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11"/>
  </p:notesMasterIdLst>
  <p:sldIdLst>
    <p:sldId id="270" r:id="rId3"/>
    <p:sldId id="292" r:id="rId4"/>
    <p:sldId id="291" r:id="rId5"/>
    <p:sldId id="275" r:id="rId6"/>
    <p:sldId id="315" r:id="rId7"/>
    <p:sldId id="267" r:id="rId8"/>
    <p:sldId id="306" r:id="rId9"/>
    <p:sldId id="316" r:id="rId10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F00FF"/>
    <a:srgbClr val="FBB3C1"/>
    <a:srgbClr val="B5D8E1"/>
    <a:srgbClr val="FCA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AB61C1-B068-4D7B-B8BE-B3F7EC8D54D8}" v="478" dt="2023-12-18T18:03:16.812"/>
    <p1510:client id="{F4B66209-9735-4964-A975-C05E4FB93291}" v="905" dt="2023-12-16T21:10:54.305"/>
  </p1510:revLst>
</p1510:revInfo>
</file>

<file path=ppt/tableStyles.xml><?xml version="1.0" encoding="utf-8"?>
<a:tblStyleLst xmlns:a="http://schemas.openxmlformats.org/drawingml/2006/main" def="{88B73998-3D1B-0215-E569-903491C1766C}">
  <a:tblStyle styleId="{88B73998-3D1B-0215-E569-903491C1766C}" styleName="Нет стиля, сетка таблицы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solidFill>
                <a:schemeClr val="tx1"/>
              </a:solidFill>
            </a:ln>
          </a:left>
          <a:right>
            <a:ln w="12700">
              <a:solidFill>
                <a:schemeClr val="tx1"/>
              </a:solidFill>
            </a:ln>
          </a:right>
          <a:top>
            <a:ln w="12700">
              <a:solidFill>
                <a:schemeClr val="tx1"/>
              </a:solidFill>
            </a:ln>
          </a:top>
          <a:bottom>
            <a:ln w="12700">
              <a:solidFill>
                <a:schemeClr val="tx1"/>
              </a:solidFill>
            </a:ln>
          </a:bottom>
          <a:insideH>
            <a:ln w="12700">
              <a:solidFill>
                <a:schemeClr val="tx1"/>
              </a:solidFill>
            </a:ln>
          </a:insideH>
          <a:insideV>
            <a:ln w="12700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66" autoAdjust="0"/>
    <p:restoredTop sz="96327"/>
  </p:normalViewPr>
  <p:slideViewPr>
    <p:cSldViewPr>
      <p:cViewPr>
        <p:scale>
          <a:sx n="66" d="100"/>
          <a:sy n="66" d="100"/>
        </p:scale>
        <p:origin x="1699" y="42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29" d="100"/>
          <a:sy n="129" d="100"/>
        </p:scale>
        <p:origin x="14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C4FBC-234D-483B-8EC8-9F468F2755ED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9D85C-73E6-4C20-B67F-43AA622CD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814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278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059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710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8816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1524000" y="1122363"/>
            <a:ext cx="3995936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000" dirty="0"/>
              <a:t>НАЗВАНИЕ </a:t>
            </a:r>
            <a:br>
              <a:rPr lang="ru-RU" sz="6000" dirty="0"/>
            </a:br>
            <a:r>
              <a:rPr lang="ru-RU" sz="6000" dirty="0"/>
              <a:t>СТАРТАП-ПРОЕКТА</a:t>
            </a:r>
            <a:endParaRPr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399593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D467A2-1B99-2B46-8334-7255A2901C39}" type="datetime1">
              <a:rPr lang="ru-RU" smtClean="0"/>
              <a:t>18.12.2023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38200" y="980728"/>
            <a:ext cx="10515600" cy="564486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9" name="Номер слайда 15">
            <a:extLst>
              <a:ext uri="{FF2B5EF4-FFF2-40B4-BE49-F238E27FC236}">
                <a16:creationId xmlns:a16="http://schemas.microsoft.com/office/drawing/2014/main" id="{D83E2A94-7E16-115F-5AC5-072486BD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328" y="6381328"/>
            <a:ext cx="422858" cy="432048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fld id="{B5906ADE-93CD-47B6-B38B-B0C22AC58E4B}" type="slidenum">
              <a:rPr lang="ru-RU" sz="1400" smtClean="0">
                <a:solidFill>
                  <a:schemeClr val="bg1"/>
                </a:solidFill>
              </a:rPr>
              <a:pPr algn="ctr">
                <a:defRPr/>
              </a:pPr>
              <a:t>‹#›</a:t>
            </a:fld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121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5B29431-FAC1-CEE8-A5DA-DD0F13EE35D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</p:spPr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88368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A5BC87B-BAFE-614F-B181-44F508C447A9}" type="datetime1">
              <a:rPr lang="ru-RU" smtClean="0"/>
              <a:t>18.12.2023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8183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49EFB83-5345-D749-9630-07B7B9EE5131}" type="datetime1">
              <a:rPr lang="ru-RU" smtClean="0"/>
              <a:t>18.12.2023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680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4A2C76E-5AA9-D741-A1F0-9F86374B8B40}" type="datetime1">
              <a:rPr lang="ru-RU" smtClean="0"/>
              <a:t>18.12.2023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717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su.ru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uildstartup.ru/" TargetMode="External"/><Relationship Id="rId5" Type="http://schemas.openxmlformats.org/officeDocument/2006/relationships/image" Target="../media/image2.png"/><Relationship Id="rId4" Type="http://schemas.openxmlformats.org/officeDocument/2006/relationships/hyperlink" Target="https://univertechpred.ru/" TargetMode="External"/><Relationship Id="rId9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46817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400" dirty="0"/>
              <a:t>НАЗВАНИЕ </a:t>
            </a:r>
            <a:br>
              <a:rPr lang="ru-RU" sz="4400" dirty="0"/>
            </a:br>
            <a:r>
              <a:rPr lang="ru-RU" sz="4400" dirty="0"/>
              <a:t>СТАРТАП-ПРОЕКТА</a:t>
            </a:r>
            <a:endParaRPr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468173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AF49F4A-504F-0844-B99C-D18400081A9C}" type="datetime1">
              <a:rPr lang="ru-RU" smtClean="0"/>
              <a:t>18.12.2023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1481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Прямоугольник 7">
            <a:extLst>
              <a:ext uri="{FF2B5EF4-FFF2-40B4-BE49-F238E27FC236}">
                <a16:creationId xmlns:a16="http://schemas.microsoft.com/office/drawing/2014/main" id="{C8D2310B-2914-147B-1DF4-BAA09ED417AA}"/>
              </a:ext>
            </a:extLst>
          </p:cNvPr>
          <p:cNvSpPr/>
          <p:nvPr userDrawn="1"/>
        </p:nvSpPr>
        <p:spPr>
          <a:xfrm>
            <a:off x="6100293" y="2328667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8" name="Прямоугольник 10">
            <a:extLst>
              <a:ext uri="{FF2B5EF4-FFF2-40B4-BE49-F238E27FC236}">
                <a16:creationId xmlns:a16="http://schemas.microsoft.com/office/drawing/2014/main" id="{D30E856C-B7F3-C1DD-FC24-541539C8B41B}"/>
              </a:ext>
            </a:extLst>
          </p:cNvPr>
          <p:cNvSpPr/>
          <p:nvPr userDrawn="1"/>
        </p:nvSpPr>
        <p:spPr>
          <a:xfrm>
            <a:off x="6101109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Прямоугольник 13">
            <a:extLst>
              <a:ext uri="{FF2B5EF4-FFF2-40B4-BE49-F238E27FC236}">
                <a16:creationId xmlns:a16="http://schemas.microsoft.com/office/drawing/2014/main" id="{5F2C31D8-BF53-F44E-4D2A-1A3E0EC9B94A}"/>
              </a:ext>
            </a:extLst>
          </p:cNvPr>
          <p:cNvSpPr/>
          <p:nvPr userDrawn="1"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84E3471-F750-DD88-7A33-23A266433BE5}"/>
              </a:ext>
            </a:extLst>
          </p:cNvPr>
          <p:cNvSpPr/>
          <p:nvPr userDrawn="1"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1" name="Квадрат">
            <a:extLst>
              <a:ext uri="{FF2B5EF4-FFF2-40B4-BE49-F238E27FC236}">
                <a16:creationId xmlns:a16="http://schemas.microsoft.com/office/drawing/2014/main" id="{5F700DF5-109B-F6D1-18C3-0354D0807B54}"/>
              </a:ext>
            </a:extLst>
          </p:cNvPr>
          <p:cNvSpPr/>
          <p:nvPr userDrawn="1"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12" name="Рисунок 11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5CD653B3-B4F7-5046-6D07-78A264D265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13" name="Рисунок 12">
            <a:hlinkClick r:id="rId4"/>
            <a:extLst>
              <a:ext uri="{FF2B5EF4-FFF2-40B4-BE49-F238E27FC236}">
                <a16:creationId xmlns:a16="http://schemas.microsoft.com/office/drawing/2014/main" id="{86B468CA-3AE9-0068-910E-908AABC8B40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20" name="Рисунок 19">
            <a:hlinkClick r:id="rId6"/>
            <a:extLst>
              <a:ext uri="{FF2B5EF4-FFF2-40B4-BE49-F238E27FC236}">
                <a16:creationId xmlns:a16="http://schemas.microsoft.com/office/drawing/2014/main" id="{05067CDF-F024-C906-BF6A-7AE48377B6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48" b="38218"/>
          <a:stretch/>
        </p:blipFill>
        <p:spPr>
          <a:xfrm>
            <a:off x="6090894" y="5708005"/>
            <a:ext cx="2619830" cy="937915"/>
          </a:xfrm>
          <a:prstGeom prst="rect">
            <a:avLst/>
          </a:prstGeom>
        </p:spPr>
      </p:pic>
      <p:pic>
        <p:nvPicPr>
          <p:cNvPr id="24" name="Рисунок 23">
            <a:hlinkClick r:id="rId8"/>
            <a:extLst>
              <a:ext uri="{FF2B5EF4-FFF2-40B4-BE49-F238E27FC236}">
                <a16:creationId xmlns:a16="http://schemas.microsoft.com/office/drawing/2014/main" id="{54916B22-E3EF-F262-5F4F-D8B3E113D273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8" y="260296"/>
            <a:ext cx="1882549" cy="188254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980728"/>
            <a:ext cx="10515600" cy="5196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 dirty="0"/>
              <a:t>Образец текста</a:t>
            </a:r>
            <a:endParaRPr dirty="0"/>
          </a:p>
          <a:p>
            <a:pPr lvl="1">
              <a:defRPr/>
            </a:pPr>
            <a:r>
              <a:rPr lang="ru-RU" dirty="0"/>
              <a:t>Второй уровень</a:t>
            </a:r>
            <a:endParaRPr dirty="0"/>
          </a:p>
          <a:p>
            <a:pPr lvl="2">
              <a:defRPr/>
            </a:pPr>
            <a:r>
              <a:rPr lang="ru-RU" dirty="0"/>
              <a:t>Третий уровень</a:t>
            </a:r>
            <a:endParaRPr dirty="0"/>
          </a:p>
          <a:p>
            <a:pPr lvl="3">
              <a:defRPr/>
            </a:pPr>
            <a:r>
              <a:rPr lang="ru-RU" dirty="0"/>
              <a:t>Четвертый уровень</a:t>
            </a:r>
            <a:endParaRPr dirty="0"/>
          </a:p>
          <a:p>
            <a:pPr lvl="4">
              <a:defRPr/>
            </a:pPr>
            <a:r>
              <a:rPr lang="ru-RU" dirty="0"/>
              <a:t>Пятый уровень</a:t>
            </a:r>
            <a:endParaRPr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8E50E3E-2716-B942-B97E-F6CB8D569C2D}" type="datetime1">
              <a:rPr lang="ru-RU" smtClean="0"/>
              <a:t>18.12.2023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grpSp>
        <p:nvGrpSpPr>
          <p:cNvPr id="7" name="Прямоугольник 16">
            <a:extLst>
              <a:ext uri="{FF2B5EF4-FFF2-40B4-BE49-F238E27FC236}">
                <a16:creationId xmlns:a16="http://schemas.microsoft.com/office/drawing/2014/main" id="{AA58D8CF-C9AC-56A9-B466-E680F71BB514}"/>
              </a:ext>
            </a:extLst>
          </p:cNvPr>
          <p:cNvGrpSpPr/>
          <p:nvPr userDrawn="1"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CBD1DC2D-0A5E-2F7E-31D0-B340C7BFF07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9" name="7">
              <a:extLst>
                <a:ext uri="{FF2B5EF4-FFF2-40B4-BE49-F238E27FC236}">
                  <a16:creationId xmlns:a16="http://schemas.microsoft.com/office/drawing/2014/main" id="{A388160A-2B0A-73EB-2BA0-D71B27C28D4C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endParaRPr dirty="0"/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3EF54D5A-E348-8C44-2148-B99ABB210E0A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830EA167-6636-E2B6-BCC2-21B2F8AFC385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BAFB8C52-84F7-E3F7-22DA-9A27E04B29A7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A2936B05-086E-56F4-50C5-CCE6D38982E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C6E4306C-FA3A-1C84-1566-869A4E2686AA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66D8945C-C6D4-1FD9-D9A7-79B0EA00E1A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4753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6" r:id="rId2"/>
    <p:sldLayoutId id="2147483667" r:id="rId3"/>
    <p:sldLayoutId id="2147483668" r:id="rId4"/>
    <p:sldLayoutId id="2147483669" r:id="rId5"/>
  </p:sldLayoutIdLst>
  <p:hf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3A74395E-6CC1-10DF-9936-95ADE31CA2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3667" y="1122363"/>
            <a:ext cx="4546269" cy="2387600"/>
          </a:xfrm>
        </p:spPr>
        <p:txBody>
          <a:bodyPr>
            <a:normAutofit/>
          </a:bodyPr>
          <a:lstStyle/>
          <a:p>
            <a:r>
              <a:rPr lang="ru-RU" dirty="0" err="1">
                <a:solidFill>
                  <a:srgbClr val="8F00FF"/>
                </a:solidFill>
                <a:ea typeface="+mj-lt"/>
                <a:cs typeface="+mj-lt"/>
              </a:rPr>
              <a:t>Economap</a:t>
            </a:r>
            <a:endParaRPr lang="ru-RU" dirty="0" err="1">
              <a:ea typeface="+mj-lt"/>
              <a:cs typeface="+mj-lt"/>
            </a:endParaRPr>
          </a:p>
        </p:txBody>
      </p:sp>
      <p:sp>
        <p:nvSpPr>
          <p:cNvPr id="12" name="Подзаголовок 11">
            <a:extLst>
              <a:ext uri="{FF2B5EF4-FFF2-40B4-BE49-F238E27FC236}">
                <a16:creationId xmlns:a16="http://schemas.microsoft.com/office/drawing/2014/main" id="{17278AA7-7A73-AAB2-941F-3A60F9EAC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3667" y="5589240"/>
            <a:ext cx="4546269" cy="47503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1600" dirty="0">
                <a:solidFill>
                  <a:srgbClr val="8F00FF"/>
                </a:solidFill>
              </a:rPr>
              <a:t>Горбунова Лидия, Карташова Ольга, Лепешкина Анастасия, Гилева Ксения, Арсеньева Анастасия, Закирова Ольга</a:t>
            </a:r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23184" y="1230232"/>
            <a:ext cx="11457868" cy="3785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t">
            <a:spAutoFit/>
          </a:bodyPr>
          <a:lstStyle/>
          <a:p>
            <a:r>
              <a:rPr lang="ru-RU" sz="2000" dirty="0">
                <a:ea typeface="+mn-lt"/>
                <a:cs typeface="+mn-lt"/>
              </a:rPr>
              <a:t>Наш продукт решает проблему как для индивидуальных потребителей, так и для организаций. </a:t>
            </a:r>
            <a:endParaRPr lang="ru-RU" sz="2000">
              <a:ea typeface="+mn-lt"/>
              <a:cs typeface="Arial"/>
            </a:endParaRPr>
          </a:p>
          <a:p>
            <a:endParaRPr lang="ru-RU" sz="2000" dirty="0">
              <a:ea typeface="+mn-lt"/>
              <a:cs typeface="+mn-lt"/>
            </a:endParaRPr>
          </a:p>
          <a:p>
            <a:r>
              <a:rPr lang="ru-RU" sz="2000">
                <a:ea typeface="+mn-lt"/>
                <a:cs typeface="+mn-lt"/>
              </a:rPr>
              <a:t>Для жителей Перми мы предлагаем интерактивную карту с </a:t>
            </a:r>
            <a:r>
              <a:rPr lang="ru-RU" sz="2000" dirty="0">
                <a:ea typeface="+mn-lt"/>
                <a:cs typeface="+mn-lt"/>
              </a:rPr>
              <a:t>бюджетными местами, где они могут найти недорогие рестораны, кафе, магазины и другие заведения. </a:t>
            </a:r>
            <a:endParaRPr lang="ru-RU" sz="2000">
              <a:ea typeface="+mn-lt"/>
              <a:cs typeface="Arial"/>
            </a:endParaRPr>
          </a:p>
          <a:p>
            <a:endParaRPr lang="ru-RU" sz="2000" dirty="0">
              <a:ea typeface="+mn-lt"/>
              <a:cs typeface="+mn-lt"/>
            </a:endParaRPr>
          </a:p>
          <a:p>
            <a:r>
              <a:rPr lang="ru-RU" sz="2000" dirty="0">
                <a:ea typeface="+mn-lt"/>
                <a:cs typeface="+mn-lt"/>
              </a:rPr>
              <a:t>Карта удобно показывает не только расположение этих мест, но и самый быстрый маршрут до них. </a:t>
            </a:r>
            <a:endParaRPr lang="ru-RU" sz="2000">
              <a:ea typeface="+mn-lt"/>
              <a:cs typeface="Arial"/>
            </a:endParaRPr>
          </a:p>
          <a:p>
            <a:endParaRPr lang="ru-RU" sz="2000" dirty="0">
              <a:ea typeface="+mn-lt"/>
              <a:cs typeface="+mn-lt"/>
            </a:endParaRPr>
          </a:p>
          <a:p>
            <a:r>
              <a:rPr lang="ru-RU" sz="2000" dirty="0">
                <a:ea typeface="+mn-lt"/>
                <a:cs typeface="+mn-lt"/>
              </a:rPr>
              <a:t>Для бюджетных фирм Перми, владельцев кафе, ресторанов и магазинов, наша карта представляет большую выгоду. </a:t>
            </a:r>
            <a:endParaRPr lang="ru-RU" sz="2000">
              <a:ea typeface="+mn-lt"/>
              <a:cs typeface="Arial"/>
            </a:endParaRPr>
          </a:p>
          <a:p>
            <a:endParaRPr lang="ru-RU" sz="2000" dirty="0">
              <a:ea typeface="+mn-lt"/>
              <a:cs typeface="+mn-lt"/>
            </a:endParaRPr>
          </a:p>
          <a:p>
            <a:r>
              <a:rPr lang="ru-RU" sz="2000" dirty="0">
                <a:ea typeface="+mn-lt"/>
                <a:cs typeface="+mn-lt"/>
              </a:rPr>
              <a:t>Присутствие их заведений на карте привлечет больше посетителей и увеличит </a:t>
            </a:r>
            <a:r>
              <a:rPr lang="ru-RU" sz="2000" dirty="0" err="1">
                <a:ea typeface="+mn-lt"/>
                <a:cs typeface="+mn-lt"/>
              </a:rPr>
              <a:t>клиентооборот</a:t>
            </a:r>
            <a:r>
              <a:rPr lang="ru-RU" sz="2000" dirty="0">
                <a:ea typeface="+mn-lt"/>
                <a:cs typeface="+mn-lt"/>
              </a:rPr>
              <a:t>, что приведет к увеличению прибыли.</a:t>
            </a:r>
            <a:endParaRPr lang="ru-RU" sz="2000"/>
          </a:p>
        </p:txBody>
      </p:sp>
    </p:spTree>
    <p:extLst>
      <p:ext uri="{BB962C8B-B14F-4D97-AF65-F5344CB8AC3E}">
        <p14:creationId xmlns:p14="http://schemas.microsoft.com/office/powerpoint/2010/main" val="3676085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Базовая бизнес-идея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21639" y="1157460"/>
            <a:ext cx="11457868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t">
            <a:spAutoFit/>
          </a:bodyPr>
          <a:lstStyle/>
          <a:p>
            <a:r>
              <a:rPr lang="ru-RU" dirty="0">
                <a:ea typeface="+mn-lt"/>
                <a:cs typeface="+mn-lt"/>
              </a:rPr>
              <a:t>Проект интерактивных карт Перми представляет собой онлайн-ресурс, который предоставляет пользователям возможность изучать информацию о достопримечательностях, местах отдыха, культурных объектах, транспортной инфраструктуре, общественных местах и многом другом. Карты могут быть использованы для планирования маршрутов, поиска нужных объектов, а также для получения дополнительной информации о городе. 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687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7290B3E-9D37-EFFF-B328-7EBFF75CA144}"/>
              </a:ext>
            </a:extLst>
          </p:cNvPr>
          <p:cNvSpPr txBox="1"/>
          <p:nvPr/>
        </p:nvSpPr>
        <p:spPr>
          <a:xfrm>
            <a:off x="707597" y="1117835"/>
            <a:ext cx="10764806" cy="16004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b="1" dirty="0"/>
              <a:t>Потребительские сегменты</a:t>
            </a:r>
          </a:p>
          <a:p>
            <a:r>
              <a:rPr lang="ru-RU" sz="1600" dirty="0">
                <a:ea typeface="+mn-lt"/>
                <a:cs typeface="+mn-lt"/>
              </a:rPr>
              <a:t>Потребительские сегменты, которые мы будем обслуживать, включают в себя широкий круг </a:t>
            </a:r>
            <a:endParaRPr lang="ru-RU" sz="1600"/>
          </a:p>
          <a:p>
            <a:r>
              <a:rPr lang="ru-RU" sz="1600" dirty="0">
                <a:ea typeface="+mn-lt"/>
                <a:cs typeface="+mn-lt"/>
              </a:rPr>
              <a:t>пользователей: от туристов и путешественников до местных жителей.</a:t>
            </a:r>
            <a:endParaRPr lang="ru-RU" sz="1600" dirty="0"/>
          </a:p>
          <a:p>
            <a:r>
              <a:rPr lang="ru-RU" sz="1600" dirty="0">
                <a:ea typeface="+mn-lt"/>
                <a:cs typeface="+mn-lt"/>
              </a:rPr>
              <a:t>Динамика использования нашей карты будет очень высока. Мы станем стараться постоянно обновлять информацию </a:t>
            </a:r>
            <a:endParaRPr lang="ru-RU" sz="1600" dirty="0">
              <a:ea typeface="+mn-lt"/>
              <a:cs typeface="Arial"/>
            </a:endParaRPr>
          </a:p>
          <a:p>
            <a:r>
              <a:rPr lang="ru-RU" sz="1600" dirty="0">
                <a:ea typeface="+mn-lt"/>
                <a:cs typeface="+mn-lt"/>
              </a:rPr>
              <a:t>на </a:t>
            </a:r>
            <a:r>
              <a:rPr lang="ru-RU" sz="1600">
                <a:ea typeface="+mn-lt"/>
                <a:cs typeface="+mn-lt"/>
              </a:rPr>
              <a:t>карте, добавлять новые места и обновлять информацию о существующих объектах. Это позволит нам сохранять</a:t>
            </a:r>
            <a:endParaRPr lang="ru-RU" sz="1600" dirty="0">
              <a:ea typeface="+mn-lt"/>
              <a:cs typeface="Arial"/>
            </a:endParaRPr>
          </a:p>
          <a:p>
            <a:r>
              <a:rPr lang="ru-RU" sz="1600" dirty="0">
                <a:ea typeface="+mn-lt"/>
                <a:cs typeface="+mn-lt"/>
              </a:rPr>
              <a:t> интерес наших пользователей и привлекать новых.</a:t>
            </a:r>
            <a:endParaRPr lang="ru-RU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85FB6E-0046-9C1C-B128-B4588785A0E3}"/>
              </a:ext>
            </a:extLst>
          </p:cNvPr>
          <p:cNvSpPr txBox="1"/>
          <p:nvPr/>
        </p:nvSpPr>
        <p:spPr>
          <a:xfrm>
            <a:off x="709281" y="2855914"/>
            <a:ext cx="10764653" cy="184665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b="1" dirty="0"/>
              <a:t>Проблемы</a:t>
            </a:r>
          </a:p>
          <a:p>
            <a:pPr marL="285750" indent="-285750">
              <a:buFont typeface="Calibri"/>
              <a:buChar char="-"/>
            </a:pPr>
            <a:r>
              <a:rPr lang="ru-RU" sz="1600" dirty="0">
                <a:ea typeface="+mn-lt"/>
                <a:cs typeface="+mn-lt"/>
              </a:rPr>
              <a:t>Необходимость постоянного обновления информации на карте. </a:t>
            </a:r>
            <a:endParaRPr lang="ru-RU" sz="1600">
              <a:ea typeface="+mn-lt"/>
              <a:cs typeface="Arial"/>
            </a:endParaRPr>
          </a:p>
          <a:p>
            <a:r>
              <a:rPr lang="ru-RU" sz="1600" dirty="0">
                <a:ea typeface="+mn-lt"/>
                <a:cs typeface="+mn-lt"/>
              </a:rPr>
              <a:t>Это может занимать много время, что впоследствии приведет к неточной информации на карте.</a:t>
            </a:r>
            <a:endParaRPr lang="ru-RU" sz="1600" dirty="0"/>
          </a:p>
          <a:p>
            <a:pPr marL="285750" indent="-285750">
              <a:buFont typeface="Calibri"/>
              <a:buChar char="-"/>
            </a:pPr>
            <a:r>
              <a:rPr lang="ru-RU" sz="1600" dirty="0">
                <a:ea typeface="+mn-lt"/>
                <a:cs typeface="+mn-lt"/>
              </a:rPr>
              <a:t>Ограниченный доступ к информации. Некоторые объекты скрыты от общественности. </a:t>
            </a:r>
            <a:endParaRPr lang="ru-RU" sz="1600" dirty="0">
              <a:ea typeface="+mn-lt"/>
              <a:cs typeface="Arial"/>
            </a:endParaRPr>
          </a:p>
          <a:p>
            <a:r>
              <a:rPr lang="ru-RU" sz="1600" dirty="0">
                <a:ea typeface="+mn-lt"/>
                <a:cs typeface="+mn-lt"/>
              </a:rPr>
              <a:t>Это может привести к неполной информации на карте.</a:t>
            </a:r>
            <a:endParaRPr lang="ru-RU" sz="1600" dirty="0"/>
          </a:p>
          <a:p>
            <a:pPr marL="285750" indent="-285750">
              <a:buFont typeface="Calibri"/>
              <a:buChar char="-"/>
            </a:pPr>
            <a:r>
              <a:rPr lang="ru-RU" sz="1600" dirty="0">
                <a:ea typeface="+mn-lt"/>
                <a:cs typeface="+mn-lt"/>
              </a:rPr>
              <a:t>Точность местоположения объектов. </a:t>
            </a:r>
            <a:endParaRPr lang="ru-RU" sz="1600" dirty="0">
              <a:ea typeface="+mn-lt"/>
              <a:cs typeface="Arial"/>
            </a:endParaRPr>
          </a:p>
          <a:p>
            <a:r>
              <a:rPr lang="ru-RU" sz="1600">
                <a:ea typeface="+mn-lt"/>
                <a:cs typeface="+mn-lt"/>
              </a:rPr>
              <a:t>Это происходит из-за технических проблем или недостаточного количества данных.</a:t>
            </a:r>
            <a:endParaRPr lang="ru-RU" sz="16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19CAEC-8604-FB93-E726-490F7390BFBA}"/>
              </a:ext>
            </a:extLst>
          </p:cNvPr>
          <p:cNvSpPr txBox="1"/>
          <p:nvPr/>
        </p:nvSpPr>
        <p:spPr>
          <a:xfrm>
            <a:off x="708144" y="4916602"/>
            <a:ext cx="9555821" cy="138499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ru-RU" b="1" dirty="0"/>
              <a:t>Уникальное ценностное предложение</a:t>
            </a:r>
          </a:p>
          <a:p>
            <a:pPr marL="285750" indent="-285750">
              <a:buFont typeface="Calibri"/>
              <a:buChar char="-"/>
            </a:pPr>
            <a:r>
              <a:rPr lang="ru-RU" sz="1600" dirty="0">
                <a:ea typeface="+mn-lt"/>
                <a:cs typeface="+mn-lt"/>
              </a:rPr>
              <a:t>Мы предоставляем доступ к разнообразной информации и транспортным маршрутам на нашей карте. </a:t>
            </a:r>
            <a:endParaRPr lang="ru-RU" sz="1600" dirty="0"/>
          </a:p>
          <a:p>
            <a:pPr marL="285750" indent="-285750">
              <a:buFont typeface="Calibri"/>
              <a:buChar char="-"/>
            </a:pPr>
            <a:r>
              <a:rPr lang="ru-RU" sz="1600" dirty="0">
                <a:ea typeface="+mn-lt"/>
                <a:cs typeface="+mn-lt"/>
              </a:rPr>
              <a:t>Пользователи могут добавлять и редактировать информацию о местах. </a:t>
            </a:r>
            <a:endParaRPr lang="ru-RU" sz="1600" dirty="0"/>
          </a:p>
          <a:p>
            <a:pPr marL="285750" indent="-285750">
              <a:buFont typeface="Calibri"/>
              <a:buChar char="-"/>
            </a:pPr>
            <a:r>
              <a:rPr lang="ru-RU" sz="1600" dirty="0">
                <a:ea typeface="+mn-lt"/>
                <a:cs typeface="+mn-lt"/>
              </a:rPr>
              <a:t>У нас есть функция поиска для быстрого нахождения объектов. </a:t>
            </a:r>
            <a:endParaRPr lang="ru-RU" sz="1600" dirty="0"/>
          </a:p>
          <a:p>
            <a:pPr marL="285750" indent="-285750">
              <a:buFont typeface="Calibri"/>
              <a:buChar char="-"/>
            </a:pPr>
            <a:r>
              <a:rPr lang="ru-RU" sz="1600" dirty="0">
                <a:ea typeface="+mn-lt"/>
                <a:cs typeface="+mn-lt"/>
              </a:rPr>
              <a:t>Мы стараемся сделать карту удобной и понятной для пользователей</a:t>
            </a:r>
            <a:r>
              <a:rPr lang="ru-RU" dirty="0">
                <a:ea typeface="+mn-lt"/>
                <a:cs typeface="+mn-lt"/>
              </a:rPr>
              <a:t>.</a:t>
            </a:r>
            <a:endParaRPr lang="ru-RU" dirty="0"/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EDE4A12B-47B7-25A1-AC61-5781176DCB41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ПРОДУКТА</a:t>
            </a:r>
            <a:endParaRPr sz="1600" cap="al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129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F90747-59C5-71D9-B6FB-768F4998B6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640" y="210472"/>
            <a:ext cx="625507" cy="625507"/>
          </a:xfrm>
          <a:prstGeom prst="rect">
            <a:avLst/>
          </a:prstGeom>
        </p:spPr>
      </p:pic>
      <p:sp>
        <p:nvSpPr>
          <p:cNvPr id="7" name="Текст 2">
            <a:extLst>
              <a:ext uri="{FF2B5EF4-FFF2-40B4-BE49-F238E27FC236}">
                <a16:creationId xmlns:a16="http://schemas.microsoft.com/office/drawing/2014/main" id="{FC12CBA3-A199-44D3-265A-751D355B7E6F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Конкуренты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274D64-24D6-05E0-7DE8-4542C7891FB8}"/>
              </a:ext>
            </a:extLst>
          </p:cNvPr>
          <p:cNvSpPr txBox="1"/>
          <p:nvPr/>
        </p:nvSpPr>
        <p:spPr>
          <a:xfrm>
            <a:off x="726912" y="1377104"/>
            <a:ext cx="10736701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b="1" dirty="0"/>
              <a:t>Аналоги</a:t>
            </a:r>
          </a:p>
          <a:p>
            <a:r>
              <a:rPr lang="ru-RU" dirty="0">
                <a:ea typeface="+mn-lt"/>
                <a:cs typeface="+mn-lt"/>
              </a:rPr>
              <a:t>Поисково-информационная картографическая служба Яндекса – Яндекс Карты, сервис Google карты, </a:t>
            </a:r>
            <a:endParaRPr lang="ru-RU" dirty="0">
              <a:ea typeface="+mn-lt"/>
              <a:cs typeface="Arial"/>
            </a:endParaRPr>
          </a:p>
          <a:p>
            <a:r>
              <a:rPr lang="ru-RU" dirty="0">
                <a:ea typeface="+mn-lt"/>
                <a:cs typeface="+mn-lt"/>
              </a:rPr>
              <a:t>электронный справочник 2ГИС.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4BABF3-C85A-9631-2D09-8EF61FC55197}"/>
              </a:ext>
            </a:extLst>
          </p:cNvPr>
          <p:cNvSpPr txBox="1"/>
          <p:nvPr/>
        </p:nvSpPr>
        <p:spPr>
          <a:xfrm>
            <a:off x="670278" y="4427360"/>
            <a:ext cx="10830277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 dirty="0"/>
              <a:t>Конкурентные преимущества</a:t>
            </a:r>
          </a:p>
          <a:p>
            <a:r>
              <a:rPr lang="ru-RU" dirty="0">
                <a:ea typeface="+mn-lt"/>
                <a:cs typeface="+mn-lt"/>
              </a:rPr>
              <a:t>Яндекс Карты, Google карты и 2ГИС предлагают обширную базу данных организаций, бесплатный доступ к сервису и удобства поиска. У них есть интерактивные функции, такие как прокладывание маршрутов и оценка трафика, а также возможность редактирования карт. Все три сервиса поддерживают мультимедийность, включая фото. Кроме того, они интегрированы с другими сервисами, такими как </a:t>
            </a:r>
            <a:r>
              <a:rPr lang="ru-RU" dirty="0" err="1">
                <a:ea typeface="+mn-lt"/>
                <a:cs typeface="+mn-lt"/>
              </a:rPr>
              <a:t>Яндекс.Такси</a:t>
            </a:r>
            <a:r>
              <a:rPr lang="ru-RU" dirty="0">
                <a:ea typeface="+mn-lt"/>
                <a:cs typeface="+mn-lt"/>
              </a:rPr>
              <a:t> и Google Еда. Все сервисы также предлагают функцию голосового поиска.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1ED1BD-1107-BB7C-A159-013E9E4112A6}"/>
              </a:ext>
            </a:extLst>
          </p:cNvPr>
          <p:cNvSpPr txBox="1"/>
          <p:nvPr/>
        </p:nvSpPr>
        <p:spPr>
          <a:xfrm>
            <a:off x="730249" y="2691693"/>
            <a:ext cx="10791472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>
                <a:ea typeface="Calibri"/>
                <a:cs typeface="Calibri"/>
              </a:rPr>
              <a:t>Анализ конкурентов</a:t>
            </a:r>
          </a:p>
          <a:p>
            <a:pPr marL="285750" indent="-285750">
              <a:buFont typeface="Calibri"/>
              <a:buChar char="-"/>
            </a:pPr>
            <a:r>
              <a:rPr lang="ru-RU">
                <a:ea typeface="Calibri"/>
                <a:cs typeface="Calibri"/>
              </a:rPr>
              <a:t>Широкий охват географии </a:t>
            </a:r>
          </a:p>
          <a:p>
            <a:pPr marL="285750" indent="-285750">
              <a:buFont typeface="Calibri"/>
              <a:buChar char="-"/>
            </a:pPr>
            <a:r>
              <a:rPr lang="ru-RU">
                <a:ea typeface="Calibri"/>
                <a:cs typeface="Calibri"/>
              </a:rPr>
              <a:t>Большой функционал </a:t>
            </a:r>
          </a:p>
          <a:p>
            <a:pPr marL="285750" indent="-285750">
              <a:buFont typeface="Calibri"/>
              <a:buChar char="-"/>
            </a:pPr>
            <a:r>
              <a:rPr lang="ru-RU" dirty="0">
                <a:ea typeface="Calibri"/>
                <a:cs typeface="Calibri"/>
              </a:rPr>
              <a:t>Удобство использования </a:t>
            </a:r>
          </a:p>
          <a:p>
            <a:pPr marL="285750" indent="-285750">
              <a:buFont typeface="Calibri"/>
              <a:buChar char="-"/>
            </a:pPr>
            <a:r>
              <a:rPr lang="ru-RU" dirty="0">
                <a:ea typeface="Calibri"/>
                <a:cs typeface="Calibri"/>
              </a:rPr>
              <a:t>Доступность </a:t>
            </a:r>
          </a:p>
        </p:txBody>
      </p:sp>
    </p:spTree>
    <p:extLst>
      <p:ext uri="{BB962C8B-B14F-4D97-AF65-F5344CB8AC3E}">
        <p14:creationId xmlns:p14="http://schemas.microsoft.com/office/powerpoint/2010/main" val="3515745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699128" y="1306671"/>
            <a:ext cx="1770679" cy="379261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lIns="91440" tIns="45720" rIns="91440" bIns="45720" anchor="t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Потребительские сегменты </a:t>
            </a:r>
          </a:p>
          <a:p>
            <a:endParaRPr kumimoji="0" lang="ru-RU" sz="1200" dirty="0">
              <a:latin typeface="GT Walsheim Pro Light" panose="02000503040000020003" pitchFamily="50" charset="-52"/>
            </a:endParaRPr>
          </a:p>
          <a:p>
            <a:r>
              <a:rPr kumimoji="0" lang="ru-RU" sz="1200" dirty="0">
                <a:solidFill>
                  <a:srgbClr val="FF0000"/>
                </a:solidFill>
                <a:latin typeface="Arial"/>
                <a:cs typeface="Arial"/>
              </a:rPr>
              <a:t>иногородние и местные студенты. Наша интерактивная карта сделана с упором </a:t>
            </a:r>
            <a:endParaRPr kumimoji="0" lang="ru-RU"/>
          </a:p>
          <a:p>
            <a:r>
              <a:rPr kumimoji="0" lang="ru-RU" sz="1200" dirty="0">
                <a:solidFill>
                  <a:srgbClr val="FF0000"/>
                </a:solidFill>
                <a:latin typeface="Arial"/>
                <a:cs typeface="Arial"/>
              </a:rPr>
              <a:t>на иногородних студентов, чтобы лучше помочь разобраться в маршрутах </a:t>
            </a:r>
            <a:endParaRPr kumimoji="0" lang="ru-RU">
              <a:solidFill>
                <a:srgbClr val="000000"/>
              </a:solidFill>
            </a:endParaRPr>
          </a:p>
          <a:p>
            <a:r>
              <a:rPr kumimoji="0" lang="ru-RU" sz="1200" dirty="0">
                <a:solidFill>
                  <a:srgbClr val="FF0000"/>
                </a:solidFill>
                <a:latin typeface="Arial"/>
                <a:cs typeface="Arial"/>
              </a:rPr>
              <a:t>города, и изучить его объекты/заведения и </a:t>
            </a:r>
            <a:r>
              <a:rPr kumimoji="0" lang="ru-RU" sz="1200" dirty="0" err="1">
                <a:solidFill>
                  <a:srgbClr val="FF0000"/>
                </a:solidFill>
                <a:latin typeface="Arial"/>
                <a:cs typeface="Arial"/>
              </a:rPr>
              <a:t>тд</a:t>
            </a:r>
            <a:r>
              <a:rPr kumimoji="0" lang="ru-RU" sz="1200" dirty="0">
                <a:solidFill>
                  <a:srgbClr val="FF0000"/>
                </a:solidFill>
                <a:latin typeface="Arial"/>
                <a:cs typeface="Arial"/>
              </a:rPr>
              <a:t>. с помощью отзывов и рейтинга)</a:t>
            </a:r>
            <a:endParaRPr kumimoji="0" lang="ru-RU" dirty="0"/>
          </a:p>
          <a:p>
            <a:r>
              <a:rPr kumimoji="0" lang="ru-RU" sz="1200" dirty="0">
                <a:solidFill>
                  <a:srgbClr val="FF0000"/>
                </a:solidFill>
                <a:latin typeface="Arial"/>
                <a:cs typeface="Arial"/>
              </a:rPr>
              <a:t>жители города </a:t>
            </a:r>
            <a:endParaRPr kumimoji="0" lang="ru-RU"/>
          </a:p>
          <a:p>
            <a:pPr>
              <a:spcAft>
                <a:spcPts val="600"/>
              </a:spcAft>
            </a:pPr>
            <a:r>
              <a:rPr kumimoji="0" lang="ru-RU" sz="1200" dirty="0">
                <a:solidFill>
                  <a:srgbClr val="FF0000"/>
                </a:solidFill>
                <a:latin typeface="Arial"/>
                <a:cs typeface="Arial"/>
              </a:rPr>
              <a:t>путешественники </a:t>
            </a:r>
            <a:endParaRPr lang="ru-RU"/>
          </a:p>
          <a:p>
            <a:pPr>
              <a:spcAft>
                <a:spcPts val="600"/>
              </a:spcAft>
            </a:pPr>
            <a:endParaRPr kumimoji="0" lang="ru-RU" sz="1100" dirty="0">
              <a:latin typeface="GT Walsheim Pro Light" panose="02000503040000020003" pitchFamily="50" charset="-52"/>
            </a:endParaRPr>
          </a:p>
          <a:p>
            <a:r>
              <a:rPr kumimoji="0" lang="ru-RU" sz="1100" dirty="0">
                <a:latin typeface="GT Walsheim Pro Light" panose="02000503040000020003" pitchFamily="50" charset="-52"/>
              </a:rPr>
              <a:t> 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498090" y="1306670"/>
            <a:ext cx="1661723" cy="37944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lIns="91440" tIns="45720" rIns="91440" bIns="45720" anchor="t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Ключевые партнеры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200" dirty="0">
                <a:solidFill>
                  <a:srgbClr val="FF0000"/>
                </a:solidFill>
                <a:latin typeface="Arial"/>
                <a:cs typeface="Arial"/>
              </a:rPr>
              <a:t>Предприятия</a:t>
            </a:r>
            <a:r>
              <a:rPr lang="ru-RU" sz="1200" dirty="0">
                <a:solidFill>
                  <a:srgbClr val="FF0000"/>
                </a:solidFill>
                <a:latin typeface="Arial"/>
                <a:cs typeface="Arial"/>
              </a:rPr>
              <a:t> общественного питания;</a:t>
            </a:r>
            <a:endParaRPr lang="ru-RU">
              <a:solidFill>
                <a:srgbClr val="000000"/>
              </a:solidFill>
            </a:endParaRPr>
          </a:p>
          <a:p>
            <a:r>
              <a:rPr lang="ru-RU" sz="1200" dirty="0">
                <a:solidFill>
                  <a:srgbClr val="FF0000"/>
                </a:solidFill>
                <a:latin typeface="Arial"/>
                <a:cs typeface="Arial"/>
              </a:rPr>
              <a:t>Разработчики приложений </a:t>
            </a:r>
            <a:r>
              <a:rPr lang="ru-RU" sz="1200" dirty="0" err="1">
                <a:solidFill>
                  <a:srgbClr val="FF0000"/>
                </a:solidFill>
                <a:latin typeface="Arial"/>
                <a:cs typeface="Arial"/>
              </a:rPr>
              <a:t>App</a:t>
            </a:r>
            <a:r>
              <a:rPr lang="ru-RU" sz="1200" dirty="0">
                <a:solidFill>
                  <a:srgbClr val="FF0000"/>
                </a:solidFill>
                <a:latin typeface="Arial"/>
                <a:cs typeface="Arial"/>
              </a:rPr>
              <a:t> Store и Google Play, </a:t>
            </a:r>
            <a:endParaRPr lang="ru-RU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dirty="0">
                <a:solidFill>
                  <a:srgbClr val="FF0000"/>
                </a:solidFill>
                <a:latin typeface="Arial"/>
                <a:cs typeface="Arial"/>
              </a:rPr>
              <a:t>Транспортные предприятия</a:t>
            </a:r>
            <a:endParaRPr lang="ru-RU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200" dirty="0">
              <a:latin typeface="GT Walsheim Pro Light" panose="02000503040000020003" pitchFamily="50" charset="-5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989675" y="1306671"/>
            <a:ext cx="1844767" cy="37926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lIns="91440" tIns="45720" rIns="91440" bIns="45720" anchor="t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Ценностное предложение</a:t>
            </a: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  <a:p>
            <a:r>
              <a:rPr kumimoji="0" lang="ru-RU" sz="1200" dirty="0">
                <a:solidFill>
                  <a:srgbClr val="FF0000"/>
                </a:solidFill>
                <a:latin typeface="Arial"/>
                <a:cs typeface="Arial"/>
              </a:rPr>
              <a:t>Удобный интерфейс для пользователей быстро и эффективно находить нужную информацию о местоположении, услугах и </a:t>
            </a:r>
            <a:endParaRPr lang="ru-RU"/>
          </a:p>
          <a:p>
            <a:pPr>
              <a:spcAft>
                <a:spcPts val="600"/>
              </a:spcAft>
            </a:pPr>
            <a:r>
              <a:rPr kumimoji="0" lang="ru-RU" sz="1200" dirty="0">
                <a:solidFill>
                  <a:srgbClr val="FF0000"/>
                </a:solidFill>
                <a:latin typeface="Arial"/>
                <a:cs typeface="Arial"/>
              </a:rPr>
              <a:t>объектах</a:t>
            </a:r>
            <a:endParaRPr lang="ru-RU" dirty="0"/>
          </a:p>
          <a:p>
            <a:endParaRPr kumimoji="0" lang="ru-RU" sz="1400" dirty="0">
              <a:latin typeface="GT Walsheim Pro Light" panose="02000503040000020003" pitchFamily="50" charset="-5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521710" y="5166067"/>
            <a:ext cx="4230391" cy="141577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lIns="91440" tIns="45720" rIns="91440" bIns="45720" anchor="t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Структура издержек</a:t>
            </a:r>
          </a:p>
          <a:p>
            <a:r>
              <a:rPr kumimoji="0" lang="ru-RU" sz="1200" dirty="0">
                <a:solidFill>
                  <a:srgbClr val="FF0000"/>
                </a:solidFill>
                <a:latin typeface="Arial"/>
                <a:cs typeface="Arial"/>
              </a:rPr>
              <a:t>Затраты: на разработку карты </a:t>
            </a:r>
            <a:endParaRPr kumimoji="0" lang="ru-RU"/>
          </a:p>
          <a:p>
            <a:r>
              <a:rPr kumimoji="0" lang="ru-RU" sz="1200" dirty="0">
                <a:solidFill>
                  <a:srgbClr val="FF0000"/>
                </a:solidFill>
                <a:latin typeface="Arial"/>
                <a:cs typeface="Arial"/>
              </a:rPr>
              <a:t>на техническое обслуживание</a:t>
            </a:r>
            <a:endParaRPr kumimoji="0" lang="ru-RU" dirty="0"/>
          </a:p>
          <a:p>
            <a:r>
              <a:rPr kumimoji="0" lang="ru-RU" sz="1200" dirty="0">
                <a:solidFill>
                  <a:srgbClr val="FF0000"/>
                </a:solidFill>
                <a:latin typeface="Arial"/>
                <a:cs typeface="Arial"/>
              </a:rPr>
              <a:t>На рекламу</a:t>
            </a:r>
            <a:endParaRPr kumimoji="0" lang="ru-RU" dirty="0">
              <a:solidFill>
                <a:srgbClr val="000000"/>
              </a:solidFill>
            </a:endParaRPr>
          </a:p>
          <a:p>
            <a:r>
              <a:rPr kumimoji="0" lang="ru-RU" sz="1200" dirty="0">
                <a:solidFill>
                  <a:srgbClr val="FF0000"/>
                </a:solidFill>
                <a:latin typeface="Arial"/>
                <a:cs typeface="Arial"/>
              </a:rPr>
              <a:t>На хостинг, облачные сервисы</a:t>
            </a:r>
            <a:endParaRPr lang="ru-RU" dirty="0">
              <a:solidFill>
                <a:srgbClr val="000000"/>
              </a:solidFill>
            </a:endParaRPr>
          </a:p>
          <a:p>
            <a:r>
              <a:rPr kumimoji="0" lang="ru-RU" sz="1200" dirty="0">
                <a:solidFill>
                  <a:srgbClr val="FF0000"/>
                </a:solidFill>
                <a:latin typeface="Arial"/>
                <a:cs typeface="Arial"/>
              </a:rPr>
              <a:t>На повышающие курсы для персонала</a:t>
            </a:r>
            <a:endParaRPr kumimoji="0" lang="ru-RU" dirty="0"/>
          </a:p>
          <a:p>
            <a:r>
              <a:rPr kumimoji="0" lang="ru-RU" sz="1200" dirty="0">
                <a:solidFill>
                  <a:srgbClr val="FF0000"/>
                </a:solidFill>
                <a:latin typeface="Arial"/>
                <a:cs typeface="Arial"/>
              </a:rPr>
              <a:t>На заработную плату сотрудникам</a:t>
            </a:r>
            <a:endParaRPr lang="ru-RU" dirty="0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845318" y="5166067"/>
            <a:ext cx="4624489" cy="141283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lIns="91440" tIns="45720" rIns="91440" bIns="45720" anchor="t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Потоки поступления доходов: </a:t>
            </a:r>
          </a:p>
          <a:p>
            <a:r>
              <a:rPr kumimoji="0" lang="ru-RU" sz="1200" dirty="0">
                <a:solidFill>
                  <a:srgbClr val="FF0000"/>
                </a:solidFill>
                <a:latin typeface="Arial"/>
                <a:cs typeface="Arial"/>
              </a:rPr>
              <a:t>Гранты от университетов и образовательных учреждений </a:t>
            </a:r>
            <a:endParaRPr kumimoji="0" lang="ru-RU" dirty="0"/>
          </a:p>
          <a:p>
            <a:r>
              <a:rPr kumimoji="0" lang="ru-RU" sz="1200" dirty="0">
                <a:solidFill>
                  <a:srgbClr val="FF0000"/>
                </a:solidFill>
                <a:latin typeface="Arial"/>
                <a:cs typeface="Arial"/>
              </a:rPr>
              <a:t>Гранты от фондов и организаций, специализирующихся на поддержке </a:t>
            </a:r>
            <a:endParaRPr kumimoji="0" lang="ru-RU" dirty="0"/>
          </a:p>
          <a:p>
            <a:r>
              <a:rPr kumimoji="0" lang="ru-RU" sz="1200" dirty="0">
                <a:solidFill>
                  <a:srgbClr val="FF0000"/>
                </a:solidFill>
                <a:latin typeface="Arial"/>
                <a:cs typeface="Arial"/>
              </a:rPr>
              <a:t>стартапов и инноваций </a:t>
            </a:r>
            <a:endParaRPr kumimoji="0" lang="ru-RU">
              <a:solidFill>
                <a:srgbClr val="000000"/>
              </a:solidFill>
            </a:endParaRPr>
          </a:p>
          <a:p>
            <a:r>
              <a:rPr kumimoji="0" lang="ru-RU" sz="1200" dirty="0">
                <a:solidFill>
                  <a:srgbClr val="FF0000"/>
                </a:solidFill>
                <a:latin typeface="Arial"/>
                <a:cs typeface="Arial"/>
              </a:rPr>
              <a:t>Гранты от некоммерческих организаций и фондов</a:t>
            </a:r>
            <a:endParaRPr kumimoji="0" lang="ru-RU" dirty="0"/>
          </a:p>
          <a:p>
            <a:r>
              <a:rPr kumimoji="0" lang="ru-RU" sz="1200" dirty="0">
                <a:solidFill>
                  <a:srgbClr val="FF0000"/>
                </a:solidFill>
                <a:latin typeface="Arial"/>
                <a:cs typeface="Arial"/>
              </a:rPr>
              <a:t>Доход с рекламы </a:t>
            </a:r>
            <a:endParaRPr kumimoji="0" lang="ru-RU"/>
          </a:p>
          <a:p>
            <a:endParaRPr lang="ru-RU" sz="12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70375" y="3898960"/>
            <a:ext cx="1792819" cy="118494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ru-RU" sz="1050" b="1" dirty="0">
                <a:latin typeface="GT Walsheim Pro Light" panose="02000503040000020003" pitchFamily="50" charset="-52"/>
              </a:rPr>
              <a:t>Каналы коммуникаций и сбыта</a:t>
            </a:r>
          </a:p>
          <a:p>
            <a:pPr>
              <a:defRPr/>
            </a:pPr>
            <a:r>
              <a:rPr lang="ru-RU" sz="1000" dirty="0">
                <a:solidFill>
                  <a:srgbClr val="FF0000"/>
                </a:solidFill>
                <a:ea typeface="+mn-lt"/>
                <a:cs typeface="+mn-lt"/>
              </a:rPr>
              <a:t>Сайт</a:t>
            </a:r>
            <a:endParaRPr lang="ru-RU" dirty="0"/>
          </a:p>
          <a:p>
            <a:pPr>
              <a:defRPr/>
            </a:pPr>
            <a:r>
              <a:rPr lang="ru-RU" sz="1000" dirty="0">
                <a:solidFill>
                  <a:srgbClr val="FF0000"/>
                </a:solidFill>
                <a:ea typeface="+mn-lt"/>
                <a:cs typeface="+mn-lt"/>
              </a:rPr>
              <a:t>Приложение в </a:t>
            </a:r>
            <a:r>
              <a:rPr lang="ru-RU" sz="1000" dirty="0" err="1">
                <a:solidFill>
                  <a:srgbClr val="FF0000"/>
                </a:solidFill>
                <a:ea typeface="+mn-lt"/>
                <a:cs typeface="+mn-lt"/>
              </a:rPr>
              <a:t>App</a:t>
            </a:r>
            <a:r>
              <a:rPr lang="ru-RU" sz="1000" dirty="0">
                <a:solidFill>
                  <a:srgbClr val="FF0000"/>
                </a:solidFill>
                <a:ea typeface="+mn-lt"/>
                <a:cs typeface="+mn-lt"/>
              </a:rPr>
              <a:t> Store и Google </a:t>
            </a:r>
            <a:r>
              <a:rPr lang="ru-RU" sz="1000" dirty="0" err="1">
                <a:solidFill>
                  <a:srgbClr val="FF0000"/>
                </a:solidFill>
                <a:ea typeface="+mn-lt"/>
                <a:cs typeface="+mn-lt"/>
              </a:rPr>
              <a:t>play</a:t>
            </a:r>
            <a:r>
              <a:rPr lang="ru-RU" sz="1000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endParaRPr lang="ru-RU">
              <a:solidFill>
                <a:srgbClr val="000000"/>
              </a:solidFill>
              <a:ea typeface="+mn-lt"/>
              <a:cs typeface="Arial"/>
            </a:endParaRPr>
          </a:p>
          <a:p>
            <a:pPr>
              <a:defRPr/>
            </a:pPr>
            <a:r>
              <a:rPr lang="ru-RU" sz="1000" dirty="0">
                <a:solidFill>
                  <a:srgbClr val="FF0000"/>
                </a:solidFill>
                <a:ea typeface="+mn-lt"/>
                <a:cs typeface="+mn-lt"/>
              </a:rPr>
              <a:t>Реклама </a:t>
            </a:r>
            <a:endParaRPr lang="ru-RU"/>
          </a:p>
          <a:p>
            <a:pPr>
              <a:spcAft>
                <a:spcPts val="600"/>
              </a:spcAft>
              <a:defRPr/>
            </a:pPr>
            <a:r>
              <a:rPr lang="ru-RU" sz="1000" dirty="0">
                <a:solidFill>
                  <a:srgbClr val="FF0000"/>
                </a:solidFill>
                <a:ea typeface="+mn-lt"/>
                <a:cs typeface="+mn-lt"/>
              </a:rPr>
              <a:t>«Сарафанное радио»</a:t>
            </a:r>
            <a:endParaRPr lang="ru-RU" dirty="0">
              <a:ea typeface="+mn-lt"/>
              <a:cs typeface="+mn-lt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896650" y="1319808"/>
            <a:ext cx="1766545" cy="255454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lIns="91440" tIns="45720" rIns="91440" bIns="45720" anchor="t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Взаимоотношения с клиентами: </a:t>
            </a:r>
          </a:p>
          <a:p>
            <a:r>
              <a:rPr kumimoji="0" lang="ru-RU" sz="1100" dirty="0">
                <a:solidFill>
                  <a:srgbClr val="FF0000"/>
                </a:solidFill>
                <a:latin typeface="Arial"/>
                <a:cs typeface="Arial"/>
              </a:rPr>
              <a:t>Круглосуточная служба поддержки; </a:t>
            </a:r>
            <a:endParaRPr lang="ru-RU"/>
          </a:p>
          <a:p>
            <a:r>
              <a:rPr kumimoji="0" lang="ru-RU" sz="1100" dirty="0">
                <a:solidFill>
                  <a:srgbClr val="FF0000"/>
                </a:solidFill>
                <a:latin typeface="Arial"/>
                <a:cs typeface="Arial"/>
              </a:rPr>
              <a:t>связь по горячей линии и эл. почте; </a:t>
            </a:r>
            <a:endParaRPr lang="ru-RU"/>
          </a:p>
          <a:p>
            <a:r>
              <a:rPr lang="ru-RU" sz="1100" dirty="0">
                <a:solidFill>
                  <a:srgbClr val="FF0000"/>
                </a:solidFill>
                <a:latin typeface="Arial"/>
                <a:cs typeface="Arial"/>
              </a:rPr>
              <a:t>персональная учетная запись</a:t>
            </a:r>
            <a:r>
              <a:rPr kumimoji="0" lang="ru-RU" sz="1100" dirty="0">
                <a:solidFill>
                  <a:srgbClr val="FF0000"/>
                </a:solidFill>
                <a:latin typeface="Arial"/>
                <a:cs typeface="Arial"/>
              </a:rPr>
              <a:t>; </a:t>
            </a:r>
            <a:endParaRPr lang="ru-RU"/>
          </a:p>
          <a:p>
            <a:r>
              <a:rPr kumimoji="0" lang="ru-RU" sz="1100" dirty="0">
                <a:solidFill>
                  <a:srgbClr val="FF0000"/>
                </a:solidFill>
                <a:latin typeface="Arial"/>
                <a:cs typeface="Arial"/>
              </a:rPr>
              <a:t>использование доменного сервиса</a:t>
            </a:r>
          </a:p>
          <a:p>
            <a:endParaRPr lang="ru-RU" sz="1100" dirty="0">
              <a:solidFill>
                <a:srgbClr val="FF0000"/>
              </a:solidFill>
            </a:endParaRPr>
          </a:p>
          <a:p>
            <a:endParaRPr lang="ru-RU" sz="1100" dirty="0">
              <a:solidFill>
                <a:srgbClr val="FF0000"/>
              </a:solidFill>
            </a:endParaRPr>
          </a:p>
          <a:p>
            <a:endParaRPr lang="ru-RU" sz="1100" dirty="0">
              <a:solidFill>
                <a:srgbClr val="FF0000"/>
              </a:solidFill>
            </a:endParaRPr>
          </a:p>
          <a:p>
            <a:endParaRPr lang="ru-RU" sz="11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195746" y="1306671"/>
            <a:ext cx="1757995" cy="2556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lIns="91440" tIns="45720" rIns="91440" bIns="45720" anchor="t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Ключевые виды деятельности</a:t>
            </a: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  <a:p>
            <a:r>
              <a:rPr kumimoji="0" lang="ru-RU" sz="1200" dirty="0">
                <a:solidFill>
                  <a:srgbClr val="FF0000"/>
                </a:solidFill>
                <a:latin typeface="Arial"/>
                <a:cs typeface="Arial"/>
              </a:rPr>
              <a:t>Информирование жителей Пермского края об </a:t>
            </a:r>
            <a:endParaRPr kumimoji="0" lang="ru-RU" dirty="0"/>
          </a:p>
          <a:p>
            <a:r>
              <a:rPr kumimoji="0" lang="ru-RU" sz="1200" dirty="0">
                <a:solidFill>
                  <a:srgbClr val="FF0000"/>
                </a:solidFill>
                <a:latin typeface="Arial"/>
                <a:cs typeface="Arial"/>
              </a:rPr>
              <a:t>актуальных местах для отдыха, культурных и развлекательных заведениях, </a:t>
            </a:r>
            <a:endParaRPr kumimoji="0" lang="ru-RU">
              <a:solidFill>
                <a:srgbClr val="000000"/>
              </a:solidFill>
            </a:endParaRPr>
          </a:p>
          <a:p>
            <a:r>
              <a:rPr kumimoji="0" lang="ru-RU" sz="1200" dirty="0">
                <a:solidFill>
                  <a:srgbClr val="FF0000"/>
                </a:solidFill>
                <a:latin typeface="Arial"/>
                <a:cs typeface="Arial"/>
              </a:rPr>
              <a:t>маршрута </a:t>
            </a:r>
            <a:endParaRPr lang="ru-RU"/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201066" y="3900487"/>
            <a:ext cx="1752674" cy="11988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lIns="91440" tIns="45720" rIns="91440" bIns="45720" anchor="t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400" b="1" dirty="0">
                <a:latin typeface="GT Walsheim Pro Light"/>
                <a:cs typeface="Arial"/>
              </a:rPr>
              <a:t>Ключевые ресурсы:</a:t>
            </a:r>
            <a:endParaRPr kumimoji="0" lang="ru-RU" sz="1200" dirty="0">
              <a:solidFill>
                <a:srgbClr val="FF0000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200" dirty="0">
                <a:solidFill>
                  <a:srgbClr val="FF0000"/>
                </a:solidFill>
                <a:latin typeface="Arial"/>
                <a:cs typeface="Arial"/>
              </a:rPr>
              <a:t>Команда разработчиков; пользователи</a:t>
            </a:r>
            <a:endParaRPr lang="ru-RU" sz="1200" dirty="0">
              <a:solidFill>
                <a:srgbClr val="FF0000"/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FFFF4F5-B6D8-0D02-5079-C06B7D0B8E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327" y="159602"/>
            <a:ext cx="542953" cy="625507"/>
          </a:xfrm>
          <a:prstGeom prst="rect">
            <a:avLst/>
          </a:prstGeom>
        </p:spPr>
      </p:pic>
      <p:sp>
        <p:nvSpPr>
          <p:cNvPr id="18" name="Текст 2">
            <a:extLst>
              <a:ext uri="{FF2B5EF4-FFF2-40B4-BE49-F238E27FC236}">
                <a16:creationId xmlns:a16="http://schemas.microsoft.com/office/drawing/2014/main" id="{98214EC5-FEB2-5D55-7446-2ABCB6173F46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  <a:endParaRPr sz="1600" cap="al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362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05838" y="340774"/>
            <a:ext cx="7769556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ИНФОРМАЦИЯ О ЛИДЕРЕ И УЧАСТНИКАХ СТАРТАП-ПРОЕКТА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263490" y="1373158"/>
            <a:ext cx="4104318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t">
            <a:spAutoFit/>
          </a:bodyPr>
          <a:lstStyle/>
          <a:p>
            <a:r>
              <a:rPr lang="ru-RU" sz="1600" dirty="0">
                <a:latin typeface="Gilroy-Light"/>
              </a:rPr>
              <a:t>Горбунова Лидия </a:t>
            </a:r>
          </a:p>
          <a:p>
            <a:r>
              <a:rPr lang="ru-RU" sz="1600" dirty="0">
                <a:latin typeface="Gilroy-Light"/>
              </a:rPr>
              <a:t>Студентка филологического факультета направления журналистика </a:t>
            </a:r>
          </a:p>
          <a:p>
            <a:pPr algn="l"/>
            <a:endParaRPr lang="ru-RU" sz="1600" dirty="0">
              <a:latin typeface="Gilroy-Light"/>
            </a:endParaRPr>
          </a:p>
          <a:p>
            <a:endParaRPr lang="ru-RU" sz="1600" dirty="0">
              <a:latin typeface="Gilroy-Light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258756" y="953572"/>
            <a:ext cx="3749011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/>
              <a:t>Лидер стартап-проекта: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9991E888-369D-83E3-7360-42DE8C7604D3}"/>
              </a:ext>
            </a:extLst>
          </p:cNvPr>
          <p:cNvSpPr txBox="1"/>
          <p:nvPr/>
        </p:nvSpPr>
        <p:spPr>
          <a:xfrm>
            <a:off x="270106" y="2904064"/>
            <a:ext cx="11637238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/>
              <a:t>Команда стартап-проекта (участники стартап-проекта, которые работают в рамках акселерационной программы)</a:t>
            </a: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9F0E33B8-7566-0EC2-8E73-8E0FB6E216F3}"/>
              </a:ext>
            </a:extLst>
          </p:cNvPr>
          <p:cNvSpPr txBox="1"/>
          <p:nvPr/>
        </p:nvSpPr>
        <p:spPr>
          <a:xfrm>
            <a:off x="270106" y="3763983"/>
            <a:ext cx="2397835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t">
            <a:spAutoFit/>
          </a:bodyPr>
          <a:lstStyle/>
          <a:p>
            <a:r>
              <a:rPr lang="ru-RU" sz="1600" dirty="0">
                <a:latin typeface="Gilroy-Light"/>
              </a:rPr>
              <a:t>Карташова Ольга</a:t>
            </a:r>
            <a:endParaRPr lang="ru-RU" dirty="0"/>
          </a:p>
          <a:p>
            <a:r>
              <a:rPr lang="ru-RU" sz="1600" dirty="0">
                <a:latin typeface="Gilroy-Light"/>
              </a:rPr>
              <a:t>Студент </a:t>
            </a:r>
          </a:p>
          <a:p>
            <a:r>
              <a:rPr lang="ru-RU" sz="1600" dirty="0">
                <a:latin typeface="Gilroy-Light"/>
              </a:rPr>
              <a:t>Коммуникатор </a:t>
            </a:r>
          </a:p>
        </p:txBody>
      </p:sp>
      <p:pic>
        <p:nvPicPr>
          <p:cNvPr id="6" name="Рисунок 5" descr="Изображение выглядит как Человеческое лицо, человек, одежда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C2E7D29A-A15A-70FD-38D0-3177F36A15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946" r="426" b="16271"/>
          <a:stretch/>
        </p:blipFill>
        <p:spPr>
          <a:xfrm>
            <a:off x="5703612" y="1046800"/>
            <a:ext cx="1696044" cy="1710849"/>
          </a:xfrm>
          <a:prstGeom prst="rect">
            <a:avLst/>
          </a:prstGeom>
        </p:spPr>
      </p:pic>
      <p:sp>
        <p:nvSpPr>
          <p:cNvPr id="7" name="Текст 2">
            <a:extLst>
              <a:ext uri="{FF2B5EF4-FFF2-40B4-BE49-F238E27FC236}">
                <a16:creationId xmlns:a16="http://schemas.microsoft.com/office/drawing/2014/main" id="{7DFBA69A-67C0-F4C4-3424-C51F2EF64F0B}"/>
              </a:ext>
            </a:extLst>
          </p:cNvPr>
          <p:cNvSpPr txBox="1"/>
          <p:nvPr/>
        </p:nvSpPr>
        <p:spPr>
          <a:xfrm>
            <a:off x="2132772" y="3763982"/>
            <a:ext cx="2397835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t">
            <a:spAutoFit/>
          </a:bodyPr>
          <a:lstStyle/>
          <a:p>
            <a:r>
              <a:rPr lang="ru-RU" sz="1600" dirty="0">
                <a:latin typeface="Arial"/>
                <a:ea typeface="+mn-lt"/>
                <a:cs typeface="+mn-lt"/>
              </a:rPr>
              <a:t>Арсеньева Анастасия </a:t>
            </a:r>
            <a:endParaRPr lang="ru-RU" dirty="0">
              <a:latin typeface="Arial"/>
              <a:ea typeface="+mn-lt"/>
              <a:cs typeface="Arial"/>
            </a:endParaRPr>
          </a:p>
          <a:p>
            <a:r>
              <a:rPr lang="ru-RU" sz="1600" dirty="0">
                <a:latin typeface="Arial"/>
                <a:ea typeface="+mn-lt"/>
                <a:cs typeface="+mn-lt"/>
              </a:rPr>
              <a:t>Студент</a:t>
            </a:r>
            <a:endParaRPr lang="ru-RU" dirty="0">
              <a:latin typeface="Arial"/>
              <a:ea typeface="+mn-lt"/>
              <a:cs typeface="Arial"/>
            </a:endParaRPr>
          </a:p>
          <a:p>
            <a:r>
              <a:rPr lang="ru-RU" sz="1600" dirty="0">
                <a:latin typeface="Arial"/>
                <a:ea typeface="+mn-lt"/>
                <a:cs typeface="+mn-lt"/>
              </a:rPr>
              <a:t>Маркетолог </a:t>
            </a:r>
            <a:endParaRPr lang="ru-RU" dirty="0">
              <a:latin typeface="Arial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9CC1F398-4EC6-CE1C-BB5F-C35605E8F49A}"/>
              </a:ext>
            </a:extLst>
          </p:cNvPr>
          <p:cNvSpPr txBox="1"/>
          <p:nvPr/>
        </p:nvSpPr>
        <p:spPr>
          <a:xfrm>
            <a:off x="1085022" y="5795983"/>
            <a:ext cx="2397835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t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Arial"/>
                <a:ea typeface="+mn-lt"/>
                <a:cs typeface="Arial"/>
              </a:rPr>
              <a:t>Закирова Ольга</a:t>
            </a:r>
            <a:endParaRPr lang="ru-RU" dirty="0">
              <a:solidFill>
                <a:srgbClr val="000000"/>
              </a:solidFill>
              <a:latin typeface="Arial"/>
              <a:ea typeface="Calibri"/>
              <a:cs typeface="Arial"/>
            </a:endParaRPr>
          </a:p>
          <a:p>
            <a:r>
              <a:rPr lang="ru-RU" sz="1600" dirty="0">
                <a:solidFill>
                  <a:srgbClr val="000000"/>
                </a:solidFill>
                <a:latin typeface="Arial"/>
                <a:ea typeface="+mn-lt"/>
                <a:cs typeface="Arial"/>
              </a:rPr>
              <a:t>Студент </a:t>
            </a:r>
          </a:p>
          <a:p>
            <a:r>
              <a:rPr lang="ru-RU" sz="1600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Инжинер</a:t>
            </a:r>
            <a:endParaRPr lang="ru-RU" sz="1600">
              <a:solidFill>
                <a:srgbClr val="000000"/>
              </a:solidFill>
              <a:latin typeface="Arial"/>
              <a:ea typeface="Calibri"/>
              <a:cs typeface="Arial"/>
            </a:endParaRPr>
          </a:p>
        </p:txBody>
      </p:sp>
      <p:sp>
        <p:nvSpPr>
          <p:cNvPr id="11" name="Текст 2">
            <a:extLst>
              <a:ext uri="{FF2B5EF4-FFF2-40B4-BE49-F238E27FC236}">
                <a16:creationId xmlns:a16="http://schemas.microsoft.com/office/drawing/2014/main" id="{21BCE18B-2394-E5B2-DC68-E33DBE99B9EE}"/>
              </a:ext>
            </a:extLst>
          </p:cNvPr>
          <p:cNvSpPr txBox="1"/>
          <p:nvPr/>
        </p:nvSpPr>
        <p:spPr>
          <a:xfrm>
            <a:off x="280688" y="4695315"/>
            <a:ext cx="2397835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t">
            <a:spAutoFit/>
          </a:bodyPr>
          <a:lstStyle/>
          <a:p>
            <a:r>
              <a:rPr lang="ru-RU" sz="1600" dirty="0">
                <a:latin typeface="Gilroy-Light"/>
              </a:rPr>
              <a:t>Гилева Ксения</a:t>
            </a:r>
          </a:p>
          <a:p>
            <a:r>
              <a:rPr lang="ru-RU" sz="1600" dirty="0">
                <a:latin typeface="Gilroy-Light"/>
              </a:rPr>
              <a:t>Студент </a:t>
            </a:r>
          </a:p>
          <a:p>
            <a:r>
              <a:rPr lang="ru-RU" sz="1600" dirty="0">
                <a:latin typeface="Gilroy-Light"/>
              </a:rPr>
              <a:t>Руководитель Разработки </a:t>
            </a:r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E5CC6096-1422-1104-5763-8893E1CBD492}"/>
              </a:ext>
            </a:extLst>
          </p:cNvPr>
          <p:cNvSpPr txBox="1"/>
          <p:nvPr/>
        </p:nvSpPr>
        <p:spPr>
          <a:xfrm>
            <a:off x="2132770" y="4779982"/>
            <a:ext cx="2397835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t">
            <a:spAutoFit/>
          </a:bodyPr>
          <a:lstStyle/>
          <a:p>
            <a:r>
              <a:rPr lang="ru-RU" sz="1600" dirty="0">
                <a:latin typeface="Gilroy-Light"/>
              </a:rPr>
              <a:t>Лепешкина Анастасия</a:t>
            </a:r>
          </a:p>
          <a:p>
            <a:r>
              <a:rPr lang="ru-RU" sz="1600" dirty="0">
                <a:latin typeface="Gilroy-Light"/>
              </a:rPr>
              <a:t>Студент </a:t>
            </a:r>
          </a:p>
          <a:p>
            <a:r>
              <a:rPr lang="ru-RU" sz="1600" dirty="0">
                <a:latin typeface="Gilroy-Light"/>
              </a:rPr>
              <a:t>Финансист</a:t>
            </a:r>
          </a:p>
        </p:txBody>
      </p:sp>
      <p:pic>
        <p:nvPicPr>
          <p:cNvPr id="16" name="Рисунок 15" descr="Изображение выглядит как человек, Человеческое лицо, Длинные волосы, губа&#10;&#10;Автоматически созданное описание">
            <a:extLst>
              <a:ext uri="{FF2B5EF4-FFF2-40B4-BE49-F238E27FC236}">
                <a16:creationId xmlns:a16="http://schemas.microsoft.com/office/drawing/2014/main" id="{EE5DA0AF-4FBA-3593-45E2-92416F066C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9791" y="4270376"/>
            <a:ext cx="1323975" cy="1664759"/>
          </a:xfrm>
          <a:prstGeom prst="rect">
            <a:avLst/>
          </a:prstGeom>
        </p:spPr>
      </p:pic>
      <p:pic>
        <p:nvPicPr>
          <p:cNvPr id="17" name="Рисунок 16" descr="Изображение выглядит как человек, Человеческое лицо, свитер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0895EBE8-D177-F062-2EF8-06297CA4C7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0999" y="4275668"/>
            <a:ext cx="1262592" cy="1639358"/>
          </a:xfrm>
          <a:prstGeom prst="rect">
            <a:avLst/>
          </a:prstGeom>
        </p:spPr>
      </p:pic>
      <p:pic>
        <p:nvPicPr>
          <p:cNvPr id="18" name="Рисунок 17" descr="Изображение выглядит как человек, Человеческое лицо, Селфи, кожа&#10;&#10;Автоматически созданное описание">
            <a:extLst>
              <a:ext uri="{FF2B5EF4-FFF2-40B4-BE49-F238E27FC236}">
                <a16:creationId xmlns:a16="http://schemas.microsoft.com/office/drawing/2014/main" id="{99C4839B-1C0A-3990-23CE-B53F0E868E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875" y="4280960"/>
            <a:ext cx="1580093" cy="1647825"/>
          </a:xfrm>
          <a:prstGeom prst="rect">
            <a:avLst/>
          </a:prstGeom>
        </p:spPr>
      </p:pic>
      <p:pic>
        <p:nvPicPr>
          <p:cNvPr id="19" name="Рисунок 18" descr="Изображение выглядит как на открытом воздухе, одежда, человек, небо&#10;&#10;Автоматически созданное описание">
            <a:extLst>
              <a:ext uri="{FF2B5EF4-FFF2-40B4-BE49-F238E27FC236}">
                <a16:creationId xmlns:a16="http://schemas.microsoft.com/office/drawing/2014/main" id="{BB3C7CDB-4628-CC2B-324D-42DE853008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6917" y="4296832"/>
            <a:ext cx="1260476" cy="1641477"/>
          </a:xfrm>
          <a:prstGeom prst="rect">
            <a:avLst/>
          </a:prstGeom>
        </p:spPr>
      </p:pic>
      <p:pic>
        <p:nvPicPr>
          <p:cNvPr id="20" name="Рисунок 19" descr="Изображение выглядит как человек, Человеческое лицо, стена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E8B07FB6-DCD5-149B-548B-E1836345C2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26207" y="4270376"/>
            <a:ext cx="1261534" cy="167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68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3A74395E-6CC1-10DF-9936-95ADE31CA2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solidFill>
                  <a:srgbClr val="8F00FF"/>
                </a:solidFill>
              </a:rPr>
              <a:t>Спасибо!</a:t>
            </a:r>
          </a:p>
        </p:txBody>
      </p:sp>
      <p:sp>
        <p:nvSpPr>
          <p:cNvPr id="12" name="Подзаголовок 11">
            <a:extLst>
              <a:ext uri="{FF2B5EF4-FFF2-40B4-BE49-F238E27FC236}">
                <a16:creationId xmlns:a16="http://schemas.microsoft.com/office/drawing/2014/main" id="{17278AA7-7A73-AAB2-941F-3A60F9EAC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89240"/>
            <a:ext cx="3995936" cy="475034"/>
          </a:xfrm>
        </p:spPr>
        <p:txBody>
          <a:bodyPr/>
          <a:lstStyle/>
          <a:p>
            <a:endParaRPr lang="ru-RU" dirty="0">
              <a:solidFill>
                <a:srgbClr val="8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299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-Акселератор-презентация-паспорт" id="{9C0088D5-E3AD-4DA3-9DD5-7E557FB60ACF}" vid="{50098321-E770-47B7-88D8-2E25FD500531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-Акселератор-презентация-паспорт" id="{9C0088D5-E3AD-4DA3-9DD5-7E557FB60ACF}" vid="{50098321-E770-47B7-88D8-2E25FD500531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 Office</Template>
  <TotalTime>151</TotalTime>
  <Words>321</Words>
  <Application>Microsoft Office PowerPoint</Application>
  <DocSecurity>0</DocSecurity>
  <PresentationFormat>Широкоэкранный</PresentationFormat>
  <Paragraphs>70</Paragraphs>
  <Slides>8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Тема Office</vt:lpstr>
      <vt:lpstr>1_Тема Office</vt:lpstr>
      <vt:lpstr>Economap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Microsoft Office User</dc:creator>
  <cp:keywords/>
  <dc:description/>
  <cp:lastModifiedBy>Workstation</cp:lastModifiedBy>
  <cp:revision>294</cp:revision>
  <dcterms:created xsi:type="dcterms:W3CDTF">2023-07-21T07:14:15Z</dcterms:created>
  <dcterms:modified xsi:type="dcterms:W3CDTF">2023-12-18T18:03:26Z</dcterms:modified>
  <cp:category/>
  <dc:identifier/>
  <cp:contentStatus/>
  <dc:language/>
  <cp:version/>
</cp:coreProperties>
</file>