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84" r:id="rId3"/>
    <p:sldId id="288" r:id="rId4"/>
    <p:sldId id="271" r:id="rId5"/>
    <p:sldId id="262" r:id="rId6"/>
    <p:sldId id="263" r:id="rId7"/>
    <p:sldId id="285" r:id="rId8"/>
    <p:sldId id="257" r:id="rId9"/>
    <p:sldId id="286" r:id="rId10"/>
    <p:sldId id="280" r:id="rId11"/>
    <p:sldId id="283" r:id="rId12"/>
    <p:sldId id="281" r:id="rId13"/>
    <p:sldId id="282" r:id="rId14"/>
    <p:sldId id="279" r:id="rId15"/>
    <p:sldId id="276" r:id="rId16"/>
    <p:sldId id="287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68" autoAdjust="0"/>
    <p:restoredTop sz="94671"/>
  </p:normalViewPr>
  <p:slideViewPr>
    <p:cSldViewPr snapToGrid="0">
      <p:cViewPr varScale="1">
        <p:scale>
          <a:sx n="68" d="100"/>
          <a:sy n="68" d="100"/>
        </p:scale>
        <p:origin x="-80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687123-0615-4259-9B88-ECB71E2CEDED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6591A6-0EDE-467F-AE25-0F6E7702380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6591A6-0EDE-467F-AE25-0F6E77023804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6591A6-0EDE-467F-AE25-0F6E77023804}" type="slidenum">
              <a:rPr lang="ru-RU" smtClean="0"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EDDF7E7-383F-E146-A05F-08A0B3664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F6DF78FF-D325-AE86-2035-DD7DDC48CF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B506F2E-88DE-4D2F-ACD6-2C4F4EBDC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D58-FA4E-48B1-937E-7B2F575A368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8CB7845-5A24-E9DD-3B98-C2F82E88F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265C587-82D7-2673-B190-67877D9C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4F9E8-3DC7-4149-B5E9-448427B766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25548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0E2A85A-5D68-BF82-E0A4-2036483BE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D89C165-4384-465D-630A-ED9A8F1A2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C6AB1F6-9294-7012-3A71-8A635CA04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D58-FA4E-48B1-937E-7B2F575A368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0877AC6-5F10-DCD8-E871-B88A14C8A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BB9825B-7741-A1DF-7E10-640EF93E5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4F9E8-3DC7-4149-B5E9-448427B766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19900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68FCB3E-2409-A1FD-D6EF-2C17C70E6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1225222-F19D-A868-3083-7A9C56776E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6AB04BC-B8CA-9CD2-17E1-5E13CD79C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D58-FA4E-48B1-937E-7B2F575A368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FE1107C-FE65-D770-0654-704CE4A91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5F4742B-1902-9BE0-D57D-523D9EACB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4F9E8-3DC7-4149-B5E9-448427B766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53584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378EE56-588C-54CE-D059-548DB3733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5D113C1-94D4-23A2-2AB3-48F998FA75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6A621FF-C965-4B1A-A2C3-64D65AC90F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9377D20-7A71-9844-2FEE-58CFF6AF7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D58-FA4E-48B1-937E-7B2F575A368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E014A4D-AE67-1C7C-DCC5-6831B7264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F6EA4AD-C527-32D9-4869-5620063F4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4F9E8-3DC7-4149-B5E9-448427B766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25075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0359E67-2B98-80B6-A2ED-7E5174B34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2322E39-7C66-A8D1-33D1-4F8AA6BD4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42923D8-D21F-505C-3F75-7CB850BB70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14121A2F-2C8E-3371-46DA-04D45946EA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9C11523F-5FFC-AEEF-C562-4C49B74C3A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BF0FCD58-D105-BC7D-B28A-590707FFC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D58-FA4E-48B1-937E-7B2F575A368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14222B0B-F41F-90BE-B93F-4C01E2803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099A6F57-C2C6-01BA-FFF9-4D6205542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4F9E8-3DC7-4149-B5E9-448427B766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58927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732138A-D332-229E-AD14-523190F01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C250E621-9A8F-42D9-D317-043F08F29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D58-FA4E-48B1-937E-7B2F575A368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06D1598-DD7C-5861-7ACF-E48FF6C6C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4F21E6B-0C8E-9978-8135-760813E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4F9E8-3DC7-4149-B5E9-448427B766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20323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009FC125-9A01-8193-4CDD-E1C928F51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D58-FA4E-48B1-937E-7B2F575A368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A469AEC-58CD-5DDA-5885-C1E1B1C52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200AF938-2F72-6F22-F068-FDBAADA27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4F9E8-3DC7-4149-B5E9-448427B766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53876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516F11C-27D3-878E-3413-1F62F031C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E547E6B-C426-33CB-12DB-F076F10C1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3DBC6F1-188A-101C-3810-9500A80BEF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8E83A31-4F3D-1939-3BDA-A1E74D222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D58-FA4E-48B1-937E-7B2F575A368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3F02642-1C77-5BD9-BDD6-D3617B8E8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E0DF338-A076-A388-5405-860F488CA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4F9E8-3DC7-4149-B5E9-448427B766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78406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1F42690-3765-AFCF-4C32-00D79427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2370F0B9-8635-66B1-F64B-7F4B7D5063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3D521A4-A90B-949B-3200-EF41C3381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4F5DD48-9313-892C-0E95-4BAD0BA12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D58-FA4E-48B1-937E-7B2F575A368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2E425B6-E8E5-A914-E5F1-92E052E9E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D67A23B-A24A-65D6-7F63-1068084AA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4F9E8-3DC7-4149-B5E9-448427B766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92269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F5D3BF1-1BF5-1881-C81A-CBD0F7A82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472A5DC6-061F-0CC5-89C2-AF79662037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064C98E-CF7E-710D-CDF2-150175D1F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D58-FA4E-48B1-937E-7B2F575A368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213C456-C0C4-873D-D815-FE8AC5BAD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AB7F484-D680-5EBF-1469-2836FC06A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4F9E8-3DC7-4149-B5E9-448427B766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2196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62BF637C-47DB-B858-BEC4-DE3708DA18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14072AF-A8DD-BB9D-E712-A3A9BD7C2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7EF30C8-9275-01B7-BBE8-603CAFC29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D58-FA4E-48B1-937E-7B2F575A368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8DFBC46-AFE6-D988-B03D-116E0EA81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B95560C-C64E-D646-F838-B48784554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4F9E8-3DC7-4149-B5E9-448427B766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12354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BB2C4E6-BA47-0F13-F8A8-2CA3CBE24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334F766-1C7D-FB96-445C-C62530D14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5FD84C7-5BBC-E29F-2EBD-4D834B236A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E2D58-FA4E-48B1-937E-7B2F575A368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77BA81D-0DA6-22FE-D782-CE745FD7E1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717C443-B72D-165E-CD0B-79A6CAA085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4F9E8-3DC7-4149-B5E9-448427B766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321689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20pro\Downloads\translucent-image.png"/>
          <p:cNvPicPr>
            <a:picLocks noChangeAspect="1" noChangeArrowheads="1"/>
          </p:cNvPicPr>
          <p:nvPr/>
        </p:nvPicPr>
        <p:blipFill>
          <a:blip r:embed="rId2"/>
          <a:srcRect l="30426" t="13130" r="32069" b="13425"/>
          <a:stretch>
            <a:fillRect/>
          </a:stretch>
        </p:blipFill>
        <p:spPr bwMode="auto">
          <a:xfrm>
            <a:off x="2588456" y="-347689"/>
            <a:ext cx="6541477" cy="7205689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281A576-989C-34D1-B329-4DD73E769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9932" y="1682798"/>
            <a:ext cx="9144000" cy="2387600"/>
          </a:xfrm>
        </p:spPr>
        <p:txBody>
          <a:bodyPr>
            <a:normAutofit/>
          </a:bodyPr>
          <a:lstStyle/>
          <a:p>
            <a:r>
              <a:rPr lang="ru-RU" b="1" i="0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Супермафия</a:t>
            </a:r>
            <a:r>
              <a:rPr lang="ru-RU" b="1" i="0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/>
            </a:r>
            <a:br>
              <a:rPr lang="ru-RU" b="1" i="0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949DBBE0-6D27-3696-901A-03CC7854EC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2014" y="5202238"/>
            <a:ext cx="7256106" cy="1655762"/>
          </a:xfrm>
        </p:spPr>
        <p:txBody>
          <a:bodyPr/>
          <a:lstStyle/>
          <a:p>
            <a:r>
              <a:rPr lang="ru-RU" dirty="0" smtClean="0">
                <a:latin typeface="Century Gothic" panose="020B0502020202020204" pitchFamily="34" charset="0"/>
              </a:rPr>
              <a:t>Басова </a:t>
            </a:r>
            <a:r>
              <a:rPr lang="ru-RU" dirty="0">
                <a:latin typeface="Century Gothic" panose="020B0502020202020204" pitchFamily="34" charset="0"/>
              </a:rPr>
              <a:t>Елизавета</a:t>
            </a:r>
            <a:r>
              <a:rPr lang="ru-RU" dirty="0" smtClean="0">
                <a:latin typeface="Century Gothic" panose="020B0502020202020204" pitchFamily="34" charset="0"/>
              </a:rPr>
              <a:t>, Еремина Наталия, Кузнецова Елена, </a:t>
            </a:r>
            <a:r>
              <a:rPr lang="ru-RU" dirty="0">
                <a:latin typeface="Century Gothic" panose="020B0502020202020204" pitchFamily="34" charset="0"/>
              </a:rPr>
              <a:t>Шабалина Полина, </a:t>
            </a:r>
            <a:r>
              <a:rPr lang="ru-RU" dirty="0" err="1" smtClean="0">
                <a:latin typeface="Century Gothic" panose="020B0502020202020204" pitchFamily="34" charset="0"/>
              </a:rPr>
              <a:t>Щагина</a:t>
            </a:r>
            <a:r>
              <a:rPr lang="ru-RU" dirty="0" smtClean="0">
                <a:latin typeface="Century Gothic" panose="020B0502020202020204" pitchFamily="34" charset="0"/>
              </a:rPr>
              <a:t> Юлия</a:t>
            </a:r>
            <a:endParaRPr lang="ru-RU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157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32BDDA-2250-9C20-1028-B5BB236CD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23" y="344168"/>
            <a:ext cx="10515600" cy="81885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Century Gothic" pitchFamily="34" charset="0"/>
              </a:rPr>
              <a:t>Какую проблему решает</a:t>
            </a:r>
            <a:endParaRPr lang="ru-RU" sz="3200" b="1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80F632D-8365-1F65-C741-B7B0363E3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10140"/>
            <a:ext cx="10515600" cy="150018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Проблема заключается в том, что школьники испытывают трудности в нахождении игры, которая сможет его отвлечь от ежедневных проблем, связанных с учебой и общением со сверстниками. Поскольку игры являются важным аспектом в жизни школьников, им необходимо уделять большое внимание. Старые игры школьникам наскучили и хочется найти что то новое, что также поможет им улучшить навыки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</a:br>
            <a:endParaRPr lang="ru-RU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>
              <a:lnSpc>
                <a:spcPct val="100000"/>
              </a:lnSpc>
            </a:pP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Рисунок 3" descr="00000_pixian_a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584" y="3994857"/>
            <a:ext cx="2838450" cy="26384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342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32BDDA-2250-9C20-1028-B5BB236CD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891" y="836538"/>
            <a:ext cx="10515600" cy="81885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Century Gothic" pitchFamily="34" charset="0"/>
              </a:rPr>
              <a:t>Решение проблемы с помощью </a:t>
            </a:r>
            <a:r>
              <a:rPr lang="ru-RU" sz="3200" b="1" dirty="0" err="1" smtClean="0">
                <a:solidFill>
                  <a:srgbClr val="FF0000"/>
                </a:solidFill>
                <a:latin typeface="Century Gothic" pitchFamily="34" charset="0"/>
              </a:rPr>
              <a:t>онлайн</a:t>
            </a:r>
            <a:r>
              <a:rPr lang="ru-RU" sz="3200" b="1" dirty="0" smtClean="0">
                <a:solidFill>
                  <a:srgbClr val="FF0000"/>
                </a:solidFill>
                <a:latin typeface="Century Gothic" pitchFamily="34" charset="0"/>
              </a:rPr>
              <a:t> игры "Мафия" для школьников может быть следующим:</a:t>
            </a:r>
            <a:endParaRPr lang="ru-RU" sz="3200" b="1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80F632D-8365-1F65-C741-B7B0363E3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10140"/>
            <a:ext cx="10515600" cy="1500187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Предоставление 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доступа к 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игре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Разнообразие 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игровых 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режимов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Организация 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турниров и 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соревнований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Возможность 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общения и 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социализации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Игровая 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обратная связь и развитие 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навыков</a:t>
            </a:r>
          </a:p>
          <a:p>
            <a:pPr marL="457200" indent="-457200">
              <a:lnSpc>
                <a:spcPct val="100000"/>
              </a:lnSpc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     Внедрение </a:t>
            </a:r>
            <a:r>
              <a:rPr lang="ru-RU" dirty="0" err="1" smtClean="0">
                <a:solidFill>
                  <a:schemeClr val="tx1"/>
                </a:solidFill>
                <a:latin typeface="Century Gothic" pitchFamily="34" charset="0"/>
              </a:rPr>
              <a:t>онлайн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 игры "Мафия" для школьников с учетом указанных аспектов может помочь решить проблему, предоставив им доступ к новым и интересным игровым возможностям, способствовать развитию навыков и обеспечить отвлечение от повседневных проблем.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42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9DAF447-C4AE-EC6C-4FCA-C9F850DC1846}"/>
              </a:ext>
            </a:extLst>
          </p:cNvPr>
          <p:cNvSpPr txBox="1"/>
          <p:nvPr/>
        </p:nvSpPr>
        <p:spPr>
          <a:xfrm>
            <a:off x="476654" y="728315"/>
            <a:ext cx="107101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Предлагаемая ценность:</a:t>
            </a:r>
            <a:r>
              <a:rPr lang="ru-RU" sz="2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 </a:t>
            </a:r>
            <a:endParaRPr lang="ru-RU" sz="2800" b="0" dirty="0">
              <a:solidFill>
                <a:srgbClr val="FF0000"/>
              </a:solidFill>
              <a:effectLst/>
              <a:latin typeface="Century Gothic" panose="020B0502020202020204" pitchFamily="34" charset="0"/>
            </a:endParaRPr>
          </a:p>
          <a:p>
            <a:r>
              <a:rPr lang="ru-RU" sz="2800" dirty="0">
                <a:latin typeface="Century Gothic" panose="020B0502020202020204" pitchFamily="34" charset="0"/>
              </a:rPr>
              <a:t/>
            </a:r>
            <a:br>
              <a:rPr lang="ru-RU" sz="2800" dirty="0">
                <a:latin typeface="Century Gothic" panose="020B0502020202020204" pitchFamily="34" charset="0"/>
              </a:rPr>
            </a:br>
            <a:endParaRPr lang="ru-RU" sz="2800" b="1" u="sng" dirty="0">
              <a:latin typeface="Century Gothic" panose="020B0502020202020204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="" xmlns:a16="http://schemas.microsoft.com/office/drawing/2014/main" id="{EF56EE4C-F48A-923D-CD98-1F66AB44F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1875" y="14208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62326839-87A8-5CB4-7D47-F973B83B3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654" y="1536174"/>
            <a:ext cx="10963074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ru-RU" sz="2400" b="0" i="0" u="none" strike="noStrike" dirty="0">
                <a:effectLst/>
                <a:latin typeface="Century Gothic" panose="020B0502020202020204" pitchFamily="34" charset="0"/>
              </a:rPr>
              <a:t>Онлайн-платформа “Мафия” предлагает пользователям возможность играть в популярную игру с другими игроками, используя удобный и интуитивно понятный интерфейс, совмещая с развитием своих навыков. Платформа также предоставляет различные режимы игры, регулярные обновления и возможность общения с другими игроками. Кроме того, пользователи могут отслеживать свою статистику и достижения, а также участвовать в турнирах.  </a:t>
            </a:r>
            <a:endParaRPr lang="ru-RU" sz="2400" b="0" dirty="0">
              <a:effectLst/>
              <a:latin typeface="Century Gothic" panose="020B0502020202020204" pitchFamily="34" charset="0"/>
            </a:endParaRPr>
          </a:p>
          <a:p>
            <a:r>
              <a:rPr lang="ru-RU" sz="2400" dirty="0">
                <a:latin typeface="Century Gothic" panose="020B0502020202020204" pitchFamily="34" charset="0"/>
              </a:rPr>
              <a:t/>
            </a:r>
            <a:br>
              <a:rPr lang="ru-RU" sz="2400" dirty="0">
                <a:latin typeface="Century Gothic" panose="020B0502020202020204" pitchFamily="34" charset="0"/>
              </a:rPr>
            </a:br>
            <a:endParaRPr lang="ru-RU" sz="2400" dirty="0">
              <a:latin typeface="Century Gothic" panose="020B0502020202020204" pitchFamily="34" charset="0"/>
            </a:endParaRPr>
          </a:p>
        </p:txBody>
      </p:sp>
      <p:pic>
        <p:nvPicPr>
          <p:cNvPr id="7" name="Рисунок 6" descr="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579" y="4248150"/>
            <a:ext cx="2476500" cy="26098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5055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80F632D-8365-1F65-C741-B7B0363E3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1"/>
            <a:ext cx="10515600" cy="1500187"/>
          </a:xfrm>
        </p:spPr>
        <p:txBody>
          <a:bodyPr>
            <a:noAutofit/>
          </a:bodyPr>
          <a:lstStyle/>
          <a:p>
            <a:pPr marL="342900" indent="-342900" rtl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многим пользователям неудобно и скучно переписываться в чате в процессе игры; </a:t>
            </a:r>
          </a:p>
          <a:p>
            <a:pPr marL="342900" indent="-342900" rtl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дизайн многих игр устарел и не привлекает внимание; </a:t>
            </a:r>
          </a:p>
          <a:p>
            <a:pPr marL="342900" indent="-342900" rtl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из-за лагов многие пользователи не могут играть, поэтому они удаляют приложения;</a:t>
            </a:r>
          </a:p>
          <a:p>
            <a:pPr marL="342900" indent="-342900" rtl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роли однообразны, нет новых ролей; </a:t>
            </a:r>
          </a:p>
          <a:p>
            <a:pPr marL="342900" indent="-342900" rtl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также из-за долгого ожидания при поиске новой игры пользователи часто выходили из игры, не дожидаясь ее начала</a:t>
            </a:r>
          </a:p>
          <a:p>
            <a:pPr marL="342900" indent="-342900" rtl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многие пользователи отмечали оскорбления и нецензурные выражения в свой адрес в чате от других игроков</a:t>
            </a:r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endParaRPr lang="ru-RU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9DAF447-C4AE-EC6C-4FCA-C9F850DC1846}"/>
              </a:ext>
            </a:extLst>
          </p:cNvPr>
          <p:cNvSpPr txBox="1"/>
          <p:nvPr/>
        </p:nvSpPr>
        <p:spPr>
          <a:xfrm>
            <a:off x="838200" y="554400"/>
            <a:ext cx="6986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u="sng" dirty="0">
                <a:solidFill>
                  <a:srgbClr val="FF0000"/>
                </a:solidFill>
                <a:latin typeface="Century Gothic" panose="020B0502020202020204" pitchFamily="34" charset="0"/>
              </a:rPr>
              <a:t>Проанализировав конкурентов, мы поняли:</a:t>
            </a:r>
          </a:p>
        </p:txBody>
      </p:sp>
    </p:spTree>
    <p:extLst>
      <p:ext uri="{BB962C8B-B14F-4D97-AF65-F5344CB8AC3E}">
        <p14:creationId xmlns="" xmlns:p14="http://schemas.microsoft.com/office/powerpoint/2010/main" val="130163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80F632D-8365-1F65-C741-B7B0363E3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38336"/>
            <a:ext cx="10852052" cy="1500187"/>
          </a:xfrm>
        </p:spPr>
        <p:txBody>
          <a:bodyPr>
            <a:noAutofit/>
          </a:bodyPr>
          <a:lstStyle/>
          <a:p>
            <a:pPr marL="285750" indent="-285750" rtl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Есть возможность играть с видео и микрофоном (но при этом это не обязательно, так как будет возможность играть, общаясь в чате)</a:t>
            </a:r>
            <a:endParaRPr lang="ru-RU" b="0" dirty="0"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285750" indent="-285750" rtl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Современный дизайн и хорошая графика</a:t>
            </a:r>
            <a:endParaRPr lang="ru-RU" b="0" dirty="0"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285750" indent="-285750" rtl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Отсутствие лагов</a:t>
            </a:r>
            <a:endParaRPr lang="ru-RU" b="0" dirty="0"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285750" indent="-285750" rtl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Еженедельное обновление логических заданий, которые можно будет выполнять во время ожидания начала игры</a:t>
            </a:r>
            <a:endParaRPr lang="ru-RU" b="0" dirty="0"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285750" indent="-285750" rtl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Разнообразие ролей</a:t>
            </a:r>
            <a:endParaRPr lang="ru-RU" b="0" dirty="0"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285750" indent="-285750" rtl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Проведение турниров между школьниками</a:t>
            </a:r>
            <a:endParaRPr lang="ru-RU" b="0" dirty="0"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285750" indent="-285750" rtl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Тщательное администрирование пользователей, которое поможет избежать </a:t>
            </a:r>
            <a:r>
              <a:rPr lang="ru-RU" b="0" i="0" u="none" strike="noStrike" dirty="0" err="1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читеров</a:t>
            </a:r>
            <a:r>
              <a:rPr lang="ru-RU" b="0" i="0" u="none" strike="noStrike" dirty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, а также оскорблений в </a:t>
            </a:r>
            <a:r>
              <a:rPr lang="ru-RU" b="0" i="0" u="none" strike="noStrike" dirty="0" smtClean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чате</a:t>
            </a:r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endParaRPr lang="ru-RU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9DAF447-C4AE-EC6C-4FCA-C9F850DC1846}"/>
              </a:ext>
            </a:extLst>
          </p:cNvPr>
          <p:cNvSpPr txBox="1"/>
          <p:nvPr/>
        </p:nvSpPr>
        <p:spPr>
          <a:xfrm>
            <a:off x="838200" y="395779"/>
            <a:ext cx="6992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u="sng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Наше преимущество перед конкурентами</a:t>
            </a:r>
            <a:endParaRPr lang="ru-RU" sz="2400" b="1" u="sng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252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32BDDA-2250-9C20-1028-B5BB236CD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23" y="344168"/>
            <a:ext cx="10515600" cy="81885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Century Gothic" pitchFamily="34" charset="0"/>
              </a:rPr>
              <a:t>Для кого наша </a:t>
            </a:r>
            <a:r>
              <a:rPr lang="ru-RU" sz="3200" b="1" dirty="0" err="1" smtClean="0">
                <a:solidFill>
                  <a:srgbClr val="FF0000"/>
                </a:solidFill>
                <a:latin typeface="Century Gothic" pitchFamily="34" charset="0"/>
              </a:rPr>
              <a:t>онлайн-платформа</a:t>
            </a:r>
            <a:endParaRPr lang="ru-RU" sz="3200" b="1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80F632D-8365-1F65-C741-B7B0363E3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10140"/>
            <a:ext cx="10515600" cy="1500187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Школьники 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средней и старшей 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школы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Учителя 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и 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педагоги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Родители 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и 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опекуны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Образовательные 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учреждения: </a:t>
            </a:r>
            <a:endParaRPr lang="ru-RU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Физические 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лица, которые интересуются образовательными играми и готовы приобрести продукт для своих 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детей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Сектор 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рынка - 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B2C, 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так как продукт будет предназначен для использования конечными потребителями - детьми.</a:t>
            </a:r>
            <a:endParaRPr lang="ru-RU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42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32BDDA-2250-9C20-1028-B5BB236CD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24" y="695861"/>
            <a:ext cx="10515600" cy="81885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Century Gothic" pitchFamily="34" charset="0"/>
              </a:rPr>
              <a:t>Определение необходимых ресурсов</a:t>
            </a:r>
            <a:endParaRPr lang="ru-RU" sz="3200" b="1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80F632D-8365-1F65-C741-B7B0363E3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10140"/>
            <a:ext cx="10515600" cy="1500187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Для проекта запуска игры "Мафия" могут потребоваться следующие ресурсы:</a:t>
            </a:r>
          </a:p>
          <a:p>
            <a:pPr fontAlgn="base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 Игровой </a:t>
            </a:r>
            <a:r>
              <a:rPr lang="ru-RU" dirty="0" err="1" smtClean="0">
                <a:solidFill>
                  <a:schemeClr val="tx1"/>
                </a:solidFill>
                <a:latin typeface="Century Gothic" pitchFamily="34" charset="0"/>
              </a:rPr>
              <a:t>контент</a:t>
            </a:r>
            <a:endParaRPr lang="ru-RU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fontAlgn="base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 Технические ресурсы</a:t>
            </a:r>
          </a:p>
          <a:p>
            <a:pPr fontAlgn="base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 Обучение и обучающий персонал</a:t>
            </a:r>
          </a:p>
          <a:p>
            <a:pPr fontAlgn="base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 Рекламные и информационные материалы</a:t>
            </a:r>
          </a:p>
          <a:p>
            <a:pPr fontAlgn="base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 Финансовые ресурсы</a:t>
            </a:r>
            <a:endParaRPr lang="ru-RU" dirty="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4" name="Рисунок 3" descr="0000_pixian_a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9374" y="2150891"/>
            <a:ext cx="2981325" cy="27813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342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32BDDA-2250-9C20-1028-B5BB236CD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891" y="597387"/>
            <a:ext cx="10515600" cy="81885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Century Gothic" pitchFamily="34" charset="0"/>
              </a:rPr>
              <a:t>Научно-техническое решение</a:t>
            </a:r>
            <a:endParaRPr lang="ru-RU" sz="3200" b="1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80F632D-8365-1F65-C741-B7B0363E3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10140"/>
            <a:ext cx="10515600" cy="1500187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Наш продукт будет создан первоначально на основе существующих шаблонов, таких как, например, HTML5 и CSS3 с различными </a:t>
            </a:r>
            <a:r>
              <a:rPr lang="ru-RU" dirty="0" err="1" smtClean="0">
                <a:solidFill>
                  <a:schemeClr val="tx1"/>
                </a:solidFill>
                <a:latin typeface="Century Gothic" pitchFamily="34" charset="0"/>
              </a:rPr>
              <a:t>скриптами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 и библиотеками для создания игрового функционала. Шаблонная версия позволит </a:t>
            </a:r>
            <a:r>
              <a:rPr lang="ru-RU" dirty="0" err="1" smtClean="0">
                <a:solidFill>
                  <a:schemeClr val="tx1"/>
                </a:solidFill>
                <a:latin typeface="Century Gothic" pitchFamily="34" charset="0"/>
              </a:rPr>
              <a:t>протестить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 есть ли интерес у аудитории. По мере развития продукта и концепции, проведения тестирования, возможен будет переход на более устойчивую платформу, созданную профессиональными программистами, так как создание сайта с </a:t>
            </a:r>
            <a:r>
              <a:rPr lang="ru-RU" dirty="0" err="1" smtClean="0">
                <a:solidFill>
                  <a:schemeClr val="tx1"/>
                </a:solidFill>
                <a:latin typeface="Century Gothic" pitchFamily="34" charset="0"/>
              </a:rPr>
              <a:t>онлайн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 игрой требует специфических навыков и знаний в разработке игр. Так же в дальнейшем будет возможна разработка мобильного приложения с игрой.</a:t>
            </a:r>
            <a:endParaRPr lang="ru-RU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42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32BDDA-2250-9C20-1028-B5BB236CD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23" y="344168"/>
            <a:ext cx="10515600" cy="81885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Century Gothic" pitchFamily="34" charset="0"/>
              </a:rPr>
              <a:t>Определение структуры расходов и доходов</a:t>
            </a:r>
            <a:endParaRPr lang="ru-RU" sz="3200" b="1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80F632D-8365-1F65-C741-B7B0363E3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10140"/>
            <a:ext cx="10515600" cy="150018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Определение структуры расходов и доходов при разработке прототипа </a:t>
            </a:r>
            <a:r>
              <a:rPr lang="ru-RU" dirty="0" err="1" smtClean="0">
                <a:solidFill>
                  <a:schemeClr val="tx1"/>
                </a:solidFill>
                <a:latin typeface="Century Gothic" pitchFamily="34" charset="0"/>
              </a:rPr>
              <a:t>онлайн-игры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 "Мафия" подразумевает анализ и определение затрат, связанных с разработкой и поддержкой игры, а также потенциальных источников доходов. Вот несколько аспектов, которые следует учесть:</a:t>
            </a:r>
          </a:p>
          <a:p>
            <a:pPr>
              <a:lnSpc>
                <a:spcPct val="100000"/>
              </a:lnSpc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1. Расходы на разработку и техническую реализацию</a:t>
            </a:r>
            <a:b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2. Расходы на обучение и поддержку клиентов</a:t>
            </a:r>
            <a:b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3. Маркетинг и продвижение</a:t>
            </a:r>
          </a:p>
          <a:p>
            <a:pPr>
              <a:lnSpc>
                <a:spcPct val="100000"/>
              </a:lnSpc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</a:br>
            <a:endParaRPr lang="ru-RU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42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32BDDA-2250-9C20-1028-B5BB236CD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755" y="225083"/>
            <a:ext cx="10515600" cy="81885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Century Gothic" pitchFamily="34" charset="0"/>
              </a:rPr>
              <a:t>Определение структуры расходов и доходов</a:t>
            </a:r>
            <a:endParaRPr lang="ru-RU" sz="3200" b="1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80F632D-8365-1F65-C741-B7B0363E3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5421" y="1148959"/>
            <a:ext cx="11169748" cy="1500187"/>
          </a:xfrm>
        </p:spPr>
        <p:txBody>
          <a:bodyPr>
            <a:noAutofit/>
          </a:bodyPr>
          <a:lstStyle/>
          <a:p>
            <a:pPr marL="4572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 Программисты 2 (100.000 рублей каждому)- создают игру;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 Администраторы 8 (40.000 рублей каждому)- </a:t>
            </a:r>
            <a:r>
              <a:rPr lang="ru-RU" dirty="0" err="1" smtClean="0">
                <a:solidFill>
                  <a:schemeClr val="tx1"/>
                </a:solidFill>
                <a:latin typeface="Century Gothic" pitchFamily="34" charset="0"/>
              </a:rPr>
              <a:t>модерируют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 чат и следят за тем, чтобы игра нормально функционировала; 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 Гейм-Дизайнер 1 (80.000 рублей)- разрабатывают дизайн; 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 Маркетинг и пиар 2 (70.000 рублей каждому)- продвигают игру;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 Специалист поддержки (гейм-мастер) 2 (40.000 рублей каждому)- поддерживают работу платформы, следят за тем, чтобы не было лагов и зависаний; 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 Создание сайта 80.000 рублей (одноразовая услуга на </a:t>
            </a:r>
            <a:r>
              <a:rPr lang="ru-RU" dirty="0" err="1" smtClean="0">
                <a:solidFill>
                  <a:schemeClr val="tx1"/>
                </a:solidFill>
                <a:latin typeface="Century Gothic" pitchFamily="34" charset="0"/>
              </a:rPr>
              <a:t>аутсорсе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).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Century Gothic" pitchFamily="34" charset="0"/>
              </a:rPr>
              <a:t>Креативщики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 2 (40.000 рублей каждому) - придумывают сами задания.</a:t>
            </a:r>
          </a:p>
          <a:p>
            <a:pPr>
              <a:lnSpc>
                <a:spcPct val="100000"/>
              </a:lnSpc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</a:br>
            <a:endParaRPr lang="ru-RU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42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32BDDA-2250-9C20-1028-B5BB236CD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23" y="245694"/>
            <a:ext cx="10515600" cy="81885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Century Gothic" pitchFamily="34" charset="0"/>
              </a:rPr>
              <a:t>Определение источников дохода</a:t>
            </a:r>
            <a:endParaRPr lang="ru-RU" sz="3200" b="1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80F632D-8365-1F65-C741-B7B0363E3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9049" y="1177093"/>
            <a:ext cx="11147474" cy="1500187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Основным способом получения прибыли будет продажа игрокам </a:t>
            </a:r>
            <a:r>
              <a:rPr lang="ru-RU" u="sng" dirty="0" smtClean="0">
                <a:solidFill>
                  <a:schemeClr val="tx1"/>
                </a:solidFill>
                <a:latin typeface="Century Gothic" pitchFamily="34" charset="0"/>
              </a:rPr>
              <a:t>дополнительных возможностей и игровых материалов.</a:t>
            </a:r>
          </a:p>
          <a:p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Также источником получения дохода может быть </a:t>
            </a:r>
            <a:r>
              <a:rPr lang="ru-RU" u="sng" dirty="0" smtClean="0">
                <a:solidFill>
                  <a:schemeClr val="tx1"/>
                </a:solidFill>
                <a:latin typeface="Century Gothic" pitchFamily="34" charset="0"/>
              </a:rPr>
              <a:t>спонсорство и пожертвования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: Это могут быть местные компании, организации или даже родители, заинтересованные в развитии образования детей.</a:t>
            </a:r>
            <a:b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ru-RU" u="sng" dirty="0" smtClean="0">
                <a:solidFill>
                  <a:schemeClr val="tx1"/>
                </a:solidFill>
                <a:latin typeface="Century Gothic" pitchFamily="34" charset="0"/>
              </a:rPr>
              <a:t>Реклама и партнерские програ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ммы также могут быть источником дохода. Размещение рекламы или заинтересованных сторон на </a:t>
            </a:r>
            <a:r>
              <a:rPr lang="ru-RU" dirty="0" err="1" smtClean="0">
                <a:solidFill>
                  <a:schemeClr val="tx1"/>
                </a:solidFill>
                <a:latin typeface="Century Gothic" pitchFamily="34" charset="0"/>
              </a:rPr>
              <a:t>веб-сайте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, в социальных сетях или других платформах, связанных с проектом "Мафия". </a:t>
            </a:r>
          </a:p>
          <a:p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</a:br>
            <a:endParaRPr lang="ru-RU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42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32BDDA-2250-9C20-1028-B5BB236CD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891" y="738064"/>
            <a:ext cx="10515600" cy="818858"/>
          </a:xfrm>
        </p:spPr>
        <p:txBody>
          <a:bodyPr>
            <a:noAutofit/>
          </a:bodyPr>
          <a:lstStyle/>
          <a:p>
            <a:r>
              <a:rPr lang="ru-RU" sz="3200" b="1" i="0" u="none" strike="noStrike" dirty="0" smtClean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Инвестиционные </a:t>
            </a:r>
            <a:r>
              <a:rPr lang="ru-RU" sz="3200" b="1" i="0" u="none" strike="noStrike" dirty="0" smtClean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потребности</a:t>
            </a:r>
            <a:endParaRPr lang="ru-RU" sz="32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80F632D-8365-1F65-C741-B7B0363E3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10140"/>
            <a:ext cx="10515600" cy="1500187"/>
          </a:xfrm>
        </p:spPr>
        <p:txBody>
          <a:bodyPr>
            <a:noAutofit/>
          </a:bodyPr>
          <a:lstStyle/>
          <a:p>
            <a:pPr fontAlgn="base"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Разработка  программного обеспечения</a:t>
            </a:r>
          </a:p>
          <a:p>
            <a:pPr fontAlgn="base"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Маркетинг и реклама</a:t>
            </a:r>
          </a:p>
          <a:p>
            <a:pPr fontAlgn="base"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Техническое обслуживание и поддержка</a:t>
            </a:r>
          </a:p>
          <a:p>
            <a:pPr fontAlgn="base"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Оплата труда персонала</a:t>
            </a:r>
          </a:p>
          <a:p>
            <a:pPr fontAlgn="base"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Расходы на серверы и </a:t>
            </a:r>
            <a:r>
              <a:rPr lang="ru-RU" dirty="0" err="1" smtClean="0">
                <a:solidFill>
                  <a:schemeClr val="tx1"/>
                </a:solidFill>
                <a:latin typeface="Century Gothic" pitchFamily="34" charset="0"/>
              </a:rPr>
              <a:t>хостинг</a:t>
            </a:r>
            <a:endParaRPr lang="ru-RU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fontAlgn="base"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Разработка  мобильного приложения</a:t>
            </a:r>
          </a:p>
          <a:p>
            <a:pPr fontAlgn="base"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Обеспечение безопасности</a:t>
            </a:r>
            <a:endParaRPr lang="ru-RU" dirty="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4" name="Рисунок 3" descr="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8489" y="323630"/>
            <a:ext cx="2809875" cy="25812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342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32BDDA-2250-9C20-1028-B5BB236CD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756" y="442642"/>
            <a:ext cx="10515600" cy="818858"/>
          </a:xfrm>
        </p:spPr>
        <p:txBody>
          <a:bodyPr>
            <a:noAutofit/>
          </a:bodyPr>
          <a:lstStyle/>
          <a:p>
            <a:r>
              <a:rPr lang="ru-RU" sz="3200" b="1" i="0" u="none" strike="noStrike" dirty="0" smtClean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Реализация: </a:t>
            </a:r>
            <a:endParaRPr lang="ru-RU" sz="32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80F632D-8365-1F65-C741-B7B0363E3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2778" y="1866411"/>
            <a:ext cx="10515600" cy="1500187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1. Техническая 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реализация</a:t>
            </a:r>
          </a:p>
          <a:p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</a:br>
            <a:endParaRPr lang="ru-RU" dirty="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4" name="Рисунок 3" descr="00-transform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8948" y="1912557"/>
            <a:ext cx="2624408" cy="30473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4910" y="5134708"/>
            <a:ext cx="5711483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400" dirty="0" smtClean="0">
                <a:solidFill>
                  <a:prstClr val="white"/>
                </a:solidFill>
                <a:latin typeface="Century Gothic" pitchFamily="34" charset="0"/>
              </a:rPr>
              <a:t>2. Тестирование </a:t>
            </a:r>
            <a:r>
              <a:rPr lang="ru-RU" sz="2400" dirty="0" smtClean="0">
                <a:solidFill>
                  <a:prstClr val="white"/>
                </a:solidFill>
                <a:latin typeface="Century Gothic" pitchFamily="34" charset="0"/>
              </a:rPr>
              <a:t>и обратная связь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836899" y="5134708"/>
            <a:ext cx="512064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400" dirty="0" smtClean="0">
                <a:solidFill>
                  <a:prstClr val="white"/>
                </a:solidFill>
                <a:latin typeface="Century Gothic" pitchFamily="34" charset="0"/>
              </a:rPr>
              <a:t>3. Доработка </a:t>
            </a:r>
            <a:r>
              <a:rPr lang="ru-RU" sz="2400" dirty="0" smtClean="0">
                <a:solidFill>
                  <a:prstClr val="white"/>
                </a:solidFill>
                <a:latin typeface="Century Gothic" pitchFamily="34" charset="0"/>
              </a:rPr>
              <a:t>и оптимизация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849773" y="1899139"/>
            <a:ext cx="4046806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400" dirty="0" smtClean="0">
                <a:solidFill>
                  <a:prstClr val="white"/>
                </a:solidFill>
                <a:latin typeface="Century Gothic" pitchFamily="34" charset="0"/>
              </a:rPr>
              <a:t>4. Запуск </a:t>
            </a:r>
            <a:r>
              <a:rPr lang="ru-RU" sz="2400" dirty="0" smtClean="0">
                <a:solidFill>
                  <a:prstClr val="white"/>
                </a:solidFill>
                <a:latin typeface="Century Gothic" pitchFamily="34" charset="0"/>
              </a:rPr>
              <a:t>и внедрение</a:t>
            </a:r>
          </a:p>
          <a:p>
            <a:endParaRPr lang="ru-RU" dirty="0"/>
          </a:p>
        </p:txBody>
      </p:sp>
      <p:sp>
        <p:nvSpPr>
          <p:cNvPr id="9" name="Стрелка вверх 8"/>
          <p:cNvSpPr/>
          <p:nvPr/>
        </p:nvSpPr>
        <p:spPr>
          <a:xfrm rot="10800000">
            <a:off x="1955408" y="2658794"/>
            <a:ext cx="267287" cy="198354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верх 9"/>
          <p:cNvSpPr/>
          <p:nvPr/>
        </p:nvSpPr>
        <p:spPr>
          <a:xfrm>
            <a:off x="9608234" y="2658794"/>
            <a:ext cx="253218" cy="198354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Выгнутая вниз стрелка 10"/>
          <p:cNvSpPr/>
          <p:nvPr/>
        </p:nvSpPr>
        <p:spPr>
          <a:xfrm>
            <a:off x="4797083" y="5824024"/>
            <a:ext cx="2869809" cy="794825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42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810416E-C4B4-26A6-D0AE-A167415BC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16277E2-B568-2D3E-D9A3-36FC8A9A31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966D4B3-EEDD-B509-37F8-175030066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286" y="0"/>
            <a:ext cx="3740727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3432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810416E-C4B4-26A6-D0AE-A167415BC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037" y="0"/>
            <a:ext cx="10515600" cy="2852737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Спасибо за внимание!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7" name="Рисунок 6" descr="igralnye-kart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869" y="3081997"/>
            <a:ext cx="2523978" cy="252397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3432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768</Words>
  <Application>Microsoft Macintosh PowerPoint</Application>
  <PresentationFormat>Произвольный</PresentationFormat>
  <Paragraphs>81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Супермафия </vt:lpstr>
      <vt:lpstr>Какую проблему решает</vt:lpstr>
      <vt:lpstr>Решение проблемы с помощью онлайн игры "Мафия" для школьников может быть следующим:</vt:lpstr>
      <vt:lpstr>Слайд 4</vt:lpstr>
      <vt:lpstr>Слайд 5</vt:lpstr>
      <vt:lpstr>Слайд 6</vt:lpstr>
      <vt:lpstr>Для кого наша онлайн-платформа</vt:lpstr>
      <vt:lpstr>Определение необходимых ресурсов</vt:lpstr>
      <vt:lpstr>Научно-техническое решение</vt:lpstr>
      <vt:lpstr>Определение структуры расходов и доходов</vt:lpstr>
      <vt:lpstr>Определение структуры расходов и доходов</vt:lpstr>
      <vt:lpstr>Определение источников дохода</vt:lpstr>
      <vt:lpstr>Инвестиционные потребности</vt:lpstr>
      <vt:lpstr>Реализация: </vt:lpstr>
      <vt:lpstr>Слайд 15</vt:lpstr>
      <vt:lpstr>Спасибо за внимание!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Изучение и анализ рынка</dc:title>
  <dc:creator>Кузнецова Елена Сергеевна</dc:creator>
  <cp:lastModifiedBy>20pro</cp:lastModifiedBy>
  <cp:revision>24</cp:revision>
  <dcterms:created xsi:type="dcterms:W3CDTF">2023-10-26T18:27:21Z</dcterms:created>
  <dcterms:modified xsi:type="dcterms:W3CDTF">2023-11-14T20:11:08Z</dcterms:modified>
</cp:coreProperties>
</file>