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6.xml" ContentType="application/vnd.openxmlformats-officedocument.presentationml.notesSlid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theme/themeOverride1.xml" ContentType="application/vnd.openxmlformats-officedocument.themeOverr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59" r:id="rId1"/>
  </p:sldMasterIdLst>
  <p:notesMasterIdLst>
    <p:notesMasterId r:id="rId15"/>
  </p:notesMasterIdLst>
  <p:sldIdLst>
    <p:sldId id="256" r:id="rId2"/>
    <p:sldId id="257" r:id="rId3"/>
    <p:sldId id="258" r:id="rId4"/>
    <p:sldId id="262" r:id="rId5"/>
    <p:sldId id="261" r:id="rId6"/>
    <p:sldId id="259" r:id="rId7"/>
    <p:sldId id="260" r:id="rId8"/>
    <p:sldId id="268" r:id="rId9"/>
    <p:sldId id="264" r:id="rId10"/>
    <p:sldId id="263" r:id="rId11"/>
    <p:sldId id="265" r:id="rId12"/>
    <p:sldId id="270" r:id="rId13"/>
    <p:sldId id="267" r:id="rId14"/>
  </p:sldIdLst>
  <p:sldSz cx="9144000" cy="5143500" type="screen16x9"/>
  <p:notesSz cx="6858000" cy="9144000"/>
  <p:embeddedFontLst>
    <p:embeddedFont>
      <p:font typeface="Average" panose="020B0604020202020204" charset="0"/>
      <p:regular r:id="rId16"/>
    </p:embeddedFont>
    <p:embeddedFont>
      <p:font typeface="Oswald" panose="020B0604020202020204" charset="-52"/>
      <p:regular r:id="rId17"/>
      <p:bold r:id="rId18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747775"/>
          </p15:clr>
        </p15:guide>
        <p15:guide id="2" pos="2880">
          <p15:clr>
            <a:srgbClr val="747775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15B1E10D-DAAF-48A2-BD01-A63F11B5A4DF}">
  <a:tblStyle styleId="{15B1E10D-DAAF-48A2-BD01-A63F11B5A4DF}" styleName="Table_0">
    <a:wholeTbl>
      <a:tcTxStyle>
        <a:font>
          <a:latin typeface="Arial"/>
          <a:ea typeface="Arial"/>
          <a:cs typeface="Arial"/>
        </a:font>
        <a:srgbClr val="000000"/>
      </a:tcTxStyle>
      <a:tcStyle>
        <a:tcBdr>
          <a:left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a:right>
          <a:top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a:bottom>
          <a:insideH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a:insideH>
          <a:insideV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a:insideV>
        </a:tcBdr>
      </a:tcStyle>
    </a:wholeTbl>
    <a:band1H>
      <a:tcTxStyle/>
      <a:tcStyle>
        <a:tcBdr/>
      </a:tcStyle>
    </a:band1H>
    <a:band2H>
      <a:tcTxStyle/>
      <a:tcStyle>
        <a:tcBdr/>
      </a:tcStyle>
    </a:band2H>
    <a:band1V>
      <a:tcTxStyle/>
      <a:tcStyle>
        <a:tcBdr/>
      </a:tcStyle>
    </a:band1V>
    <a:band2V>
      <a:tcTxStyle/>
      <a:tcStyle>
        <a:tcBdr/>
      </a:tcStyle>
    </a:band2V>
    <a:lastCol>
      <a:tcTxStyle/>
      <a:tcStyle>
        <a:tcBdr/>
      </a:tcStyle>
    </a:lastCol>
    <a:firstCol>
      <a:tcTxStyle/>
      <a:tcStyle>
        <a:tcBdr/>
      </a:tcStyle>
    </a:firstCol>
    <a:lastRow>
      <a:tcTxStyle/>
      <a:tcStyle>
        <a:tcBdr/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/>
      <a:tcStyle>
        <a:tcBdr/>
      </a:tcStyle>
    </a:firstRow>
    <a:neCell>
      <a:tcTxStyle/>
      <a:tcStyle>
        <a:tcBdr/>
      </a:tcStyle>
    </a:neCell>
    <a:nwCell>
      <a:tcTxStyle/>
      <a:tcStyle>
        <a:tcBdr/>
      </a:tcStyle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81081" autoAdjust="0"/>
  </p:normalViewPr>
  <p:slideViewPr>
    <p:cSldViewPr snapToGrid="0">
      <p:cViewPr varScale="1">
        <p:scale>
          <a:sx n="71" d="100"/>
          <a:sy n="71" d="100"/>
        </p:scale>
        <p:origin x="1140" y="56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font" Target="fonts/font3.fntdata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font" Target="fonts/font2.fntdata"/><Relationship Id="rId2" Type="http://schemas.openxmlformats.org/officeDocument/2006/relationships/slide" Target="slides/slide1.xml"/><Relationship Id="rId16" Type="http://schemas.openxmlformats.org/officeDocument/2006/relationships/font" Target="fonts/font1.fntdata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1.xml"/><Relationship Id="rId2" Type="http://schemas.microsoft.com/office/2011/relationships/chartColorStyle" Target="colors1.xml"/><Relationship Id="rId1" Type="http://schemas.microsoft.com/office/2011/relationships/chartStyle" Target="style1.xml"/><Relationship Id="rId4" Type="http://schemas.openxmlformats.org/officeDocument/2006/relationships/package" Target="../embeddings/Microsoft_Excel_Worksheet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title>
      <c:tx>
        <c:rich>
          <a:bodyPr rot="0" spcFirstLastPara="1" vertOverflow="ellipsis" vert="horz" wrap="square" anchor="ctr" anchorCtr="1"/>
          <a:lstStyle/>
          <a:p>
            <a:pPr>
              <a:defRPr sz="1600" b="1" i="0" u="none" strike="noStrike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pPr>
            <a:r>
              <a:rPr lang="ru-RU" dirty="0">
                <a:solidFill>
                  <a:schemeClr val="tx1"/>
                </a:solidFill>
                <a:latin typeface="Oswald" panose="020B0604020202020204" charset="-52"/>
              </a:rPr>
              <a:t>Количество</a:t>
            </a:r>
            <a:r>
              <a:rPr lang="ru-RU" baseline="0" dirty="0">
                <a:solidFill>
                  <a:schemeClr val="tx1"/>
                </a:solidFill>
                <a:latin typeface="Oswald" panose="020B0604020202020204" charset="-52"/>
              </a:rPr>
              <a:t> благоустроенных объектов</a:t>
            </a:r>
            <a:endParaRPr lang="ru-RU" dirty="0">
              <a:solidFill>
                <a:schemeClr val="tx1"/>
              </a:solidFill>
              <a:latin typeface="Oswald" panose="020B0604020202020204" charset="-52"/>
            </a:endParaRP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600" b="1" i="0" u="none" strike="noStrike" kern="1200" baseline="0">
              <a:solidFill>
                <a:schemeClr val="tx2"/>
              </a:solidFill>
              <a:latin typeface="+mn-lt"/>
              <a:ea typeface="+mn-ea"/>
              <a:cs typeface="+mn-cs"/>
            </a:defRPr>
          </a:pPr>
          <a:endParaRPr lang="ru-RU"/>
        </a:p>
      </c:txPr>
    </c:title>
    <c:autoTitleDeleted val="0"/>
    <c:view3D>
      <c:rotX val="15"/>
      <c:rotY val="20"/>
      <c:depthPercent val="100"/>
      <c:rAngAx val="1"/>
    </c:view3D>
    <c:floor>
      <c:thickness val="0"/>
      <c:spPr>
        <a:noFill/>
        <a:ln>
          <a:noFill/>
        </a:ln>
        <a:effectLst/>
        <a:sp3d/>
      </c:spPr>
    </c:floor>
    <c:sideWall>
      <c:thickness val="0"/>
      <c:spPr>
        <a:noFill/>
        <a:ln>
          <a:noFill/>
        </a:ln>
        <a:effectLst/>
        <a:sp3d/>
      </c:spPr>
    </c:sideWall>
    <c:backWall>
      <c:thickness val="0"/>
      <c:spPr>
        <a:noFill/>
        <a:ln>
          <a:noFill/>
        </a:ln>
        <a:effectLst/>
        <a:sp3d/>
      </c:spPr>
    </c:backWall>
    <c:plotArea>
      <c:layout>
        <c:manualLayout>
          <c:layoutTarget val="inner"/>
          <c:xMode val="edge"/>
          <c:yMode val="edge"/>
          <c:x val="8.8933291082787594E-2"/>
          <c:y val="0.13434087351817942"/>
          <c:w val="0.88183686341532885"/>
          <c:h val="0.64430624821732629"/>
        </c:manualLayout>
      </c:layout>
      <c:bar3DChart>
        <c:barDir val="col"/>
        <c:grouping val="clustered"/>
        <c:varyColors val="0"/>
        <c:ser>
          <c:idx val="0"/>
          <c:order val="0"/>
          <c:tx>
            <c:strRef>
              <c:f>Лист1!$C$10</c:f>
              <c:strCache>
                <c:ptCount val="1"/>
                <c:pt idx="0">
                  <c:v>2018 год</c:v>
                </c:pt>
              </c:strCache>
            </c:strRef>
          </c:tx>
          <c:spPr>
            <a:solidFill>
              <a:schemeClr val="bg2">
                <a:lumMod val="50000"/>
              </a:schemeClr>
            </a:solidFill>
            <a:ln>
              <a:solidFill>
                <a:schemeClr val="bg2">
                  <a:lumMod val="90000"/>
                </a:schemeClr>
              </a:solidFill>
            </a:ln>
            <a:effectLst/>
            <a:sp3d>
              <a:contourClr>
                <a:schemeClr val="bg2">
                  <a:lumMod val="90000"/>
                </a:schemeClr>
              </a:contourClr>
            </a:sp3d>
          </c:spPr>
          <c:invertIfNegative val="0"/>
          <c:dLbls>
            <c:dLbl>
              <c:idx val="0"/>
              <c:layout>
                <c:manualLayout>
                  <c:x val="0"/>
                  <c:y val="-2.9271862422246681E-2"/>
                </c:manualLayout>
              </c:layout>
              <c:tx>
                <c:rich>
                  <a:bodyPr rot="0" spcFirstLastPara="1" vertOverflow="clip" horzOverflow="clip" vert="horz" wrap="square" lIns="38100" tIns="19050" rIns="38100" bIns="19050" anchor="ctr" anchorCtr="1">
                    <a:spAutoFit/>
                  </a:bodyPr>
                  <a:lstStyle/>
                  <a:p>
                    <a:pPr>
                      <a:defRPr sz="1000" b="0" i="0" u="none" strike="noStrike" kern="1200" baseline="0">
                        <a:solidFill>
                          <a:schemeClr val="dk2">
                            <a:lumMod val="75000"/>
                          </a:schemeClr>
                        </a:solidFill>
                        <a:latin typeface="Oswald" panose="020B0604020202020204" charset="-52"/>
                        <a:ea typeface="+mn-ea"/>
                        <a:cs typeface="+mn-cs"/>
                      </a:defRPr>
                    </a:pPr>
                    <a:r>
                      <a:rPr lang="en-US" sz="1000" baseline="0" dirty="0">
                        <a:latin typeface="Oswald" panose="020B0604020202020204" charset="-52"/>
                      </a:rPr>
                      <a:t> 854</a:t>
                    </a:r>
                  </a:p>
                </c:rich>
              </c:tx>
              <c:spPr>
                <a:solidFill>
                  <a:sysClr val="window" lastClr="FFFFFF"/>
                </a:solidFill>
                <a:ln w="9525" cap="flat" cmpd="sng" algn="ctr">
                  <a:solidFill>
                    <a:sysClr val="windowText" lastClr="000000">
                      <a:lumMod val="25000"/>
                      <a:lumOff val="75000"/>
                    </a:sysClr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c:spPr>
              <c:txPr>
                <a:bodyPr rot="0" spcFirstLastPara="1" vertOverflow="clip" horzOverflow="clip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000" b="0" i="0" u="none" strike="noStrike" kern="1200" baseline="0">
                      <a:solidFill>
                        <a:schemeClr val="dk2">
                          <a:lumMod val="75000"/>
                        </a:schemeClr>
                      </a:solidFill>
                      <a:latin typeface="Oswald" panose="020B0604020202020204" charset="-52"/>
                      <a:ea typeface="+mn-ea"/>
                      <a:cs typeface="+mn-cs"/>
                    </a:defRPr>
                  </a:pPr>
                  <a:endParaRPr lang="ru-RU"/>
                </a:p>
              </c:txPr>
              <c:showLegendKey val="0"/>
              <c:showVal val="1"/>
              <c:showCatName val="1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pPr xmlns:c15="http://schemas.microsoft.com/office/drawing/2012/chart">
                    <a:prstGeom prst="wedgeRectCallout">
                      <a:avLst>
                        <a:gd name="adj1" fmla="val 16418"/>
                        <a:gd name="adj2" fmla="val 83991"/>
                      </a:avLst>
                    </a:prstGeom>
                    <a:noFill/>
                    <a:ln>
                      <a:noFill/>
                    </a:ln>
                  </c15:spPr>
                </c:ext>
                <c:ext xmlns:c16="http://schemas.microsoft.com/office/drawing/2014/chart" uri="{C3380CC4-5D6E-409C-BE32-E72D297353CC}">
                  <c16:uniqueId val="{00000000-60AC-4C54-8276-854FD427E64D}"/>
                </c:ext>
              </c:extLst>
            </c:dLbl>
            <c:dLbl>
              <c:idx val="1"/>
              <c:layout>
                <c:manualLayout>
                  <c:x val="1.7226528854435832E-2"/>
                  <c:y val="-2.5612879619465921E-2"/>
                </c:manualLayout>
              </c:layout>
              <c:tx>
                <c:rich>
                  <a:bodyPr rot="0" spcFirstLastPara="1" vertOverflow="clip" horzOverflow="clip" vert="horz" wrap="square" lIns="38100" tIns="19050" rIns="38100" bIns="19050" anchor="ctr" anchorCtr="1">
                    <a:spAutoFit/>
                  </a:bodyPr>
                  <a:lstStyle/>
                  <a:p>
                    <a:pPr>
                      <a:defRPr sz="1000" b="0" i="0" u="none" strike="noStrike" kern="1200" baseline="0">
                        <a:solidFill>
                          <a:schemeClr val="dk2">
                            <a:lumMod val="75000"/>
                          </a:schemeClr>
                        </a:solidFill>
                        <a:latin typeface="Oswald" panose="020B0604020202020204" charset="-52"/>
                        <a:ea typeface="+mn-ea"/>
                        <a:cs typeface="+mn-cs"/>
                      </a:defRPr>
                    </a:pPr>
                    <a:r>
                      <a:rPr lang="en-US" sz="1000" baseline="0" dirty="0">
                        <a:latin typeface="Oswald" panose="020B0604020202020204" charset="-52"/>
                      </a:rPr>
                      <a:t>95</a:t>
                    </a:r>
                    <a:endParaRPr lang="en-US" dirty="0"/>
                  </a:p>
                </c:rich>
              </c:tx>
              <c:spPr>
                <a:solidFill>
                  <a:sysClr val="window" lastClr="FFFFFF"/>
                </a:solidFill>
                <a:ln w="9525" cap="flat" cmpd="sng" algn="ctr">
                  <a:solidFill>
                    <a:sysClr val="windowText" lastClr="000000">
                      <a:lumMod val="25000"/>
                      <a:lumOff val="75000"/>
                    </a:sysClr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c:spPr>
              <c:txPr>
                <a:bodyPr rot="0" spcFirstLastPara="1" vertOverflow="clip" horzOverflow="clip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000" b="0" i="0" u="none" strike="noStrike" kern="1200" baseline="0">
                      <a:solidFill>
                        <a:schemeClr val="dk2">
                          <a:lumMod val="75000"/>
                        </a:schemeClr>
                      </a:solidFill>
                      <a:latin typeface="Oswald" panose="020B0604020202020204" charset="-52"/>
                      <a:ea typeface="+mn-ea"/>
                      <a:cs typeface="+mn-cs"/>
                    </a:defRPr>
                  </a:pPr>
                  <a:endParaRPr lang="ru-RU"/>
                </a:p>
              </c:txPr>
              <c:showLegendKey val="0"/>
              <c:showVal val="1"/>
              <c:showCatName val="1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pPr xmlns:c15="http://schemas.microsoft.com/office/drawing/2012/chart">
                    <a:prstGeom prst="wedgeRectCallout">
                      <a:avLst>
                        <a:gd name="adj1" fmla="val -17029"/>
                        <a:gd name="adj2" fmla="val 95321"/>
                      </a:avLst>
                    </a:prstGeom>
                    <a:noFill/>
                    <a:ln>
                      <a:noFill/>
                    </a:ln>
                  </c15:spPr>
                </c:ext>
                <c:ext xmlns:c16="http://schemas.microsoft.com/office/drawing/2014/chart" uri="{C3380CC4-5D6E-409C-BE32-E72D297353CC}">
                  <c16:uniqueId val="{00000001-60AC-4C54-8276-854FD427E64D}"/>
                </c:ext>
              </c:extLst>
            </c:dLbl>
            <c:dLbl>
              <c:idx val="2"/>
              <c:layout>
                <c:manualLayout>
                  <c:x val="1.0766580534022395E-2"/>
                  <c:y val="-2.5612879619465789E-2"/>
                </c:manualLayout>
              </c:layout>
              <c:tx>
                <c:rich>
                  <a:bodyPr rot="0" spcFirstLastPara="1" vertOverflow="clip" horzOverflow="clip" vert="horz" wrap="square" lIns="38100" tIns="19050" rIns="38100" bIns="19050" anchor="ctr" anchorCtr="1">
                    <a:spAutoFit/>
                  </a:bodyPr>
                  <a:lstStyle/>
                  <a:p>
                    <a:pPr>
                      <a:defRPr sz="1000" b="0" i="0" u="none" strike="noStrike" kern="1200" baseline="0">
                        <a:solidFill>
                          <a:schemeClr val="dk2">
                            <a:lumMod val="75000"/>
                          </a:schemeClr>
                        </a:solidFill>
                        <a:latin typeface="Oswald" panose="020B0604020202020204" charset="-52"/>
                        <a:ea typeface="+mn-ea"/>
                        <a:cs typeface="+mn-cs"/>
                      </a:defRPr>
                    </a:pPr>
                    <a:r>
                      <a:rPr lang="en-US" sz="1000" baseline="0" dirty="0">
                        <a:latin typeface="Oswald" panose="020B0604020202020204" charset="-52"/>
                      </a:rPr>
                      <a:t>52</a:t>
                    </a:r>
                    <a:endParaRPr lang="en-US" dirty="0"/>
                  </a:p>
                </c:rich>
              </c:tx>
              <c:spPr>
                <a:solidFill>
                  <a:sysClr val="window" lastClr="FFFFFF"/>
                </a:solidFill>
                <a:ln w="9525" cap="flat" cmpd="sng" algn="ctr">
                  <a:solidFill>
                    <a:sysClr val="windowText" lastClr="000000">
                      <a:lumMod val="25000"/>
                      <a:lumOff val="75000"/>
                    </a:sysClr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c:spPr>
              <c:txPr>
                <a:bodyPr rot="0" spcFirstLastPara="1" vertOverflow="clip" horzOverflow="clip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000" b="0" i="0" u="none" strike="noStrike" kern="1200" baseline="0">
                      <a:solidFill>
                        <a:schemeClr val="dk2">
                          <a:lumMod val="75000"/>
                        </a:schemeClr>
                      </a:solidFill>
                      <a:latin typeface="Oswald" panose="020B0604020202020204" charset="-52"/>
                      <a:ea typeface="+mn-ea"/>
                      <a:cs typeface="+mn-cs"/>
                    </a:defRPr>
                  </a:pPr>
                  <a:endParaRPr lang="ru-RU"/>
                </a:p>
              </c:txPr>
              <c:showLegendKey val="0"/>
              <c:showVal val="1"/>
              <c:showCatName val="1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pPr xmlns:c15="http://schemas.microsoft.com/office/drawing/2012/chart">
                    <a:prstGeom prst="wedgeRectCallout">
                      <a:avLst>
                        <a:gd name="adj1" fmla="val 2620"/>
                        <a:gd name="adj2" fmla="val 82575"/>
                      </a:avLst>
                    </a:prstGeom>
                    <a:noFill/>
                    <a:ln>
                      <a:noFill/>
                    </a:ln>
                  </c15:spPr>
                </c:ext>
                <c:ext xmlns:c16="http://schemas.microsoft.com/office/drawing/2014/chart" uri="{C3380CC4-5D6E-409C-BE32-E72D297353CC}">
                  <c16:uniqueId val="{00000002-60AC-4C54-8276-854FD427E64D}"/>
                </c:ext>
              </c:extLst>
            </c:dLbl>
            <c:spPr>
              <a:solidFill>
                <a:sysClr val="window" lastClr="FFFFFF"/>
              </a:solidFill>
              <a:ln>
                <a:solidFill>
                  <a:sysClr val="windowText" lastClr="000000">
                    <a:lumMod val="25000"/>
                    <a:lumOff val="75000"/>
                  </a:sysClr>
                </a:solidFill>
              </a:ln>
              <a:effectLst/>
            </c:spPr>
            <c:txPr>
              <a:bodyPr rot="0" spcFirstLastPara="1" vertOverflow="clip" horzOverflow="clip" vert="horz" wrap="square" lIns="38100" tIns="19050" rIns="38100" bIns="19050" anchor="ctr" anchorCtr="1">
                <a:spAutoFit/>
              </a:bodyPr>
              <a:lstStyle/>
              <a:p>
                <a:pPr>
                  <a:defRPr sz="1000" b="0" i="0" u="none" strike="noStrike" kern="1200" baseline="0">
                    <a:solidFill>
                      <a:schemeClr val="dk2">
                        <a:lumMod val="75000"/>
                      </a:schemeClr>
                    </a:solidFill>
                    <a:latin typeface="Oswald" panose="020B0604020202020204" charset="-52"/>
                    <a:ea typeface="+mn-ea"/>
                    <a:cs typeface="+mn-cs"/>
                  </a:defRPr>
                </a:pPr>
                <a:endParaRPr lang="ru-RU"/>
              </a:p>
            </c:txPr>
            <c:showLegendKey val="0"/>
            <c:showVal val="1"/>
            <c:showCatName val="1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pPr xmlns:c15="http://schemas.microsoft.com/office/drawing/2012/chart">
                  <a:prstGeom prst="wedgeRectCallout">
                    <a:avLst/>
                  </a:prstGeom>
                  <a:noFill/>
                  <a:ln>
                    <a:noFill/>
                  </a:ln>
                </c15:spPr>
                <c15:showLeaderLines val="0"/>
              </c:ext>
            </c:extLst>
          </c:dLbls>
          <c:cat>
            <c:strRef>
              <c:f>Лист1!$B$11:$B$13</c:f>
              <c:strCache>
                <c:ptCount val="3"/>
                <c:pt idx="0">
                  <c:v>Российская Федерация</c:v>
                </c:pt>
                <c:pt idx="1">
                  <c:v>Новосибирская область</c:v>
                </c:pt>
                <c:pt idx="2">
                  <c:v>г. Новосибирск</c:v>
                </c:pt>
              </c:strCache>
            </c:strRef>
          </c:cat>
          <c:val>
            <c:numRef>
              <c:f>Лист1!$C$11:$C$13</c:f>
              <c:numCache>
                <c:formatCode>General</c:formatCode>
                <c:ptCount val="3"/>
                <c:pt idx="0">
                  <c:v>700</c:v>
                </c:pt>
                <c:pt idx="1">
                  <c:v>85</c:v>
                </c:pt>
                <c:pt idx="2">
                  <c:v>42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60AC-4C54-8276-854FD427E64D}"/>
            </c:ext>
          </c:extLst>
        </c:ser>
        <c:ser>
          <c:idx val="1"/>
          <c:order val="1"/>
          <c:tx>
            <c:strRef>
              <c:f>Лист1!$D$10</c:f>
              <c:strCache>
                <c:ptCount val="1"/>
                <c:pt idx="0">
                  <c:v>2024 год</c:v>
                </c:pt>
              </c:strCache>
            </c:strRef>
          </c:tx>
          <c:spPr>
            <a:solidFill>
              <a:schemeClr val="bg2">
                <a:lumMod val="75000"/>
              </a:schemeClr>
            </a:solidFill>
            <a:ln>
              <a:solidFill>
                <a:schemeClr val="bg2">
                  <a:lumMod val="90000"/>
                </a:schemeClr>
              </a:solidFill>
            </a:ln>
            <a:effectLst/>
            <a:sp3d>
              <a:contourClr>
                <a:schemeClr val="bg2">
                  <a:lumMod val="90000"/>
                </a:schemeClr>
              </a:contourClr>
            </a:sp3d>
          </c:spPr>
          <c:invertIfNegative val="0"/>
          <c:dLbls>
            <c:dLbl>
              <c:idx val="0"/>
              <c:layout>
                <c:manualLayout>
                  <c:x val="1.5073212747631352E-2"/>
                  <c:y val="-2.5612879619465789E-2"/>
                </c:manualLayout>
              </c:layout>
              <c:tx>
                <c:rich>
                  <a:bodyPr rot="0" spcFirstLastPara="1" vertOverflow="clip" horzOverflow="clip" vert="horz" wrap="square" lIns="38100" tIns="19050" rIns="38100" bIns="19050" anchor="ctr" anchorCtr="1">
                    <a:spAutoFit/>
                  </a:bodyPr>
                  <a:lstStyle/>
                  <a:p>
                    <a:pPr>
                      <a:defRPr sz="1000" b="0" i="0" u="none" strike="noStrike" kern="1200" baseline="0">
                        <a:solidFill>
                          <a:schemeClr val="dk2">
                            <a:lumMod val="75000"/>
                          </a:schemeClr>
                        </a:solidFill>
                        <a:latin typeface="Oswald" panose="020B0604020202020204" charset="-52"/>
                        <a:ea typeface="+mn-ea"/>
                        <a:cs typeface="+mn-cs"/>
                      </a:defRPr>
                    </a:pPr>
                    <a:fld id="{6CD197DB-2BDC-4E5C-BCAE-A5BAE7CBBF72}" type="VALUE">
                      <a:rPr lang="en-US" sz="1000" baseline="0">
                        <a:latin typeface="Oswald" panose="020B0604020202020204" charset="-52"/>
                      </a:rPr>
                      <a:pPr>
                        <a:defRPr sz="1000">
                          <a:latin typeface="Oswald" panose="020B0604020202020204" charset="-52"/>
                        </a:defRPr>
                      </a:pPr>
                      <a:t>[ЗНАЧЕНИЕ]</a:t>
                    </a:fld>
                    <a:endParaRPr lang="ru-RU"/>
                  </a:p>
                </c:rich>
              </c:tx>
              <c:spPr>
                <a:solidFill>
                  <a:sysClr val="window" lastClr="FFFFFF"/>
                </a:solidFill>
                <a:ln w="9525" cap="flat" cmpd="sng" algn="ctr">
                  <a:solidFill>
                    <a:sysClr val="windowText" lastClr="000000">
                      <a:lumMod val="25000"/>
                      <a:lumOff val="75000"/>
                    </a:sysClr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c:spPr>
              <c:txPr>
                <a:bodyPr rot="0" spcFirstLastPara="1" vertOverflow="clip" horzOverflow="clip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000" b="0" i="0" u="none" strike="noStrike" kern="1200" baseline="0">
                      <a:solidFill>
                        <a:schemeClr val="dk2">
                          <a:lumMod val="75000"/>
                        </a:schemeClr>
                      </a:solidFill>
                      <a:latin typeface="Oswald" panose="020B0604020202020204" charset="-52"/>
                      <a:ea typeface="+mn-ea"/>
                      <a:cs typeface="+mn-cs"/>
                    </a:defRPr>
                  </a:pPr>
                  <a:endParaRPr lang="ru-RU"/>
                </a:p>
              </c:txPr>
              <c:showLegendKey val="0"/>
              <c:showVal val="1"/>
              <c:showCatName val="1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pPr xmlns:c15="http://schemas.microsoft.com/office/drawing/2012/chart">
                    <a:prstGeom prst="wedgeRectCallout">
                      <a:avLst>
                        <a:gd name="adj1" fmla="val -13891"/>
                        <a:gd name="adj2" fmla="val 99570"/>
                      </a:avLst>
                    </a:prstGeom>
                    <a:noFill/>
                    <a:ln>
                      <a:noFill/>
                    </a:ln>
                  </c15:spPr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4-60AC-4C54-8276-854FD427E64D}"/>
                </c:ext>
              </c:extLst>
            </c:dLbl>
            <c:dLbl>
              <c:idx val="1"/>
              <c:layout>
                <c:manualLayout>
                  <c:x val="1.937984496124031E-2"/>
                  <c:y val="-2.1953896816684963E-2"/>
                </c:manualLayout>
              </c:layout>
              <c:tx>
                <c:rich>
                  <a:bodyPr rot="0" spcFirstLastPara="1" vertOverflow="clip" horzOverflow="clip" vert="horz" wrap="square" lIns="38100" tIns="19050" rIns="38100" bIns="19050" anchor="ctr" anchorCtr="1">
                    <a:spAutoFit/>
                  </a:bodyPr>
                  <a:lstStyle/>
                  <a:p>
                    <a:pPr>
                      <a:defRPr sz="1000" b="0" i="0" u="none" strike="noStrike" kern="1200" baseline="0">
                        <a:solidFill>
                          <a:schemeClr val="dk2">
                            <a:lumMod val="75000"/>
                          </a:schemeClr>
                        </a:solidFill>
                        <a:latin typeface="Oswald" panose="020B0604020202020204" charset="-52"/>
                        <a:ea typeface="+mn-ea"/>
                        <a:cs typeface="+mn-cs"/>
                      </a:defRPr>
                    </a:pPr>
                    <a:r>
                      <a:rPr lang="en-US" sz="1000" baseline="0" dirty="0">
                        <a:latin typeface="Oswald" panose="020B0604020202020204" charset="-52"/>
                      </a:rPr>
                      <a:t>389</a:t>
                    </a:r>
                    <a:endParaRPr lang="en-US" dirty="0"/>
                  </a:p>
                </c:rich>
              </c:tx>
              <c:spPr>
                <a:solidFill>
                  <a:sysClr val="window" lastClr="FFFFFF"/>
                </a:solidFill>
                <a:ln w="9525" cap="flat" cmpd="sng" algn="ctr">
                  <a:solidFill>
                    <a:sysClr val="windowText" lastClr="000000">
                      <a:lumMod val="25000"/>
                      <a:lumOff val="75000"/>
                    </a:sysClr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c:spPr>
              <c:txPr>
                <a:bodyPr rot="0" spcFirstLastPara="1" vertOverflow="clip" horzOverflow="clip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000" b="0" i="0" u="none" strike="noStrike" kern="1200" baseline="0">
                      <a:solidFill>
                        <a:schemeClr val="dk2">
                          <a:lumMod val="75000"/>
                        </a:schemeClr>
                      </a:solidFill>
                      <a:latin typeface="Oswald" panose="020B0604020202020204" charset="-52"/>
                      <a:ea typeface="+mn-ea"/>
                      <a:cs typeface="+mn-cs"/>
                    </a:defRPr>
                  </a:pPr>
                  <a:endParaRPr lang="ru-RU"/>
                </a:p>
              </c:txPr>
              <c:showLegendKey val="0"/>
              <c:showVal val="1"/>
              <c:showCatName val="1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pPr xmlns:c15="http://schemas.microsoft.com/office/drawing/2012/chart">
                    <a:prstGeom prst="wedgeRectCallout">
                      <a:avLst>
                        <a:gd name="adj1" fmla="val -24154"/>
                        <a:gd name="adj2" fmla="val 83991"/>
                      </a:avLst>
                    </a:prstGeom>
                    <a:noFill/>
                    <a:ln>
                      <a:noFill/>
                    </a:ln>
                  </c15:spPr>
                </c:ext>
                <c:ext xmlns:c16="http://schemas.microsoft.com/office/drawing/2014/chart" uri="{C3380CC4-5D6E-409C-BE32-E72D297353CC}">
                  <c16:uniqueId val="{00000005-60AC-4C54-8276-854FD427E64D}"/>
                </c:ext>
              </c:extLst>
            </c:dLbl>
            <c:dLbl>
              <c:idx val="2"/>
              <c:layout>
                <c:manualLayout>
                  <c:x val="6.4599483204134363E-3"/>
                  <c:y val="-3.2930845225027441E-2"/>
                </c:manualLayout>
              </c:layout>
              <c:tx>
                <c:rich>
                  <a:bodyPr rot="0" spcFirstLastPara="1" vertOverflow="clip" horzOverflow="clip" vert="horz" wrap="square" lIns="38100" tIns="19050" rIns="38100" bIns="19050" anchor="ctr" anchorCtr="1">
                    <a:spAutoFit/>
                  </a:bodyPr>
                  <a:lstStyle/>
                  <a:p>
                    <a:pPr>
                      <a:defRPr sz="1000" b="0" i="0" u="none" strike="noStrike" kern="1200" baseline="0">
                        <a:solidFill>
                          <a:schemeClr val="dk2">
                            <a:lumMod val="75000"/>
                          </a:schemeClr>
                        </a:solidFill>
                        <a:latin typeface="Oswald" panose="020B0604020202020204" charset="-52"/>
                        <a:ea typeface="+mn-ea"/>
                        <a:cs typeface="+mn-cs"/>
                      </a:defRPr>
                    </a:pPr>
                    <a:r>
                      <a:rPr lang="en-US" sz="1000" baseline="0" dirty="0">
                        <a:latin typeface="Oswald" panose="020B0604020202020204" charset="-52"/>
                      </a:rPr>
                      <a:t>203</a:t>
                    </a:r>
                    <a:endParaRPr lang="en-US" dirty="0"/>
                  </a:p>
                </c:rich>
              </c:tx>
              <c:spPr>
                <a:solidFill>
                  <a:sysClr val="window" lastClr="FFFFFF"/>
                </a:solidFill>
                <a:ln w="9525" cap="flat" cmpd="sng" algn="ctr">
                  <a:solidFill>
                    <a:sysClr val="windowText" lastClr="000000">
                      <a:lumMod val="25000"/>
                      <a:lumOff val="75000"/>
                    </a:sysClr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c:spPr>
              <c:txPr>
                <a:bodyPr rot="0" spcFirstLastPara="1" vertOverflow="clip" horzOverflow="clip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000" b="0" i="0" u="none" strike="noStrike" kern="1200" baseline="0">
                      <a:solidFill>
                        <a:schemeClr val="dk2">
                          <a:lumMod val="75000"/>
                        </a:schemeClr>
                      </a:solidFill>
                      <a:latin typeface="Oswald" panose="020B0604020202020204" charset="-52"/>
                      <a:ea typeface="+mn-ea"/>
                      <a:cs typeface="+mn-cs"/>
                    </a:defRPr>
                  </a:pPr>
                  <a:endParaRPr lang="ru-RU"/>
                </a:p>
              </c:txPr>
              <c:showLegendKey val="0"/>
              <c:showVal val="1"/>
              <c:showCatName val="1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pPr xmlns:c15="http://schemas.microsoft.com/office/drawing/2012/chart">
                    <a:prstGeom prst="wedgeRectCallout">
                      <a:avLst>
                        <a:gd name="adj1" fmla="val 6039"/>
                        <a:gd name="adj2" fmla="val 92488"/>
                      </a:avLst>
                    </a:prstGeom>
                    <a:noFill/>
                    <a:ln>
                      <a:noFill/>
                    </a:ln>
                  </c15:spPr>
                </c:ext>
                <c:ext xmlns:c16="http://schemas.microsoft.com/office/drawing/2014/chart" uri="{C3380CC4-5D6E-409C-BE32-E72D297353CC}">
                  <c16:uniqueId val="{00000006-60AC-4C54-8276-854FD427E64D}"/>
                </c:ext>
              </c:extLst>
            </c:dLbl>
            <c:spPr>
              <a:solidFill>
                <a:sysClr val="window" lastClr="FFFFFF"/>
              </a:solidFill>
              <a:ln>
                <a:solidFill>
                  <a:sysClr val="windowText" lastClr="000000">
                    <a:lumMod val="25000"/>
                    <a:lumOff val="75000"/>
                  </a:sysClr>
                </a:solidFill>
              </a:ln>
              <a:effectLst/>
            </c:spPr>
            <c:txPr>
              <a:bodyPr rot="0" spcFirstLastPara="1" vertOverflow="clip" horzOverflow="clip" vert="horz" wrap="square" lIns="38100" tIns="19050" rIns="38100" bIns="19050" anchor="ctr" anchorCtr="1">
                <a:spAutoFit/>
              </a:bodyPr>
              <a:lstStyle/>
              <a:p>
                <a:pPr>
                  <a:defRPr sz="1000" b="0" i="0" u="none" strike="noStrike" kern="1200" baseline="0">
                    <a:solidFill>
                      <a:schemeClr val="dk2">
                        <a:lumMod val="75000"/>
                      </a:schemeClr>
                    </a:solidFill>
                    <a:latin typeface="Oswald" panose="020B0604020202020204" charset="-52"/>
                    <a:ea typeface="+mn-ea"/>
                    <a:cs typeface="+mn-cs"/>
                  </a:defRPr>
                </a:pPr>
                <a:endParaRPr lang="ru-RU"/>
              </a:p>
            </c:txPr>
            <c:showLegendKey val="0"/>
            <c:showVal val="1"/>
            <c:showCatName val="1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pPr xmlns:c15="http://schemas.microsoft.com/office/drawing/2012/chart">
                  <a:prstGeom prst="wedgeRectCallout">
                    <a:avLst/>
                  </a:prstGeom>
                  <a:noFill/>
                  <a:ln>
                    <a:noFill/>
                  </a:ln>
                </c15:spPr>
                <c15:showLeaderLines val="0"/>
              </c:ext>
            </c:extLst>
          </c:dLbls>
          <c:cat>
            <c:strRef>
              <c:f>Лист1!$B$11:$B$13</c:f>
              <c:strCache>
                <c:ptCount val="3"/>
                <c:pt idx="0">
                  <c:v>Российская Федерация</c:v>
                </c:pt>
                <c:pt idx="1">
                  <c:v>Новосибирская область</c:v>
                </c:pt>
                <c:pt idx="2">
                  <c:v>г. Новосибирск</c:v>
                </c:pt>
              </c:strCache>
            </c:strRef>
          </c:cat>
          <c:val>
            <c:numRef>
              <c:f>Лист1!$D$11:$D$13</c:f>
              <c:numCache>
                <c:formatCode>General</c:formatCode>
                <c:ptCount val="3"/>
                <c:pt idx="0">
                  <c:v>5070</c:v>
                </c:pt>
                <c:pt idx="1">
                  <c:v>289</c:v>
                </c:pt>
                <c:pt idx="2">
                  <c:v>185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7-60AC-4C54-8276-854FD427E64D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shape val="box"/>
        <c:axId val="652109344"/>
        <c:axId val="652102272"/>
        <c:axId val="0"/>
      </c:bar3DChart>
      <c:catAx>
        <c:axId val="65210934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2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0" i="0" u="none" strike="noStrike" kern="1200" baseline="0">
                <a:solidFill>
                  <a:schemeClr val="tx2"/>
                </a:solidFill>
                <a:latin typeface="Oswald" panose="020B0604020202020204" charset="-52"/>
                <a:ea typeface="+mn-ea"/>
                <a:cs typeface="+mn-cs"/>
              </a:defRPr>
            </a:pPr>
            <a:endParaRPr lang="ru-RU"/>
          </a:p>
        </c:txPr>
        <c:crossAx val="652102272"/>
        <c:crosses val="autoZero"/>
        <c:auto val="1"/>
        <c:lblAlgn val="ctr"/>
        <c:lblOffset val="100"/>
        <c:noMultiLvlLbl val="0"/>
      </c:catAx>
      <c:valAx>
        <c:axId val="65210227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2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2"/>
                </a:solidFill>
                <a:latin typeface="Oswald" panose="020B0604020202020204" charset="-52"/>
                <a:ea typeface="+mn-ea"/>
                <a:cs typeface="+mn-cs"/>
              </a:defRPr>
            </a:pPr>
            <a:endParaRPr lang="ru-RU"/>
          </a:p>
        </c:txPr>
        <c:crossAx val="65210934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legendEntry>
        <c:idx val="0"/>
        <c:txPr>
          <a:bodyPr rot="0" spcFirstLastPara="1" vertOverflow="ellipsis" vert="horz" wrap="square" anchor="ctr" anchorCtr="1"/>
          <a:lstStyle/>
          <a:p>
            <a:pPr>
              <a:defRPr sz="1400" b="0" i="0" u="none" strike="noStrike" kern="1200" baseline="0">
                <a:solidFill>
                  <a:schemeClr val="tx2"/>
                </a:solidFill>
                <a:latin typeface="Oswald" panose="020B0604020202020204" charset="-52"/>
                <a:ea typeface="+mn-ea"/>
                <a:cs typeface="+mn-cs"/>
              </a:defRPr>
            </a:pPr>
            <a:endParaRPr lang="ru-RU"/>
          </a:p>
        </c:txPr>
      </c:legendEntry>
      <c:legendEntry>
        <c:idx val="1"/>
        <c:txPr>
          <a:bodyPr rot="0" spcFirstLastPara="1" vertOverflow="ellipsis" vert="horz" wrap="square" anchor="ctr" anchorCtr="1"/>
          <a:lstStyle/>
          <a:p>
            <a:pPr>
              <a:defRPr sz="1400" b="0" i="0" u="none" strike="noStrike" kern="1200" baseline="0">
                <a:solidFill>
                  <a:schemeClr val="tx2"/>
                </a:solidFill>
                <a:latin typeface="Oswald" panose="020B0604020202020204" charset="-52"/>
                <a:ea typeface="+mn-ea"/>
                <a:cs typeface="+mn-cs"/>
              </a:defRPr>
            </a:pPr>
            <a:endParaRPr lang="ru-RU"/>
          </a:p>
        </c:txPr>
      </c:legendEntry>
      <c:layout>
        <c:manualLayout>
          <c:xMode val="edge"/>
          <c:yMode val="edge"/>
          <c:x val="0.33279522568833181"/>
          <c:y val="0.8996312738237946"/>
          <c:w val="0.35594264379743229"/>
          <c:h val="5.8655259333459241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600" b="0" i="0" u="none" strike="noStrike" kern="1200" baseline="0">
              <a:solidFill>
                <a:schemeClr val="tx2"/>
              </a:solidFill>
              <a:latin typeface="Oswald" panose="020B0604020202020204" charset="-52"/>
              <a:ea typeface="+mn-ea"/>
              <a:cs typeface="+mn-cs"/>
            </a:defRPr>
          </a:pPr>
          <a:endParaRPr lang="ru-RU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4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90">
  <cs:axisTitle>
    <cs:lnRef idx="0"/>
    <cs:fillRef idx="0"/>
    <cs:effectRef idx="0"/>
    <cs:fontRef idx="minor">
      <a:schemeClr val="tx2"/>
    </cs:fontRef>
    <cs:defRPr sz="900" b="1" kern="1200"/>
  </cs:axisTitle>
  <cs:categoryAxis>
    <cs:lnRef idx="0"/>
    <cs:fillRef idx="0"/>
    <cs:effectRef idx="0"/>
    <cs:fontRef idx="minor">
      <a:schemeClr val="tx2"/>
    </cs:fontRef>
    <cs:spPr>
      <a:ln w="9525" cap="flat" cmpd="sng" algn="ctr">
        <a:solidFill>
          <a:schemeClr val="tx2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2"/>
    </cs:fontRef>
    <cs:spPr>
      <a:solidFill>
        <a:schemeClr val="bg1"/>
      </a:solidFill>
      <a:ln w="9525" cap="flat" cmpd="sng" algn="ctr">
        <a:solidFill>
          <a:schemeClr val="tx2">
            <a:lumMod val="15000"/>
            <a:lumOff val="8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tx2"/>
    </cs:fontRef>
    <cs:defRPr sz="900" kern="1200"/>
  </cs:dataLabel>
  <cs:dataLabelCallout>
    <cs:lnRef idx="0"/>
    <cs:fillRef idx="0"/>
    <cs:effectRef idx="0"/>
    <cs:fontRef idx="minor">
      <a:schemeClr val="dk2">
        <a:lumMod val="7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3">
      <cs:styleClr val="auto"/>
    </cs:fillRef>
    <cs:effectRef idx="2"/>
    <cs:fontRef idx="minor">
      <a:schemeClr val="tx2"/>
    </cs:fontRef>
  </cs:dataPoint>
  <cs:dataPoint3D>
    <cs:lnRef idx="0"/>
    <cs:fillRef idx="3">
      <cs:styleClr val="auto"/>
    </cs:fillRef>
    <cs:effectRef idx="2"/>
    <cs:fontRef idx="minor">
      <a:schemeClr val="tx2"/>
    </cs:fontRef>
  </cs:dataPoint3D>
  <cs:dataPointLine>
    <cs:lnRef idx="0">
      <cs:styleClr val="auto"/>
    </cs:lnRef>
    <cs:fillRef idx="3"/>
    <cs:effectRef idx="2"/>
    <cs:fontRef idx="minor">
      <a:schemeClr val="tx2"/>
    </cs:fontRef>
    <cs:spPr>
      <a:ln w="31750" cap="rnd">
        <a:solidFill>
          <a:schemeClr val="phClr"/>
        </a:solidFill>
        <a:round/>
      </a:ln>
    </cs:spPr>
  </cs:dataPointLine>
  <cs:dataPointMarker>
    <cs:lnRef idx="0"/>
    <cs:fillRef idx="3">
      <cs:styleClr val="auto"/>
    </cs:fillRef>
    <cs:effectRef idx="2"/>
    <cs:fontRef idx="minor">
      <a:schemeClr val="tx2"/>
    </cs:fontRef>
    <cs:spPr>
      <a:ln w="12700">
        <a:solidFill>
          <a:schemeClr val="lt2"/>
        </a:solidFill>
        <a:round/>
      </a:ln>
    </cs:spPr>
  </cs:dataPointMarker>
  <cs:dataPointMarkerLayout symbol="circle" size="6"/>
  <cs:dataPointWireframe>
    <cs:lnRef idx="0">
      <cs:styleClr val="auto"/>
    </cs:lnRef>
    <cs:fillRef idx="3"/>
    <cs:effectRef idx="2"/>
    <cs:fontRef idx="minor">
      <a:schemeClr val="tx2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2"/>
    </cs:fontRef>
    <cs:spPr>
      <a:ln w="9525">
        <a:solidFill>
          <a:schemeClr val="tx2">
            <a:lumMod val="15000"/>
            <a:lumOff val="85000"/>
          </a:schemeClr>
        </a:solidFill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2"/>
    </cs:fontRef>
    <cs:spPr>
      <a:ln w="9525">
        <a:solidFill>
          <a:schemeClr val="tx2">
            <a:lumMod val="60000"/>
            <a:lumOff val="40000"/>
          </a:schemeClr>
        </a:solidFill>
        <a:prstDash val="dash"/>
      </a:ln>
    </cs:spPr>
  </cs:dropLine>
  <cs:errorBar>
    <cs:lnRef idx="0"/>
    <cs:fillRef idx="0"/>
    <cs:effectRef idx="0"/>
    <cs:fontRef idx="minor">
      <a:schemeClr val="tx2"/>
    </cs:fontRef>
    <cs:spPr>
      <a:ln w="9525">
        <a:solidFill>
          <a:schemeClr val="tx2">
            <a:lumMod val="75000"/>
          </a:schemeClr>
        </a:solidFill>
        <a:round/>
      </a:ln>
    </cs:spPr>
  </cs:errorBar>
  <cs:floor>
    <cs:lnRef idx="0"/>
    <cs:fillRef idx="0"/>
    <cs:effectRef idx="0"/>
    <cs:fontRef idx="minor">
      <a:schemeClr val="tx2"/>
    </cs:fontRef>
  </cs:floor>
  <cs:gridlineMajor>
    <cs:lnRef idx="0"/>
    <cs:fillRef idx="0"/>
    <cs:effectRef idx="0"/>
    <cs:fontRef idx="minor">
      <a:schemeClr val="tx2"/>
    </cs:fontRef>
    <cs:spPr>
      <a:ln w="9525" cap="flat" cmpd="sng" algn="ctr">
        <a:solidFill>
          <a:schemeClr val="tx2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2"/>
    </cs:fontRef>
    <cs:spPr>
      <a:ln>
        <a:solidFill>
          <a:schemeClr val="tx2">
            <a:lumMod val="5000"/>
            <a:lumOff val="95000"/>
          </a:schemeClr>
        </a:solidFill>
      </a:ln>
    </cs:spPr>
  </cs:gridlineMinor>
  <cs:hiLoLine>
    <cs:lnRef idx="0"/>
    <cs:fillRef idx="0"/>
    <cs:effectRef idx="0"/>
    <cs:fontRef idx="minor">
      <a:schemeClr val="tx2"/>
    </cs:fontRef>
    <cs:spPr>
      <a:ln w="9525">
        <a:solidFill>
          <a:schemeClr val="tx2">
            <a:lumMod val="60000"/>
            <a:lumOff val="40000"/>
          </a:schemeClr>
        </a:solidFill>
        <a:prstDash val="dash"/>
      </a:ln>
    </cs:spPr>
  </cs:hiLoLine>
  <cs:leaderLine>
    <cs:lnRef idx="0"/>
    <cs:fillRef idx="0"/>
    <cs:effectRef idx="0"/>
    <cs:fontRef idx="minor">
      <a:schemeClr val="tx2"/>
    </cs:fontRef>
    <cs:spPr>
      <a:ln w="9525">
        <a:solidFill>
          <a:schemeClr val="tx2">
            <a:lumMod val="35000"/>
            <a:lumOff val="65000"/>
          </a:schemeClr>
        </a:solidFill>
      </a:ln>
    </cs:spPr>
  </cs:leaderLine>
  <cs:legend>
    <cs:lnRef idx="0"/>
    <cs:fillRef idx="0"/>
    <cs:effectRef idx="0"/>
    <cs:fontRef idx="minor">
      <a:schemeClr val="tx2"/>
    </cs:fontRef>
    <cs:defRPr sz="900" kern="1200"/>
  </cs:legend>
  <cs:plotArea>
    <cs:lnRef idx="0"/>
    <cs:fillRef idx="0"/>
    <cs:effectRef idx="0"/>
    <cs:fontRef idx="minor">
      <a:schemeClr val="tx2"/>
    </cs:fontRef>
  </cs:plotArea>
  <cs:plotArea3D>
    <cs:lnRef idx="0"/>
    <cs:fillRef idx="0"/>
    <cs:effectRef idx="0"/>
    <cs:fontRef idx="minor">
      <a:schemeClr val="tx2"/>
    </cs:fontRef>
  </cs:plotArea3D>
  <cs:seriesAxis>
    <cs:lnRef idx="0"/>
    <cs:fillRef idx="0"/>
    <cs:effectRef idx="0"/>
    <cs:fontRef idx="minor">
      <a:schemeClr val="tx2"/>
    </cs:fontRef>
    <cs:spPr>
      <a:ln w="9525" cap="flat" cmpd="sng" algn="ctr">
        <a:solidFill>
          <a:schemeClr val="tx2">
            <a:lumMod val="15000"/>
            <a:lumOff val="85000"/>
          </a:schemeClr>
        </a:solidFill>
        <a:round/>
      </a:ln>
    </cs:spPr>
    <cs:defRPr sz="900" kern="1200"/>
  </cs:seriesAxis>
  <cs:seriesLine>
    <cs:lnRef idx="0"/>
    <cs:fillRef idx="0"/>
    <cs:effectRef idx="0"/>
    <cs:fontRef idx="minor">
      <a:schemeClr val="tx2"/>
    </cs:fontRef>
    <cs:spPr>
      <a:ln w="9525">
        <a:solidFill>
          <a:schemeClr val="tx2">
            <a:lumMod val="60000"/>
            <a:lumOff val="40000"/>
          </a:schemeClr>
        </a:solidFill>
        <a:prstDash val="dash"/>
      </a:ln>
    </cs:spPr>
  </cs:seriesLine>
  <cs:title>
    <cs:lnRef idx="0"/>
    <cs:fillRef idx="0"/>
    <cs:effectRef idx="0"/>
    <cs:fontRef idx="minor">
      <a:schemeClr val="tx2"/>
    </cs:fontRef>
    <cs:defRPr sz="1600" b="1" kern="1200"/>
  </cs:title>
  <cs:trendline>
    <cs:lnRef idx="0">
      <cs:styleClr val="auto"/>
    </cs:lnRef>
    <cs:fillRef idx="0"/>
    <cs:effectRef idx="0"/>
    <cs:fontRef idx="minor">
      <a:schemeClr val="tx2"/>
    </cs:fontRef>
    <cs:spPr>
      <a:ln w="19050" cap="rnd">
        <a:solidFill>
          <a:schemeClr val="phClr"/>
        </a:solidFill>
        <a:prstDash val="sysDash"/>
      </a:ln>
    </cs:spPr>
  </cs:trendline>
  <cs:trendlineLabel>
    <cs:lnRef idx="0"/>
    <cs:fillRef idx="0"/>
    <cs:effectRef idx="0"/>
    <cs:fontRef idx="minor">
      <a:schemeClr val="tx2"/>
    </cs:fontRef>
    <cs:defRPr sz="900" kern="1200"/>
  </cs:trendlineLabel>
  <cs:upBar>
    <cs:lnRef idx="0"/>
    <cs:fillRef idx="0"/>
    <cs:effectRef idx="0"/>
    <cs:fontRef idx="minor">
      <a:schemeClr val="tx2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2"/>
    </cs:fontRef>
    <cs:defRPr sz="900" kern="1200"/>
  </cs:valueAxis>
  <cs:wall>
    <cs:lnRef idx="0"/>
    <cs:fillRef idx="0"/>
    <cs:effectRef idx="0"/>
    <cs:fontRef idx="minor">
      <a:schemeClr val="tx2"/>
    </cs:fontRef>
  </cs:wall>
</cs:chartStyle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1">
  <dgm:title val=""/>
  <dgm:desc val=""/>
  <dgm:catLst>
    <dgm:cat type="accent1" pri="11100"/>
  </dgm:catLst>
  <dgm:styleLbl name="node0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accent1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accent1">
        <a:tint val="4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4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4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accent1">
        <a:alpha val="4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accent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accent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accent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4D82F158-2FBC-4B46-A897-9B317BD5A3D6}" type="doc">
      <dgm:prSet loTypeId="urn:microsoft.com/office/officeart/2005/8/layout/vList2" loCatId="list" qsTypeId="urn:microsoft.com/office/officeart/2005/8/quickstyle/simple1" qsCatId="simple" csTypeId="urn:microsoft.com/office/officeart/2005/8/colors/accent1_1" csCatId="accent1"/>
      <dgm:spPr/>
      <dgm:t>
        <a:bodyPr/>
        <a:lstStyle/>
        <a:p>
          <a:endParaRPr lang="ru-RU"/>
        </a:p>
      </dgm:t>
    </dgm:pt>
    <dgm:pt modelId="{6AE316C1-3682-4059-BBD8-14F186822915}">
      <dgm:prSet custT="1"/>
      <dgm:spPr/>
      <dgm:t>
        <a:bodyPr/>
        <a:lstStyle/>
        <a:p>
          <a:pPr algn="ctr"/>
          <a:r>
            <a:rPr lang="ru-RU" sz="2000" b="0" i="0" u="none" strike="noStrike" cap="none" dirty="0">
              <a:solidFill>
                <a:schemeClr val="tx1"/>
              </a:solidFill>
              <a:latin typeface="Average"/>
              <a:ea typeface="Average"/>
              <a:cs typeface="Average"/>
              <a:sym typeface="Average"/>
            </a:rPr>
            <a:t>Экономия времени клиента</a:t>
          </a:r>
        </a:p>
      </dgm:t>
    </dgm:pt>
    <dgm:pt modelId="{2E5F1E22-DC3C-4DF4-80D3-EABAB01F0CAA}" type="parTrans" cxnId="{E362834C-7230-405F-B6CB-097C88DFF056}">
      <dgm:prSet/>
      <dgm:spPr/>
      <dgm:t>
        <a:bodyPr/>
        <a:lstStyle/>
        <a:p>
          <a:endParaRPr lang="ru-RU"/>
        </a:p>
      </dgm:t>
    </dgm:pt>
    <dgm:pt modelId="{7ED56BB7-5514-40BF-8B0E-C26009D14889}" type="sibTrans" cxnId="{E362834C-7230-405F-B6CB-097C88DFF056}">
      <dgm:prSet/>
      <dgm:spPr/>
      <dgm:t>
        <a:bodyPr/>
        <a:lstStyle/>
        <a:p>
          <a:endParaRPr lang="ru-RU"/>
        </a:p>
      </dgm:t>
    </dgm:pt>
    <dgm:pt modelId="{80388DC9-23FA-41D4-9357-DC1F8FE71EF4}">
      <dgm:prSet custT="1"/>
      <dgm:spPr/>
      <dgm:t>
        <a:bodyPr/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2000" b="0" i="0" u="none" strike="noStrike" kern="1200" cap="none" dirty="0">
              <a:solidFill>
                <a:prstClr val="black"/>
              </a:solidFill>
              <a:latin typeface="Average"/>
              <a:ea typeface="Average"/>
              <a:cs typeface="Average"/>
            </a:rPr>
            <a:t>Прозрачность ценообразования</a:t>
          </a:r>
        </a:p>
      </dgm:t>
    </dgm:pt>
    <dgm:pt modelId="{ED003A8A-D889-4092-A82E-4D91348D3557}" type="parTrans" cxnId="{1D74D1CF-8028-4AA7-B4F5-E14A10F15163}">
      <dgm:prSet/>
      <dgm:spPr/>
      <dgm:t>
        <a:bodyPr/>
        <a:lstStyle/>
        <a:p>
          <a:endParaRPr lang="ru-RU"/>
        </a:p>
      </dgm:t>
    </dgm:pt>
    <dgm:pt modelId="{F5108C52-06B1-4F47-B433-70DCC15192F6}" type="sibTrans" cxnId="{1D74D1CF-8028-4AA7-B4F5-E14A10F15163}">
      <dgm:prSet/>
      <dgm:spPr/>
      <dgm:t>
        <a:bodyPr/>
        <a:lstStyle/>
        <a:p>
          <a:endParaRPr lang="ru-RU"/>
        </a:p>
      </dgm:t>
    </dgm:pt>
    <dgm:pt modelId="{7580CF26-FA57-460E-B3FC-DCB4762D9F8D}">
      <dgm:prSet custT="1"/>
      <dgm:spPr/>
      <dgm:t>
        <a:bodyPr/>
        <a:lstStyle/>
        <a:p>
          <a:pPr algn="ctr"/>
          <a:r>
            <a:rPr lang="ru-RU" sz="2000" b="0" i="0" u="none" strike="noStrike" kern="1200" cap="none" dirty="0">
              <a:solidFill>
                <a:prstClr val="black"/>
              </a:solidFill>
              <a:latin typeface="Average"/>
              <a:ea typeface="Average"/>
              <a:cs typeface="Average"/>
            </a:rPr>
            <a:t>Доступность</a:t>
          </a:r>
        </a:p>
      </dgm:t>
    </dgm:pt>
    <dgm:pt modelId="{3767C195-72F5-4B7A-AA9A-9D44D850159C}" type="parTrans" cxnId="{15311A9E-7397-4B49-A800-7E1C32FDD13D}">
      <dgm:prSet/>
      <dgm:spPr/>
      <dgm:t>
        <a:bodyPr/>
        <a:lstStyle/>
        <a:p>
          <a:endParaRPr lang="ru-RU"/>
        </a:p>
      </dgm:t>
    </dgm:pt>
    <dgm:pt modelId="{2868120D-4682-41C7-9F66-0E640C27B0DE}" type="sibTrans" cxnId="{15311A9E-7397-4B49-A800-7E1C32FDD13D}">
      <dgm:prSet/>
      <dgm:spPr/>
      <dgm:t>
        <a:bodyPr/>
        <a:lstStyle/>
        <a:p>
          <a:endParaRPr lang="ru-RU"/>
        </a:p>
      </dgm:t>
    </dgm:pt>
    <dgm:pt modelId="{3B28E4BD-CCA4-40E3-A93A-D42158EC36D1}">
      <dgm:prSet custT="1"/>
      <dgm:spPr/>
      <dgm:t>
        <a:bodyPr/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2000" b="0" i="0" u="none" strike="noStrike" kern="1200" cap="none" dirty="0">
              <a:solidFill>
                <a:prstClr val="black"/>
              </a:solidFill>
              <a:latin typeface="Average"/>
              <a:ea typeface="Average"/>
              <a:cs typeface="Average"/>
            </a:rPr>
            <a:t>Уменьшение рабочего времени сотрудников </a:t>
          </a:r>
        </a:p>
      </dgm:t>
    </dgm:pt>
    <dgm:pt modelId="{EB7AC924-43F8-4F56-A90F-728DC8B65C27}" type="parTrans" cxnId="{350FC0D5-3FD2-4870-A243-6459CE0E3104}">
      <dgm:prSet/>
      <dgm:spPr/>
      <dgm:t>
        <a:bodyPr/>
        <a:lstStyle/>
        <a:p>
          <a:endParaRPr lang="ru-RU"/>
        </a:p>
      </dgm:t>
    </dgm:pt>
    <dgm:pt modelId="{7FBE145F-BBFD-4975-99E8-A59CEAF1DD6B}" type="sibTrans" cxnId="{350FC0D5-3FD2-4870-A243-6459CE0E3104}">
      <dgm:prSet/>
      <dgm:spPr/>
      <dgm:t>
        <a:bodyPr/>
        <a:lstStyle/>
        <a:p>
          <a:endParaRPr lang="ru-RU"/>
        </a:p>
      </dgm:t>
    </dgm:pt>
    <dgm:pt modelId="{EA7DFADB-525C-4331-94F2-879DA1B54B8B}" type="pres">
      <dgm:prSet presAssocID="{4D82F158-2FBC-4B46-A897-9B317BD5A3D6}" presName="linear" presStyleCnt="0">
        <dgm:presLayoutVars>
          <dgm:animLvl val="lvl"/>
          <dgm:resizeHandles val="exact"/>
        </dgm:presLayoutVars>
      </dgm:prSet>
      <dgm:spPr/>
    </dgm:pt>
    <dgm:pt modelId="{16F29994-CEF7-461B-994D-0FA288B7992A}" type="pres">
      <dgm:prSet presAssocID="{6AE316C1-3682-4059-BBD8-14F186822915}" presName="parentText" presStyleLbl="node1" presStyleIdx="0" presStyleCnt="4">
        <dgm:presLayoutVars>
          <dgm:chMax val="0"/>
          <dgm:bulletEnabled val="1"/>
        </dgm:presLayoutVars>
      </dgm:prSet>
      <dgm:spPr/>
    </dgm:pt>
    <dgm:pt modelId="{2BD283D8-F9CB-47EE-BC23-F00246A32BB5}" type="pres">
      <dgm:prSet presAssocID="{7ED56BB7-5514-40BF-8B0E-C26009D14889}" presName="spacer" presStyleCnt="0"/>
      <dgm:spPr/>
    </dgm:pt>
    <dgm:pt modelId="{9AC270B2-0FB6-46E6-91E1-073BE462F371}" type="pres">
      <dgm:prSet presAssocID="{80388DC9-23FA-41D4-9357-DC1F8FE71EF4}" presName="parentText" presStyleLbl="node1" presStyleIdx="1" presStyleCnt="4">
        <dgm:presLayoutVars>
          <dgm:chMax val="0"/>
          <dgm:bulletEnabled val="1"/>
        </dgm:presLayoutVars>
      </dgm:prSet>
      <dgm:spPr/>
    </dgm:pt>
    <dgm:pt modelId="{2D5D9BBB-BA47-4A12-83D6-D5D2B97DE0AB}" type="pres">
      <dgm:prSet presAssocID="{F5108C52-06B1-4F47-B433-70DCC15192F6}" presName="spacer" presStyleCnt="0"/>
      <dgm:spPr/>
    </dgm:pt>
    <dgm:pt modelId="{98F4C010-F965-450E-B9AE-FED38E73B29C}" type="pres">
      <dgm:prSet presAssocID="{7580CF26-FA57-460E-B3FC-DCB4762D9F8D}" presName="parentText" presStyleLbl="node1" presStyleIdx="2" presStyleCnt="4">
        <dgm:presLayoutVars>
          <dgm:chMax val="0"/>
          <dgm:bulletEnabled val="1"/>
        </dgm:presLayoutVars>
      </dgm:prSet>
      <dgm:spPr/>
    </dgm:pt>
    <dgm:pt modelId="{91746C05-A851-4D42-89D2-F553B92DAD99}" type="pres">
      <dgm:prSet presAssocID="{2868120D-4682-41C7-9F66-0E640C27B0DE}" presName="spacer" presStyleCnt="0"/>
      <dgm:spPr/>
    </dgm:pt>
    <dgm:pt modelId="{B564099A-7878-4AC8-94A9-CB0D6F4189FE}" type="pres">
      <dgm:prSet presAssocID="{3B28E4BD-CCA4-40E3-A93A-D42158EC36D1}" presName="parentText" presStyleLbl="node1" presStyleIdx="3" presStyleCnt="4">
        <dgm:presLayoutVars>
          <dgm:chMax val="0"/>
          <dgm:bulletEnabled val="1"/>
        </dgm:presLayoutVars>
      </dgm:prSet>
      <dgm:spPr/>
    </dgm:pt>
  </dgm:ptLst>
  <dgm:cxnLst>
    <dgm:cxn modelId="{9A6F6C60-951C-46D0-9AE1-BF6D25C1AA1E}" type="presOf" srcId="{6AE316C1-3682-4059-BBD8-14F186822915}" destId="{16F29994-CEF7-461B-994D-0FA288B7992A}" srcOrd="0" destOrd="0" presId="urn:microsoft.com/office/officeart/2005/8/layout/vList2"/>
    <dgm:cxn modelId="{E362834C-7230-405F-B6CB-097C88DFF056}" srcId="{4D82F158-2FBC-4B46-A897-9B317BD5A3D6}" destId="{6AE316C1-3682-4059-BBD8-14F186822915}" srcOrd="0" destOrd="0" parTransId="{2E5F1E22-DC3C-4DF4-80D3-EABAB01F0CAA}" sibTransId="{7ED56BB7-5514-40BF-8B0E-C26009D14889}"/>
    <dgm:cxn modelId="{15311A9E-7397-4B49-A800-7E1C32FDD13D}" srcId="{4D82F158-2FBC-4B46-A897-9B317BD5A3D6}" destId="{7580CF26-FA57-460E-B3FC-DCB4762D9F8D}" srcOrd="2" destOrd="0" parTransId="{3767C195-72F5-4B7A-AA9A-9D44D850159C}" sibTransId="{2868120D-4682-41C7-9F66-0E640C27B0DE}"/>
    <dgm:cxn modelId="{F3AD58AF-FC0B-4CA7-8D42-740F4C492770}" type="presOf" srcId="{80388DC9-23FA-41D4-9357-DC1F8FE71EF4}" destId="{9AC270B2-0FB6-46E6-91E1-073BE462F371}" srcOrd="0" destOrd="0" presId="urn:microsoft.com/office/officeart/2005/8/layout/vList2"/>
    <dgm:cxn modelId="{309AD3AF-3D46-400F-B9DC-7DCBB5060067}" type="presOf" srcId="{3B28E4BD-CCA4-40E3-A93A-D42158EC36D1}" destId="{B564099A-7878-4AC8-94A9-CB0D6F4189FE}" srcOrd="0" destOrd="0" presId="urn:microsoft.com/office/officeart/2005/8/layout/vList2"/>
    <dgm:cxn modelId="{A17183B6-1CFF-4F5E-88BD-2A317818FB83}" type="presOf" srcId="{4D82F158-2FBC-4B46-A897-9B317BD5A3D6}" destId="{EA7DFADB-525C-4331-94F2-879DA1B54B8B}" srcOrd="0" destOrd="0" presId="urn:microsoft.com/office/officeart/2005/8/layout/vList2"/>
    <dgm:cxn modelId="{1D74D1CF-8028-4AA7-B4F5-E14A10F15163}" srcId="{4D82F158-2FBC-4B46-A897-9B317BD5A3D6}" destId="{80388DC9-23FA-41D4-9357-DC1F8FE71EF4}" srcOrd="1" destOrd="0" parTransId="{ED003A8A-D889-4092-A82E-4D91348D3557}" sibTransId="{F5108C52-06B1-4F47-B433-70DCC15192F6}"/>
    <dgm:cxn modelId="{B74B41D2-ACC6-4DBD-B984-C0AB115EFBF4}" type="presOf" srcId="{7580CF26-FA57-460E-B3FC-DCB4762D9F8D}" destId="{98F4C010-F965-450E-B9AE-FED38E73B29C}" srcOrd="0" destOrd="0" presId="urn:microsoft.com/office/officeart/2005/8/layout/vList2"/>
    <dgm:cxn modelId="{350FC0D5-3FD2-4870-A243-6459CE0E3104}" srcId="{4D82F158-2FBC-4B46-A897-9B317BD5A3D6}" destId="{3B28E4BD-CCA4-40E3-A93A-D42158EC36D1}" srcOrd="3" destOrd="0" parTransId="{EB7AC924-43F8-4F56-A90F-728DC8B65C27}" sibTransId="{7FBE145F-BBFD-4975-99E8-A59CEAF1DD6B}"/>
    <dgm:cxn modelId="{7B25A1D4-B47B-4F7C-BF4A-1487B4D90C3E}" type="presParOf" srcId="{EA7DFADB-525C-4331-94F2-879DA1B54B8B}" destId="{16F29994-CEF7-461B-994D-0FA288B7992A}" srcOrd="0" destOrd="0" presId="urn:microsoft.com/office/officeart/2005/8/layout/vList2"/>
    <dgm:cxn modelId="{9B0114F0-DB1D-4AC3-BA0C-9A73CA0D2480}" type="presParOf" srcId="{EA7DFADB-525C-4331-94F2-879DA1B54B8B}" destId="{2BD283D8-F9CB-47EE-BC23-F00246A32BB5}" srcOrd="1" destOrd="0" presId="urn:microsoft.com/office/officeart/2005/8/layout/vList2"/>
    <dgm:cxn modelId="{B1E710FE-DABF-4E0B-BEEE-C2C6FEFD0F85}" type="presParOf" srcId="{EA7DFADB-525C-4331-94F2-879DA1B54B8B}" destId="{9AC270B2-0FB6-46E6-91E1-073BE462F371}" srcOrd="2" destOrd="0" presId="urn:microsoft.com/office/officeart/2005/8/layout/vList2"/>
    <dgm:cxn modelId="{6162388B-FA5A-4D8C-A496-1DAC56876DEA}" type="presParOf" srcId="{EA7DFADB-525C-4331-94F2-879DA1B54B8B}" destId="{2D5D9BBB-BA47-4A12-83D6-D5D2B97DE0AB}" srcOrd="3" destOrd="0" presId="urn:microsoft.com/office/officeart/2005/8/layout/vList2"/>
    <dgm:cxn modelId="{0A98674E-BFE8-45A8-9748-4AE44855C02D}" type="presParOf" srcId="{EA7DFADB-525C-4331-94F2-879DA1B54B8B}" destId="{98F4C010-F965-450E-B9AE-FED38E73B29C}" srcOrd="4" destOrd="0" presId="urn:microsoft.com/office/officeart/2005/8/layout/vList2"/>
    <dgm:cxn modelId="{D1882D07-87E0-44FA-8952-A12ED607A353}" type="presParOf" srcId="{EA7DFADB-525C-4331-94F2-879DA1B54B8B}" destId="{91746C05-A851-4D42-89D2-F553B92DAD99}" srcOrd="5" destOrd="0" presId="urn:microsoft.com/office/officeart/2005/8/layout/vList2"/>
    <dgm:cxn modelId="{7196CE8D-B05D-48A0-A488-9B14A2B3B1DD}" type="presParOf" srcId="{EA7DFADB-525C-4331-94F2-879DA1B54B8B}" destId="{B564099A-7878-4AC8-94A9-CB0D6F4189FE}" srcOrd="6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16F29994-CEF7-461B-994D-0FA288B7992A}">
      <dsp:nvSpPr>
        <dsp:cNvPr id="0" name=""/>
        <dsp:cNvSpPr/>
      </dsp:nvSpPr>
      <dsp:spPr>
        <a:xfrm>
          <a:off x="0" y="10109"/>
          <a:ext cx="3837000" cy="823680"/>
        </a:xfrm>
        <a:prstGeom prst="round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2000" b="0" i="0" u="none" strike="noStrike" kern="1200" cap="none" dirty="0">
              <a:solidFill>
                <a:schemeClr val="tx1"/>
              </a:solidFill>
              <a:latin typeface="Average"/>
              <a:ea typeface="Average"/>
              <a:cs typeface="Average"/>
              <a:sym typeface="Average"/>
            </a:rPr>
            <a:t>Экономия времени клиента</a:t>
          </a:r>
        </a:p>
      </dsp:txBody>
      <dsp:txXfrm>
        <a:off x="40209" y="50318"/>
        <a:ext cx="3756582" cy="743262"/>
      </dsp:txXfrm>
    </dsp:sp>
    <dsp:sp modelId="{9AC270B2-0FB6-46E6-91E1-073BE462F371}">
      <dsp:nvSpPr>
        <dsp:cNvPr id="0" name=""/>
        <dsp:cNvSpPr/>
      </dsp:nvSpPr>
      <dsp:spPr>
        <a:xfrm>
          <a:off x="0" y="960509"/>
          <a:ext cx="3837000" cy="823680"/>
        </a:xfrm>
        <a:prstGeom prst="round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2000" b="0" i="0" u="none" strike="noStrike" kern="1200" cap="none" dirty="0">
              <a:solidFill>
                <a:prstClr val="black"/>
              </a:solidFill>
              <a:latin typeface="Average"/>
              <a:ea typeface="Average"/>
              <a:cs typeface="Average"/>
            </a:rPr>
            <a:t>Прозрачность ценообразования</a:t>
          </a:r>
        </a:p>
      </dsp:txBody>
      <dsp:txXfrm>
        <a:off x="40209" y="1000718"/>
        <a:ext cx="3756582" cy="743262"/>
      </dsp:txXfrm>
    </dsp:sp>
    <dsp:sp modelId="{98F4C010-F965-450E-B9AE-FED38E73B29C}">
      <dsp:nvSpPr>
        <dsp:cNvPr id="0" name=""/>
        <dsp:cNvSpPr/>
      </dsp:nvSpPr>
      <dsp:spPr>
        <a:xfrm>
          <a:off x="0" y="1910910"/>
          <a:ext cx="3837000" cy="823680"/>
        </a:xfrm>
        <a:prstGeom prst="round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2000" b="0" i="0" u="none" strike="noStrike" kern="1200" cap="none" dirty="0">
              <a:solidFill>
                <a:prstClr val="black"/>
              </a:solidFill>
              <a:latin typeface="Average"/>
              <a:ea typeface="Average"/>
              <a:cs typeface="Average"/>
            </a:rPr>
            <a:t>Доступность</a:t>
          </a:r>
        </a:p>
      </dsp:txBody>
      <dsp:txXfrm>
        <a:off x="40209" y="1951119"/>
        <a:ext cx="3756582" cy="743262"/>
      </dsp:txXfrm>
    </dsp:sp>
    <dsp:sp modelId="{B564099A-7878-4AC8-94A9-CB0D6F4189FE}">
      <dsp:nvSpPr>
        <dsp:cNvPr id="0" name=""/>
        <dsp:cNvSpPr/>
      </dsp:nvSpPr>
      <dsp:spPr>
        <a:xfrm>
          <a:off x="0" y="2861309"/>
          <a:ext cx="3837000" cy="823680"/>
        </a:xfrm>
        <a:prstGeom prst="round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2000" b="0" i="0" u="none" strike="noStrike" kern="1200" cap="none" dirty="0">
              <a:solidFill>
                <a:prstClr val="black"/>
              </a:solidFill>
              <a:latin typeface="Average"/>
              <a:ea typeface="Average"/>
              <a:cs typeface="Average"/>
            </a:rPr>
            <a:t>Уменьшение рабочего времени сотрудников </a:t>
          </a:r>
        </a:p>
      </dsp:txBody>
      <dsp:txXfrm>
        <a:off x="40209" y="2901518"/>
        <a:ext cx="3756582" cy="743262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100"/>
            </a:lvl1pPr>
            <a:lvl2pPr marL="914400" lvl="1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 sz="1100"/>
            </a:lvl2pPr>
            <a:lvl3pPr marL="1371600" lvl="2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 sz="1100"/>
            </a:lvl3pPr>
            <a:lvl4pPr marL="1828800" lvl="3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100"/>
            </a:lvl4pPr>
            <a:lvl5pPr marL="2286000" lvl="4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 sz="1100"/>
            </a:lvl5pPr>
            <a:lvl6pPr marL="2743200" lvl="5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 sz="1100"/>
            </a:lvl6pPr>
            <a:lvl7pPr marL="3200400" lvl="6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100"/>
            </a:lvl7pPr>
            <a:lvl8pPr marL="3657600" lvl="7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 sz="1100"/>
            </a:lvl8pPr>
            <a:lvl9pPr marL="4114800" lvl="8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 sz="1100"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3596425128"/>
      </p:ext>
    </p:extLst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Google Shape;56;gc6f980f91_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7" name="Google Shape;57;gc6f980f91_0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gc6f980f91_0_1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3" name="Google Shape;63;gc6f980f91_0_1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89999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" sz="1000" dirty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Проблемой пользователя является отсутствие </a:t>
            </a:r>
            <a:r>
              <a:rPr lang="ru-RU" sz="1000" dirty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понятной </a:t>
            </a:r>
            <a:r>
              <a:rPr lang="ru" sz="1000" dirty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информации о цене услуги </a:t>
            </a:r>
            <a:r>
              <a:rPr lang="ru-RU" sz="1000" dirty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в открытом доступе</a:t>
            </a:r>
            <a:r>
              <a:rPr lang="ru" sz="1000" dirty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, что мешает ему сориентироваться в диапазоне стоимости.</a:t>
            </a:r>
            <a:endParaRPr dirty="0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" name="Google Shape;82;g1882138841d4c89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3" name="Google Shape;83;g1882138841d4c89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1200"/>
              </a:spcBef>
              <a:spcAft>
                <a:spcPts val="0"/>
              </a:spcAft>
              <a:buNone/>
            </a:pPr>
            <a:r>
              <a:rPr lang="ru-RU" sz="1000" dirty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Для того, чтобы решить эту проблему, мы хотим внедрить </a:t>
            </a:r>
            <a:r>
              <a:rPr lang="ru-RU" sz="1000" baseline="0" dirty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автоматизированную систему оценки стоимости. Пользователь взаимодействуя с чат-ботом может подобрать для себя комфортный вариант, не контактируя при этом с менеджерами. </a:t>
            </a:r>
            <a:endParaRPr sz="1000" dirty="0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8" name="Google Shape;148;g1882138841d4c89_2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9" name="Google Shape;149;g1882138841d4c89_2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89999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  <a:tabLst/>
              <a:defRPr/>
            </a:pPr>
            <a:r>
              <a:rPr lang="ru-RU" sz="1000" dirty="0">
                <a:solidFill>
                  <a:schemeClr val="tx1"/>
                </a:solidFill>
                <a:sym typeface="Times New Roman"/>
              </a:rPr>
              <a:t>Продукт - Проектирование и благоустройство участков на частных и городских территориях. А ключевое технологическое решение - </a:t>
            </a:r>
            <a:r>
              <a:rPr lang="ru" sz="1000" dirty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Чат-бот, созданный на базе нейронных сетей. Он способен понимать запросы пользователей, собирать необходимую информацию и предоставлять предварительный расчет стоимости услуг. </a:t>
            </a:r>
          </a:p>
          <a:p>
            <a:pPr marL="0" marR="0" lvl="0" indent="89999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  <a:tabLst/>
              <a:defRPr/>
            </a:pPr>
            <a:r>
              <a:rPr lang="ru-RU" sz="1000" dirty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На слайде приведен пример использования бота.</a:t>
            </a:r>
            <a:endParaRPr sz="1000" dirty="0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2" name="Google Shape;142;g1882138841d4c89_1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3" name="Google Shape;143;g1882138841d4c89_1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" sz="1000" dirty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Уникальное</a:t>
            </a:r>
            <a:r>
              <a:rPr lang="ru" sz="1000" baseline="0" dirty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преимущество </a:t>
            </a:r>
            <a:r>
              <a:rPr lang="ru" sz="1000" dirty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заключается в том, что </a:t>
            </a:r>
            <a:r>
              <a:rPr lang="ru-RU" sz="1000" dirty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мы предлагаем сэкономить время на этапе первичного взаимодействия с клиентом. </a:t>
            </a:r>
            <a:endParaRPr dirty="0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" name="Google Shape;102;gc6f980f91_0_4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3" name="Google Shape;103;gc6f980f91_0_4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100" b="0" i="0" u="none" strike="noStrike" cap="none">
                <a:solidFill>
                  <a:srgbClr val="000000"/>
                </a:solidFill>
                <a:effectLst/>
                <a:latin typeface="Arial"/>
                <a:ea typeface="Arial"/>
                <a:cs typeface="Arial"/>
                <a:sym typeface="Arial"/>
              </a:rPr>
              <a:t>Количество </a:t>
            </a:r>
            <a:r>
              <a:rPr lang="ru-RU" sz="1100" b="0" i="0" u="none" strike="noStrike" cap="none" dirty="0">
                <a:solidFill>
                  <a:srgbClr val="000000"/>
                </a:solidFill>
                <a:effectLst/>
                <a:latin typeface="Arial"/>
                <a:ea typeface="Arial"/>
                <a:cs typeface="Arial"/>
                <a:sym typeface="Arial"/>
              </a:rPr>
              <a:t>благоустроенных объектов в 2018 и 2024 годах было оценено нашей ландшафтной организацией на основе открытых данных.</a:t>
            </a:r>
            <a:endParaRPr dirty="0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6" name="Google Shape;136;gc6f980f91_0_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7" name="Google Shape;137;gc6f980f91_0_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dirty="0"/>
              <a:t>Конкурентная среда включает компании, работающие в разных сегментах рынка: от небольших фирм с ограниченным штатом до крупных компаний с широкой географией деятельности.</a:t>
            </a:r>
            <a:endParaRPr dirty="0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" name="Google Shape;160;g1882138841d4c89_3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61" name="Google Shape;161;g1882138841d4c89_3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dirty="0"/>
              <a:t>Наша ландшафтная организация оказывает услуги</a:t>
            </a:r>
            <a:r>
              <a:rPr lang="ru-RU" baseline="0" dirty="0"/>
              <a:t> для других организаций (</a:t>
            </a:r>
            <a:r>
              <a:rPr lang="en-US" baseline="0" dirty="0"/>
              <a:t>B2B)</a:t>
            </a:r>
            <a:r>
              <a:rPr lang="ru-RU" baseline="0" dirty="0"/>
              <a:t>, а также работает с частными клиентами напрямую</a:t>
            </a:r>
            <a:r>
              <a:rPr lang="en-US" baseline="0" dirty="0"/>
              <a:t> (B2C)</a:t>
            </a:r>
            <a:r>
              <a:rPr lang="ru-RU" baseline="0" dirty="0"/>
              <a:t>.</a:t>
            </a: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4134559682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" name="Google Shape;160;g1882138841d4c89_3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61" name="Google Shape;161;g1882138841d4c89_3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dirty="0"/>
              <a:t>Маркетинг и продвижение направлены на привлечение новых клиентов, повышение узнаваемости бренда и увеличение продаж услуг ландшафтной компании. </a:t>
            </a:r>
            <a:endParaRPr dirty="0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4" name="Google Shape;154;g1882138841d4c89_3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55" name="Google Shape;155;g1882138841d4c89_3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dirty="0"/>
              <a:t>Привлечение инвестиций увеличит поток</a:t>
            </a:r>
            <a:r>
              <a:rPr lang="ru-RU" baseline="0" dirty="0"/>
              <a:t> клиентов в 3-4 раза.</a:t>
            </a:r>
            <a:endParaRPr dirty="0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6" name="Google Shape;166;gc6f980f91_0_10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67" name="Google Shape;167;gc6f980f91_0_10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dirty="0"/>
              <a:t>На 1 этапе мы провели и</a:t>
            </a:r>
            <a:r>
              <a:rPr lang="ru" dirty="0"/>
              <a:t>сследование и планировани</a:t>
            </a:r>
            <a:r>
              <a:rPr lang="ru-RU" dirty="0"/>
              <a:t>е</a:t>
            </a: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dirty="0"/>
              <a:t>Затем планируется создание</a:t>
            </a:r>
            <a:r>
              <a:rPr lang="ru" dirty="0"/>
              <a:t> прототипа </a:t>
            </a:r>
            <a:r>
              <a:rPr lang="ru-RU" dirty="0"/>
              <a:t>и р</a:t>
            </a:r>
            <a:r>
              <a:rPr lang="ru" dirty="0"/>
              <a:t>азработка Минимально жизнеспособного продукта на </a:t>
            </a:r>
            <a:r>
              <a:rPr lang="ru-RU" dirty="0"/>
              <a:t>базе искусственного интеллекта.</a:t>
            </a:r>
            <a:r>
              <a:rPr lang="ru" dirty="0"/>
              <a:t> </a:t>
            </a:r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39700" indent="0">
              <a:buNone/>
            </a:pPr>
            <a:r>
              <a:rPr lang="ru-RU" dirty="0"/>
              <a:t>Для того, чтобы перейти к следующему этапу нам нужен программист для помощи с разработкой и интеграцией чат-бота. </a:t>
            </a:r>
          </a:p>
        </p:txBody>
      </p:sp>
    </p:spTree>
    <p:extLst>
      <p:ext uri="{BB962C8B-B14F-4D97-AF65-F5344CB8AC3E}">
        <p14:creationId xmlns:p14="http://schemas.microsoft.com/office/powerpoint/2010/main" val="2834802097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8" name="Google Shape;208;gc6f980f91_0_12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09" name="Google Shape;209;gc6f980f91_0_12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" name="Google Shape;10;p2"/>
          <p:cNvGrpSpPr/>
          <p:nvPr/>
        </p:nvGrpSpPr>
        <p:grpSpPr>
          <a:xfrm>
            <a:off x="4350279" y="2855377"/>
            <a:ext cx="443589" cy="105632"/>
            <a:chOff x="4137525" y="2915950"/>
            <a:chExt cx="869100" cy="207000"/>
          </a:xfrm>
        </p:grpSpPr>
        <p:sp>
          <p:nvSpPr>
            <p:cNvPr id="11" name="Google Shape;11;p2"/>
            <p:cNvSpPr/>
            <p:nvPr/>
          </p:nvSpPr>
          <p:spPr>
            <a:xfrm>
              <a:off x="4468575" y="2915950"/>
              <a:ext cx="207000" cy="207000"/>
            </a:xfrm>
            <a:prstGeom prst="ellipse">
              <a:avLst/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" name="Google Shape;12;p2"/>
            <p:cNvSpPr/>
            <p:nvPr/>
          </p:nvSpPr>
          <p:spPr>
            <a:xfrm>
              <a:off x="4799625" y="2915950"/>
              <a:ext cx="207000" cy="207000"/>
            </a:xfrm>
            <a:prstGeom prst="ellipse">
              <a:avLst/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" name="Google Shape;13;p2"/>
            <p:cNvSpPr/>
            <p:nvPr/>
          </p:nvSpPr>
          <p:spPr>
            <a:xfrm>
              <a:off x="4137525" y="2915950"/>
              <a:ext cx="207000" cy="207000"/>
            </a:xfrm>
            <a:prstGeom prst="ellipse">
              <a:avLst/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14" name="Google Shape;14;p2"/>
          <p:cNvSpPr txBox="1">
            <a:spLocks noGrp="1"/>
          </p:cNvSpPr>
          <p:nvPr>
            <p:ph type="ctrTitle"/>
          </p:nvPr>
        </p:nvSpPr>
        <p:spPr>
          <a:xfrm>
            <a:off x="671258" y="990800"/>
            <a:ext cx="7801500" cy="17301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>
            <a:endParaRPr/>
          </a:p>
        </p:txBody>
      </p:sp>
      <p:sp>
        <p:nvSpPr>
          <p:cNvPr id="15" name="Google Shape;15;p2"/>
          <p:cNvSpPr txBox="1">
            <a:spLocks noGrp="1"/>
          </p:cNvSpPr>
          <p:nvPr>
            <p:ph type="subTitle" idx="1"/>
          </p:nvPr>
        </p:nvSpPr>
        <p:spPr>
          <a:xfrm>
            <a:off x="671250" y="3174876"/>
            <a:ext cx="7801500" cy="792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>
            <a:endParaRPr/>
          </a:p>
        </p:txBody>
      </p:sp>
      <p:sp>
        <p:nvSpPr>
          <p:cNvPr id="16" name="Google Shape;16;p2"/>
          <p:cNvSpPr txBox="1">
            <a:spLocks noGrp="1"/>
          </p:cNvSpPr>
          <p:nvPr>
            <p:ph type="sldNum" idx="12"/>
          </p:nvPr>
        </p:nvSpPr>
        <p:spPr>
          <a:xfrm>
            <a:off x="8490250" y="4681009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Google Shape;18;p3"/>
          <p:cNvSpPr txBox="1">
            <a:spLocks noGrp="1"/>
          </p:cNvSpPr>
          <p:nvPr>
            <p:ph type="title"/>
          </p:nvPr>
        </p:nvSpPr>
        <p:spPr>
          <a:xfrm>
            <a:off x="671250" y="2141250"/>
            <a:ext cx="7852200" cy="8610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>
            <a:endParaRPr/>
          </a:p>
        </p:txBody>
      </p:sp>
      <p:sp>
        <p:nvSpPr>
          <p:cNvPr id="19" name="Google Shape;19;p3"/>
          <p:cNvSpPr txBox="1">
            <a:spLocks noGrp="1"/>
          </p:cNvSpPr>
          <p:nvPr>
            <p:ph type="sldNum" idx="12"/>
          </p:nvPr>
        </p:nvSpPr>
        <p:spPr>
          <a:xfrm>
            <a:off x="8490250" y="4681009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_AND_BODY">
    <p:spTree>
      <p:nvGrpSpPr>
        <p:cNvPr id="1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4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>
            <a:endParaRPr/>
          </a:p>
        </p:txBody>
      </p:sp>
      <p:sp>
        <p:nvSpPr>
          <p:cNvPr id="22" name="Google Shape;22;p4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429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23" name="Google Shape;23;p4"/>
          <p:cNvSpPr txBox="1">
            <a:spLocks noGrp="1"/>
          </p:cNvSpPr>
          <p:nvPr>
            <p:ph type="sldNum" idx="12"/>
          </p:nvPr>
        </p:nvSpPr>
        <p:spPr>
          <a:xfrm>
            <a:off x="8490250" y="4681009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" type="twoColTx">
  <p:cSld name="TITLE_AND_TWO_COLUMNS">
    <p:spTree>
      <p:nvGrpSpPr>
        <p:cNvPr id="1" name="Shape 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Google Shape;25;p5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>
            <a:endParaRPr/>
          </a:p>
        </p:txBody>
      </p:sp>
      <p:sp>
        <p:nvSpPr>
          <p:cNvPr id="26" name="Google Shape;26;p5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27" name="Google Shape;27;p5"/>
          <p:cNvSpPr txBox="1">
            <a:spLocks noGrp="1"/>
          </p:cNvSpPr>
          <p:nvPr>
            <p:ph type="body" idx="2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28" name="Google Shape;28;p5"/>
          <p:cNvSpPr txBox="1">
            <a:spLocks noGrp="1"/>
          </p:cNvSpPr>
          <p:nvPr>
            <p:ph type="sldNum" idx="12"/>
          </p:nvPr>
        </p:nvSpPr>
        <p:spPr>
          <a:xfrm>
            <a:off x="8490250" y="4681009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Google Shape;30;p6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>
            <a:endParaRPr/>
          </a:p>
        </p:txBody>
      </p:sp>
      <p:sp>
        <p:nvSpPr>
          <p:cNvPr id="31" name="Google Shape;31;p6"/>
          <p:cNvSpPr txBox="1">
            <a:spLocks noGrp="1"/>
          </p:cNvSpPr>
          <p:nvPr>
            <p:ph type="sldNum" idx="12"/>
          </p:nvPr>
        </p:nvSpPr>
        <p:spPr>
          <a:xfrm>
            <a:off x="8490250" y="4681009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ne column text">
  <p:cSld name="ONE_COLUMN_TEXT">
    <p:spTree>
      <p:nvGrpSpPr>
        <p:cNvPr id="1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7"/>
          <p:cNvSpPr txBox="1">
            <a:spLocks noGrp="1"/>
          </p:cNvSpPr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>
            <a:endParaRPr/>
          </a:p>
        </p:txBody>
      </p:sp>
      <p:sp>
        <p:nvSpPr>
          <p:cNvPr id="34" name="Google Shape;34;p7"/>
          <p:cNvSpPr txBox="1">
            <a:spLocks noGrp="1"/>
          </p:cNvSpPr>
          <p:nvPr>
            <p:ph type="body" idx="1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marL="914400" lvl="1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35" name="Google Shape;35;p7"/>
          <p:cNvSpPr txBox="1">
            <a:spLocks noGrp="1"/>
          </p:cNvSpPr>
          <p:nvPr>
            <p:ph type="sldNum" idx="12"/>
          </p:nvPr>
        </p:nvSpPr>
        <p:spPr>
          <a:xfrm>
            <a:off x="8490250" y="4681009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Main point">
  <p:cSld name="MAIN_POINT">
    <p:bg>
      <p:bgPr>
        <a:solidFill>
          <a:schemeClr val="lt2"/>
        </a:solidFill>
        <a:effectLst/>
      </p:bgPr>
    </p:bg>
    <p:spTree>
      <p:nvGrpSpPr>
        <p:cNvPr id="1" name="Shape 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Google Shape;37;p8"/>
          <p:cNvSpPr txBox="1">
            <a:spLocks noGrp="1"/>
          </p:cNvSpPr>
          <p:nvPr>
            <p:ph type="title"/>
          </p:nvPr>
        </p:nvSpPr>
        <p:spPr>
          <a:xfrm>
            <a:off x="490250" y="526350"/>
            <a:ext cx="6227100" cy="4090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9pPr>
          </a:lstStyle>
          <a:p>
            <a:endParaRPr/>
          </a:p>
        </p:txBody>
      </p:sp>
      <p:sp>
        <p:nvSpPr>
          <p:cNvPr id="38" name="Google Shape;38;p8"/>
          <p:cNvSpPr txBox="1">
            <a:spLocks noGrp="1"/>
          </p:cNvSpPr>
          <p:nvPr>
            <p:ph type="sldNum" idx="12"/>
          </p:nvPr>
        </p:nvSpPr>
        <p:spPr>
          <a:xfrm>
            <a:off x="8490250" y="4681009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>
                <a:solidFill>
                  <a:schemeClr val="lt1"/>
                </a:solidFill>
              </a:defRPr>
            </a:lvl1pPr>
            <a:lvl2pPr lvl="1">
              <a:buNone/>
              <a:defRPr>
                <a:solidFill>
                  <a:schemeClr val="lt1"/>
                </a:solidFill>
              </a:defRPr>
            </a:lvl2pPr>
            <a:lvl3pPr lvl="2">
              <a:buNone/>
              <a:defRPr>
                <a:solidFill>
                  <a:schemeClr val="lt1"/>
                </a:solidFill>
              </a:defRPr>
            </a:lvl3pPr>
            <a:lvl4pPr lvl="3">
              <a:buNone/>
              <a:defRPr>
                <a:solidFill>
                  <a:schemeClr val="lt1"/>
                </a:solidFill>
              </a:defRPr>
            </a:lvl4pPr>
            <a:lvl5pPr lvl="4">
              <a:buNone/>
              <a:defRPr>
                <a:solidFill>
                  <a:schemeClr val="lt1"/>
                </a:solidFill>
              </a:defRPr>
            </a:lvl5pPr>
            <a:lvl6pPr lvl="5">
              <a:buNone/>
              <a:defRPr>
                <a:solidFill>
                  <a:schemeClr val="lt1"/>
                </a:solidFill>
              </a:defRPr>
            </a:lvl6pPr>
            <a:lvl7pPr lvl="6">
              <a:buNone/>
              <a:defRPr>
                <a:solidFill>
                  <a:schemeClr val="lt1"/>
                </a:solidFill>
              </a:defRPr>
            </a:lvl7pPr>
            <a:lvl8pPr lvl="7">
              <a:buNone/>
              <a:defRPr>
                <a:solidFill>
                  <a:schemeClr val="lt1"/>
                </a:solidFill>
              </a:defRPr>
            </a:lvl8pPr>
            <a:lvl9pPr lvl="8">
              <a:buNone/>
              <a:defRPr>
                <a:solidFill>
                  <a:schemeClr val="lt1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title and description">
  <p:cSld name="SECTION_TITLE_AND_DESCRIPTION">
    <p:spTree>
      <p:nvGrpSpPr>
        <p:cNvPr id="1" name="Shape 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" name="Google Shape;40;p9"/>
          <p:cNvSpPr/>
          <p:nvPr/>
        </p:nvSpPr>
        <p:spPr>
          <a:xfrm>
            <a:off x="4572000" y="0"/>
            <a:ext cx="4572000" cy="51435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cxnSp>
        <p:nvCxnSpPr>
          <p:cNvPr id="41" name="Google Shape;41;p9"/>
          <p:cNvCxnSpPr/>
          <p:nvPr/>
        </p:nvCxnSpPr>
        <p:spPr>
          <a:xfrm>
            <a:off x="5029675" y="4495500"/>
            <a:ext cx="468300" cy="0"/>
          </a:xfrm>
          <a:prstGeom prst="straightConnector1">
            <a:avLst/>
          </a:prstGeom>
          <a:noFill/>
          <a:ln w="19050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</p:spPr>
      </p:cxnSp>
      <p:sp>
        <p:nvSpPr>
          <p:cNvPr id="42" name="Google Shape;42;p9"/>
          <p:cNvSpPr txBox="1">
            <a:spLocks noGrp="1"/>
          </p:cNvSpPr>
          <p:nvPr>
            <p:ph type="title"/>
          </p:nvPr>
        </p:nvSpPr>
        <p:spPr>
          <a:xfrm>
            <a:off x="265500" y="1081400"/>
            <a:ext cx="4045200" cy="17103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>
            <a:endParaRPr/>
          </a:p>
        </p:txBody>
      </p:sp>
      <p:sp>
        <p:nvSpPr>
          <p:cNvPr id="43" name="Google Shape;43;p9"/>
          <p:cNvSpPr txBox="1">
            <a:spLocks noGrp="1"/>
          </p:cNvSpPr>
          <p:nvPr>
            <p:ph type="subTitle" idx="1"/>
          </p:nvPr>
        </p:nvSpPr>
        <p:spPr>
          <a:xfrm>
            <a:off x="265500" y="2845201"/>
            <a:ext cx="4045200" cy="1345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None/>
              <a:defRPr sz="2100">
                <a:solidFill>
                  <a:schemeClr val="dk1"/>
                </a:solidFill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None/>
              <a:defRPr sz="2100">
                <a:solidFill>
                  <a:schemeClr val="dk1"/>
                </a:solidFill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None/>
              <a:defRPr sz="2100">
                <a:solidFill>
                  <a:schemeClr val="dk1"/>
                </a:solidFill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None/>
              <a:defRPr sz="2100">
                <a:solidFill>
                  <a:schemeClr val="dk1"/>
                </a:solidFill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None/>
              <a:defRPr sz="2100">
                <a:solidFill>
                  <a:schemeClr val="dk1"/>
                </a:solidFill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None/>
              <a:defRPr sz="2100">
                <a:solidFill>
                  <a:schemeClr val="dk1"/>
                </a:solidFill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None/>
              <a:defRPr sz="2100">
                <a:solidFill>
                  <a:schemeClr val="dk1"/>
                </a:solidFill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None/>
              <a:defRPr sz="2100">
                <a:solidFill>
                  <a:schemeClr val="dk1"/>
                </a:solidFill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None/>
              <a:defRPr sz="2100"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44" name="Google Shape;44;p9"/>
          <p:cNvSpPr txBox="1">
            <a:spLocks noGrp="1"/>
          </p:cNvSpPr>
          <p:nvPr>
            <p:ph type="body" idx="2"/>
          </p:nvPr>
        </p:nvSpPr>
        <p:spPr>
          <a:xfrm>
            <a:off x="4939500" y="724200"/>
            <a:ext cx="3837000" cy="3695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marL="457200" lvl="0" indent="-3429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Char char="●"/>
              <a:defRPr>
                <a:solidFill>
                  <a:schemeClr val="lt1"/>
                </a:solidFill>
              </a:defRPr>
            </a:lvl1pPr>
            <a:lvl2pPr marL="914400" lvl="1" indent="-317500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Char char="○"/>
              <a:defRPr>
                <a:solidFill>
                  <a:schemeClr val="lt1"/>
                </a:solidFill>
              </a:defRPr>
            </a:lvl2pPr>
            <a:lvl3pPr marL="1371600" lvl="2" indent="-317500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Char char="■"/>
              <a:defRPr>
                <a:solidFill>
                  <a:schemeClr val="lt1"/>
                </a:solidFill>
              </a:defRPr>
            </a:lvl3pPr>
            <a:lvl4pPr marL="1828800" lvl="3" indent="-317500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Char char="●"/>
              <a:defRPr>
                <a:solidFill>
                  <a:schemeClr val="lt1"/>
                </a:solidFill>
              </a:defRPr>
            </a:lvl4pPr>
            <a:lvl5pPr marL="2286000" lvl="4" indent="-317500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Char char="○"/>
              <a:defRPr>
                <a:solidFill>
                  <a:schemeClr val="lt1"/>
                </a:solidFill>
              </a:defRPr>
            </a:lvl5pPr>
            <a:lvl6pPr marL="2743200" lvl="5" indent="-317500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Char char="■"/>
              <a:defRPr>
                <a:solidFill>
                  <a:schemeClr val="lt1"/>
                </a:solidFill>
              </a:defRPr>
            </a:lvl6pPr>
            <a:lvl7pPr marL="3200400" lvl="6" indent="-317500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Char char="●"/>
              <a:defRPr>
                <a:solidFill>
                  <a:schemeClr val="lt1"/>
                </a:solidFill>
              </a:defRPr>
            </a:lvl7pPr>
            <a:lvl8pPr marL="3657600" lvl="7" indent="-317500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Char char="○"/>
              <a:defRPr>
                <a:solidFill>
                  <a:schemeClr val="lt1"/>
                </a:solidFill>
              </a:defRPr>
            </a:lvl8pPr>
            <a:lvl9pPr marL="4114800" lvl="8" indent="-317500">
              <a:spcBef>
                <a:spcPts val="1600"/>
              </a:spcBef>
              <a:spcAft>
                <a:spcPts val="1600"/>
              </a:spcAft>
              <a:buClr>
                <a:schemeClr val="lt1"/>
              </a:buClr>
              <a:buSzPts val="1400"/>
              <a:buChar char="■"/>
              <a:defRPr>
                <a:solidFill>
                  <a:schemeClr val="lt1"/>
                </a:solidFill>
              </a:defRPr>
            </a:lvl9pPr>
          </a:lstStyle>
          <a:p>
            <a:endParaRPr/>
          </a:p>
        </p:txBody>
      </p:sp>
      <p:sp>
        <p:nvSpPr>
          <p:cNvPr id="45" name="Google Shape;45;p9"/>
          <p:cNvSpPr txBox="1">
            <a:spLocks noGrp="1"/>
          </p:cNvSpPr>
          <p:nvPr>
            <p:ph type="sldNum" idx="12"/>
          </p:nvPr>
        </p:nvSpPr>
        <p:spPr>
          <a:xfrm>
            <a:off x="8490250" y="4681009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>
                <a:solidFill>
                  <a:schemeClr val="lt1"/>
                </a:solidFill>
              </a:defRPr>
            </a:lvl1pPr>
            <a:lvl2pPr lvl="1">
              <a:buNone/>
              <a:defRPr>
                <a:solidFill>
                  <a:schemeClr val="lt1"/>
                </a:solidFill>
              </a:defRPr>
            </a:lvl2pPr>
            <a:lvl3pPr lvl="2">
              <a:buNone/>
              <a:defRPr>
                <a:solidFill>
                  <a:schemeClr val="lt1"/>
                </a:solidFill>
              </a:defRPr>
            </a:lvl3pPr>
            <a:lvl4pPr lvl="3">
              <a:buNone/>
              <a:defRPr>
                <a:solidFill>
                  <a:schemeClr val="lt1"/>
                </a:solidFill>
              </a:defRPr>
            </a:lvl4pPr>
            <a:lvl5pPr lvl="4">
              <a:buNone/>
              <a:defRPr>
                <a:solidFill>
                  <a:schemeClr val="lt1"/>
                </a:solidFill>
              </a:defRPr>
            </a:lvl5pPr>
            <a:lvl6pPr lvl="5">
              <a:buNone/>
              <a:defRPr>
                <a:solidFill>
                  <a:schemeClr val="lt1"/>
                </a:solidFill>
              </a:defRPr>
            </a:lvl6pPr>
            <a:lvl7pPr lvl="6">
              <a:buNone/>
              <a:defRPr>
                <a:solidFill>
                  <a:schemeClr val="lt1"/>
                </a:solidFill>
              </a:defRPr>
            </a:lvl7pPr>
            <a:lvl8pPr lvl="7">
              <a:buNone/>
              <a:defRPr>
                <a:solidFill>
                  <a:schemeClr val="lt1"/>
                </a:solidFill>
              </a:defRPr>
            </a:lvl8pPr>
            <a:lvl9pPr lvl="8">
              <a:buNone/>
              <a:defRPr>
                <a:solidFill>
                  <a:schemeClr val="lt1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ption">
  <p:cSld name="CAPTION_ONLY">
    <p:spTree>
      <p:nvGrpSpPr>
        <p:cNvPr id="1" name="Shape 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Google Shape;47;p10"/>
          <p:cNvSpPr txBox="1">
            <a:spLocks noGrp="1"/>
          </p:cNvSpPr>
          <p:nvPr>
            <p:ph type="body" idx="1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marL="457200" lvl="0" indent="-2286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Oswald"/>
              <a:buNone/>
              <a:defRPr sz="2100">
                <a:solidFill>
                  <a:schemeClr val="dk1"/>
                </a:solidFill>
                <a:latin typeface="Oswald"/>
                <a:ea typeface="Oswald"/>
                <a:cs typeface="Oswald"/>
                <a:sym typeface="Oswald"/>
              </a:defRPr>
            </a:lvl1pPr>
          </a:lstStyle>
          <a:p>
            <a:endParaRPr/>
          </a:p>
        </p:txBody>
      </p:sp>
      <p:sp>
        <p:nvSpPr>
          <p:cNvPr id="48" name="Google Shape;48;p10"/>
          <p:cNvSpPr txBox="1">
            <a:spLocks noGrp="1"/>
          </p:cNvSpPr>
          <p:nvPr>
            <p:ph type="sldNum" idx="12"/>
          </p:nvPr>
        </p:nvSpPr>
        <p:spPr>
          <a:xfrm>
            <a:off x="8490250" y="4681009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ig number">
  <p:cSld name="BIG_NUMBER">
    <p:spTree>
      <p:nvGrpSpPr>
        <p:cNvPr id="1" name="Shape 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Google Shape;50;p11"/>
          <p:cNvSpPr txBox="1">
            <a:spLocks noGrp="1"/>
          </p:cNvSpPr>
          <p:nvPr>
            <p:ph type="title" hasCustomPrompt="1"/>
          </p:nvPr>
        </p:nvSpPr>
        <p:spPr>
          <a:xfrm>
            <a:off x="311700" y="1255275"/>
            <a:ext cx="8520600" cy="18906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51" name="Google Shape;51;p11"/>
          <p:cNvSpPr txBox="1">
            <a:spLocks noGrp="1"/>
          </p:cNvSpPr>
          <p:nvPr>
            <p:ph type="body" idx="1"/>
          </p:nvPr>
        </p:nvSpPr>
        <p:spPr>
          <a:xfrm>
            <a:off x="311700" y="3228425"/>
            <a:ext cx="8520600" cy="1300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429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ctr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ctr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ctr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ctr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ctr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52" name="Google Shape;52;p11"/>
          <p:cNvSpPr txBox="1">
            <a:spLocks noGrp="1"/>
          </p:cNvSpPr>
          <p:nvPr>
            <p:ph type="sldNum" idx="12"/>
          </p:nvPr>
        </p:nvSpPr>
        <p:spPr>
          <a:xfrm>
            <a:off x="8490250" y="4681009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Google Shape;54;p12"/>
          <p:cNvSpPr txBox="1">
            <a:spLocks noGrp="1"/>
          </p:cNvSpPr>
          <p:nvPr>
            <p:ph type="sldNum" idx="12"/>
          </p:nvPr>
        </p:nvSpPr>
        <p:spPr>
          <a:xfrm>
            <a:off x="8490250" y="4681009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late"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Oswald"/>
              <a:buNone/>
              <a:defRPr sz="3000">
                <a:solidFill>
                  <a:schemeClr val="dk1"/>
                </a:solidFill>
                <a:latin typeface="Oswald"/>
                <a:ea typeface="Oswald"/>
                <a:cs typeface="Oswald"/>
                <a:sym typeface="Oswald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Oswald"/>
              <a:buNone/>
              <a:defRPr sz="3000">
                <a:solidFill>
                  <a:schemeClr val="dk1"/>
                </a:solidFill>
                <a:latin typeface="Oswald"/>
                <a:ea typeface="Oswald"/>
                <a:cs typeface="Oswald"/>
                <a:sym typeface="Oswald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Oswald"/>
              <a:buNone/>
              <a:defRPr sz="3000">
                <a:solidFill>
                  <a:schemeClr val="dk1"/>
                </a:solidFill>
                <a:latin typeface="Oswald"/>
                <a:ea typeface="Oswald"/>
                <a:cs typeface="Oswald"/>
                <a:sym typeface="Oswald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Oswald"/>
              <a:buNone/>
              <a:defRPr sz="3000">
                <a:solidFill>
                  <a:schemeClr val="dk1"/>
                </a:solidFill>
                <a:latin typeface="Oswald"/>
                <a:ea typeface="Oswald"/>
                <a:cs typeface="Oswald"/>
                <a:sym typeface="Oswald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Oswald"/>
              <a:buNone/>
              <a:defRPr sz="3000">
                <a:solidFill>
                  <a:schemeClr val="dk1"/>
                </a:solidFill>
                <a:latin typeface="Oswald"/>
                <a:ea typeface="Oswald"/>
                <a:cs typeface="Oswald"/>
                <a:sym typeface="Oswald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Oswald"/>
              <a:buNone/>
              <a:defRPr sz="3000">
                <a:solidFill>
                  <a:schemeClr val="dk1"/>
                </a:solidFill>
                <a:latin typeface="Oswald"/>
                <a:ea typeface="Oswald"/>
                <a:cs typeface="Oswald"/>
                <a:sym typeface="Oswald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Oswald"/>
              <a:buNone/>
              <a:defRPr sz="3000">
                <a:solidFill>
                  <a:schemeClr val="dk1"/>
                </a:solidFill>
                <a:latin typeface="Oswald"/>
                <a:ea typeface="Oswald"/>
                <a:cs typeface="Oswald"/>
                <a:sym typeface="Oswald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Oswald"/>
              <a:buNone/>
              <a:defRPr sz="3000">
                <a:solidFill>
                  <a:schemeClr val="dk1"/>
                </a:solidFill>
                <a:latin typeface="Oswald"/>
                <a:ea typeface="Oswald"/>
                <a:cs typeface="Oswald"/>
                <a:sym typeface="Oswald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Oswald"/>
              <a:buNone/>
              <a:defRPr sz="3000">
                <a:solidFill>
                  <a:schemeClr val="dk1"/>
                </a:solidFill>
                <a:latin typeface="Oswald"/>
                <a:ea typeface="Oswald"/>
                <a:cs typeface="Oswald"/>
                <a:sym typeface="Oswald"/>
              </a:defRPr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429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800"/>
              <a:buFont typeface="Average"/>
              <a:buChar char="●"/>
              <a:defRPr sz="1800">
                <a:solidFill>
                  <a:schemeClr val="accent3"/>
                </a:solidFill>
                <a:latin typeface="Average"/>
                <a:ea typeface="Average"/>
                <a:cs typeface="Average"/>
                <a:sym typeface="Average"/>
              </a:defRPr>
            </a:lvl1pPr>
            <a:lvl2pPr marL="914400" lvl="1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accent3"/>
              </a:buClr>
              <a:buSzPts val="1400"/>
              <a:buFont typeface="Average"/>
              <a:buChar char="○"/>
              <a:defRPr>
                <a:solidFill>
                  <a:schemeClr val="accent3"/>
                </a:solidFill>
                <a:latin typeface="Average"/>
                <a:ea typeface="Average"/>
                <a:cs typeface="Average"/>
                <a:sym typeface="Average"/>
              </a:defRPr>
            </a:lvl2pPr>
            <a:lvl3pPr marL="1371600" lvl="2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accent3"/>
              </a:buClr>
              <a:buSzPts val="1400"/>
              <a:buFont typeface="Average"/>
              <a:buChar char="■"/>
              <a:defRPr>
                <a:solidFill>
                  <a:schemeClr val="accent3"/>
                </a:solidFill>
                <a:latin typeface="Average"/>
                <a:ea typeface="Average"/>
                <a:cs typeface="Average"/>
                <a:sym typeface="Average"/>
              </a:defRPr>
            </a:lvl3pPr>
            <a:lvl4pPr marL="1828800" lvl="3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accent3"/>
              </a:buClr>
              <a:buSzPts val="1400"/>
              <a:buFont typeface="Average"/>
              <a:buChar char="●"/>
              <a:defRPr>
                <a:solidFill>
                  <a:schemeClr val="accent3"/>
                </a:solidFill>
                <a:latin typeface="Average"/>
                <a:ea typeface="Average"/>
                <a:cs typeface="Average"/>
                <a:sym typeface="Average"/>
              </a:defRPr>
            </a:lvl4pPr>
            <a:lvl5pPr marL="2286000" lvl="4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accent3"/>
              </a:buClr>
              <a:buSzPts val="1400"/>
              <a:buFont typeface="Average"/>
              <a:buChar char="○"/>
              <a:defRPr>
                <a:solidFill>
                  <a:schemeClr val="accent3"/>
                </a:solidFill>
                <a:latin typeface="Average"/>
                <a:ea typeface="Average"/>
                <a:cs typeface="Average"/>
                <a:sym typeface="Average"/>
              </a:defRPr>
            </a:lvl5pPr>
            <a:lvl6pPr marL="2743200" lvl="5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accent3"/>
              </a:buClr>
              <a:buSzPts val="1400"/>
              <a:buFont typeface="Average"/>
              <a:buChar char="■"/>
              <a:defRPr>
                <a:solidFill>
                  <a:schemeClr val="accent3"/>
                </a:solidFill>
                <a:latin typeface="Average"/>
                <a:ea typeface="Average"/>
                <a:cs typeface="Average"/>
                <a:sym typeface="Average"/>
              </a:defRPr>
            </a:lvl6pPr>
            <a:lvl7pPr marL="3200400" lvl="6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accent3"/>
              </a:buClr>
              <a:buSzPts val="1400"/>
              <a:buFont typeface="Average"/>
              <a:buChar char="●"/>
              <a:defRPr>
                <a:solidFill>
                  <a:schemeClr val="accent3"/>
                </a:solidFill>
                <a:latin typeface="Average"/>
                <a:ea typeface="Average"/>
                <a:cs typeface="Average"/>
                <a:sym typeface="Average"/>
              </a:defRPr>
            </a:lvl7pPr>
            <a:lvl8pPr marL="3657600" lvl="7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accent3"/>
              </a:buClr>
              <a:buSzPts val="1400"/>
              <a:buFont typeface="Average"/>
              <a:buChar char="○"/>
              <a:defRPr>
                <a:solidFill>
                  <a:schemeClr val="accent3"/>
                </a:solidFill>
                <a:latin typeface="Average"/>
                <a:ea typeface="Average"/>
                <a:cs typeface="Average"/>
                <a:sym typeface="Average"/>
              </a:defRPr>
            </a:lvl8pPr>
            <a:lvl9pPr marL="4114800" lvl="8" indent="-317500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Clr>
                <a:schemeClr val="accent3"/>
              </a:buClr>
              <a:buSzPts val="1400"/>
              <a:buFont typeface="Average"/>
              <a:buChar char="■"/>
              <a:defRPr>
                <a:solidFill>
                  <a:schemeClr val="accent3"/>
                </a:solidFill>
                <a:latin typeface="Average"/>
                <a:ea typeface="Average"/>
                <a:cs typeface="Average"/>
                <a:sym typeface="Average"/>
              </a:defRPr>
            </a:lvl9pPr>
          </a:lstStyle>
          <a:p>
            <a:endParaRPr/>
          </a:p>
        </p:txBody>
      </p:sp>
      <p:sp>
        <p:nvSpPr>
          <p:cNvPr id="8" name="Google Shape;8;p1"/>
          <p:cNvSpPr txBox="1">
            <a:spLocks noGrp="1"/>
          </p:cNvSpPr>
          <p:nvPr>
            <p:ph type="sldNum" idx="12"/>
          </p:nvPr>
        </p:nvSpPr>
        <p:spPr>
          <a:xfrm>
            <a:off x="8490250" y="4681009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r">
              <a:buNone/>
              <a:defRPr sz="1000">
                <a:solidFill>
                  <a:schemeClr val="accent3"/>
                </a:solidFill>
                <a:latin typeface="Average"/>
                <a:ea typeface="Average"/>
                <a:cs typeface="Average"/>
                <a:sym typeface="Average"/>
              </a:defRPr>
            </a:lvl1pPr>
            <a:lvl2pPr lvl="1" algn="r">
              <a:buNone/>
              <a:defRPr sz="1000">
                <a:solidFill>
                  <a:schemeClr val="accent3"/>
                </a:solidFill>
                <a:latin typeface="Average"/>
                <a:ea typeface="Average"/>
                <a:cs typeface="Average"/>
                <a:sym typeface="Average"/>
              </a:defRPr>
            </a:lvl2pPr>
            <a:lvl3pPr lvl="2" algn="r">
              <a:buNone/>
              <a:defRPr sz="1000">
                <a:solidFill>
                  <a:schemeClr val="accent3"/>
                </a:solidFill>
                <a:latin typeface="Average"/>
                <a:ea typeface="Average"/>
                <a:cs typeface="Average"/>
                <a:sym typeface="Average"/>
              </a:defRPr>
            </a:lvl3pPr>
            <a:lvl4pPr lvl="3" algn="r">
              <a:buNone/>
              <a:defRPr sz="1000">
                <a:solidFill>
                  <a:schemeClr val="accent3"/>
                </a:solidFill>
                <a:latin typeface="Average"/>
                <a:ea typeface="Average"/>
                <a:cs typeface="Average"/>
                <a:sym typeface="Average"/>
              </a:defRPr>
            </a:lvl4pPr>
            <a:lvl5pPr lvl="4" algn="r">
              <a:buNone/>
              <a:defRPr sz="1000">
                <a:solidFill>
                  <a:schemeClr val="accent3"/>
                </a:solidFill>
                <a:latin typeface="Average"/>
                <a:ea typeface="Average"/>
                <a:cs typeface="Average"/>
                <a:sym typeface="Average"/>
              </a:defRPr>
            </a:lvl5pPr>
            <a:lvl6pPr lvl="5" algn="r">
              <a:buNone/>
              <a:defRPr sz="1000">
                <a:solidFill>
                  <a:schemeClr val="accent3"/>
                </a:solidFill>
                <a:latin typeface="Average"/>
                <a:ea typeface="Average"/>
                <a:cs typeface="Average"/>
                <a:sym typeface="Average"/>
              </a:defRPr>
            </a:lvl6pPr>
            <a:lvl7pPr lvl="6" algn="r">
              <a:buNone/>
              <a:defRPr sz="1000">
                <a:solidFill>
                  <a:schemeClr val="accent3"/>
                </a:solidFill>
                <a:latin typeface="Average"/>
                <a:ea typeface="Average"/>
                <a:cs typeface="Average"/>
                <a:sym typeface="Average"/>
              </a:defRPr>
            </a:lvl7pPr>
            <a:lvl8pPr lvl="7" algn="r">
              <a:buNone/>
              <a:defRPr sz="1000">
                <a:solidFill>
                  <a:schemeClr val="accent3"/>
                </a:solidFill>
                <a:latin typeface="Average"/>
                <a:ea typeface="Average"/>
                <a:cs typeface="Average"/>
                <a:sym typeface="Average"/>
              </a:defRPr>
            </a:lvl8pPr>
            <a:lvl9pPr lvl="8" algn="r">
              <a:buNone/>
              <a:defRPr sz="1000">
                <a:solidFill>
                  <a:schemeClr val="accent3"/>
                </a:solidFill>
                <a:latin typeface="Average"/>
                <a:ea typeface="Average"/>
                <a:cs typeface="Average"/>
                <a:sym typeface="Average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svg"/><Relationship Id="rId3" Type="http://schemas.openxmlformats.org/officeDocument/2006/relationships/image" Target="../media/image1.png"/><Relationship Id="rId7" Type="http://schemas.openxmlformats.org/officeDocument/2006/relationships/image" Target="../media/image5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4.svg"/><Relationship Id="rId5" Type="http://schemas.openxmlformats.org/officeDocument/2006/relationships/image" Target="../media/image3.png"/><Relationship Id="rId4" Type="http://schemas.openxmlformats.org/officeDocument/2006/relationships/image" Target="../media/image2.sv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svg"/><Relationship Id="rId3" Type="http://schemas.openxmlformats.org/officeDocument/2006/relationships/image" Target="../media/image7.png"/><Relationship Id="rId7" Type="http://schemas.openxmlformats.org/officeDocument/2006/relationships/image" Target="../media/image11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10.svg"/><Relationship Id="rId5" Type="http://schemas.openxmlformats.org/officeDocument/2006/relationships/image" Target="../media/image9.png"/><Relationship Id="rId4" Type="http://schemas.openxmlformats.org/officeDocument/2006/relationships/image" Target="../media/image8.sv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.jpeg"/><Relationship Id="rId13" Type="http://schemas.openxmlformats.org/officeDocument/2006/relationships/image" Target="../media/image23.png"/><Relationship Id="rId3" Type="http://schemas.openxmlformats.org/officeDocument/2006/relationships/image" Target="../media/image13.jpeg"/><Relationship Id="rId7" Type="http://schemas.openxmlformats.org/officeDocument/2006/relationships/image" Target="../media/image17.jpeg"/><Relationship Id="rId12" Type="http://schemas.openxmlformats.org/officeDocument/2006/relationships/image" Target="../media/image22.sv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16.jpeg"/><Relationship Id="rId11" Type="http://schemas.openxmlformats.org/officeDocument/2006/relationships/image" Target="../media/image21.png"/><Relationship Id="rId5" Type="http://schemas.openxmlformats.org/officeDocument/2006/relationships/image" Target="../media/image15.jpeg"/><Relationship Id="rId10" Type="http://schemas.openxmlformats.org/officeDocument/2006/relationships/image" Target="../media/image20.svg"/><Relationship Id="rId4" Type="http://schemas.openxmlformats.org/officeDocument/2006/relationships/image" Target="../media/image14.jpeg"/><Relationship Id="rId9" Type="http://schemas.openxmlformats.org/officeDocument/2006/relationships/image" Target="../media/image19.png"/><Relationship Id="rId14" Type="http://schemas.openxmlformats.org/officeDocument/2006/relationships/image" Target="../media/image24.sv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25.png"/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8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10" Type="http://schemas.openxmlformats.org/officeDocument/2006/relationships/image" Target="../media/image27.svg"/><Relationship Id="rId4" Type="http://schemas.openxmlformats.org/officeDocument/2006/relationships/diagramLayout" Target="../diagrams/layout1.xml"/><Relationship Id="rId9" Type="http://schemas.openxmlformats.org/officeDocument/2006/relationships/image" Target="../media/image26.sv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hyperlink" Target="http://54land.ru/?page_id=385" TargetMode="External"/><Relationship Id="rId7" Type="http://schemas.openxmlformats.org/officeDocument/2006/relationships/hyperlink" Target="http://greensib.ru/" TargetMode="External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3.xml"/><Relationship Id="rId6" Type="http://schemas.openxmlformats.org/officeDocument/2006/relationships/hyperlink" Target="https://acgarden.ru/" TargetMode="External"/><Relationship Id="rId5" Type="http://schemas.openxmlformats.org/officeDocument/2006/relationships/hyperlink" Target="http://domsad-nsk.ru/#our-services" TargetMode="External"/><Relationship Id="rId4" Type="http://schemas.openxmlformats.org/officeDocument/2006/relationships/hyperlink" Target="https://www.houzz.ru/hznb/professionaly/landshaftnye-dizaynery/landshaftnaya-masterskaya-verba-pfvwus-pf~689205815" TargetMode="Externa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17.jpeg"/><Relationship Id="rId4" Type="http://schemas.openxmlformats.org/officeDocument/2006/relationships/image" Target="../media/image18.jpe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5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e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1.xml"/><Relationship Id="rId6" Type="http://schemas.openxmlformats.org/officeDocument/2006/relationships/image" Target="../media/image31.jpg"/><Relationship Id="rId5" Type="http://schemas.openxmlformats.org/officeDocument/2006/relationships/image" Target="../media/image30.jpeg"/><Relationship Id="rId4" Type="http://schemas.openxmlformats.org/officeDocument/2006/relationships/image" Target="../media/image29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Google Shape;59;p13"/>
          <p:cNvSpPr txBox="1">
            <a:spLocks noGrp="1"/>
          </p:cNvSpPr>
          <p:nvPr>
            <p:ph type="ctrTitle"/>
          </p:nvPr>
        </p:nvSpPr>
        <p:spPr>
          <a:xfrm>
            <a:off x="671250" y="888698"/>
            <a:ext cx="7801500" cy="14022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 sz="3100" dirty="0">
                <a:solidFill>
                  <a:schemeClr val="tx1"/>
                </a:solidFill>
              </a:rPr>
              <a:t>Ландшафтная организация, внедрение чат-бота для предварительной оценки стоимости проекта. </a:t>
            </a:r>
            <a:endParaRPr sz="3100" dirty="0">
              <a:solidFill>
                <a:schemeClr val="tx1"/>
              </a:solidFill>
            </a:endParaRPr>
          </a:p>
        </p:txBody>
      </p:sp>
      <p:sp>
        <p:nvSpPr>
          <p:cNvPr id="60" name="Google Shape;60;p13"/>
          <p:cNvSpPr txBox="1">
            <a:spLocks noGrp="1"/>
          </p:cNvSpPr>
          <p:nvPr>
            <p:ph type="subTitle" idx="1"/>
          </p:nvPr>
        </p:nvSpPr>
        <p:spPr>
          <a:xfrm>
            <a:off x="823637" y="3481969"/>
            <a:ext cx="7801500" cy="792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dirty="0">
                <a:solidFill>
                  <a:schemeClr val="tx1"/>
                </a:solidFill>
              </a:rPr>
              <a:t>Проект команды «Садовые страсти»:</a:t>
            </a:r>
            <a:br>
              <a:rPr lang="ru-RU" dirty="0">
                <a:solidFill>
                  <a:schemeClr val="tx1"/>
                </a:solidFill>
              </a:rPr>
            </a:br>
            <a:r>
              <a:rPr lang="ru-RU" dirty="0">
                <a:solidFill>
                  <a:schemeClr val="tx1"/>
                </a:solidFill>
              </a:rPr>
              <a:t>Котенко Екатерина</a:t>
            </a:r>
            <a:br>
              <a:rPr lang="ru-RU" dirty="0">
                <a:solidFill>
                  <a:schemeClr val="tx1"/>
                </a:solidFill>
              </a:rPr>
            </a:br>
            <a:r>
              <a:rPr lang="ru-RU" dirty="0">
                <a:solidFill>
                  <a:schemeClr val="tx1"/>
                </a:solidFill>
              </a:rPr>
              <a:t>Баскакова Светлана 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Google Shape;65;p14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/>
              <a:t>Проблема</a:t>
            </a:r>
            <a:endParaRPr/>
          </a:p>
        </p:txBody>
      </p:sp>
      <p:grpSp>
        <p:nvGrpSpPr>
          <p:cNvPr id="66" name="Google Shape;66;p14"/>
          <p:cNvGrpSpPr/>
          <p:nvPr/>
        </p:nvGrpSpPr>
        <p:grpSpPr>
          <a:xfrm>
            <a:off x="431925" y="1304875"/>
            <a:ext cx="2628925" cy="3416400"/>
            <a:chOff x="431925" y="1304875"/>
            <a:chExt cx="2628925" cy="3416400"/>
          </a:xfrm>
        </p:grpSpPr>
        <p:sp>
          <p:nvSpPr>
            <p:cNvPr id="67" name="Google Shape;67;p14"/>
            <p:cNvSpPr txBox="1"/>
            <p:nvPr/>
          </p:nvSpPr>
          <p:spPr>
            <a:xfrm>
              <a:off x="431925" y="1304875"/>
              <a:ext cx="2628900" cy="464100"/>
            </a:xfrm>
            <a:prstGeom prst="rect">
              <a:avLst/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8" name="Google Shape;68;p14"/>
            <p:cNvSpPr/>
            <p:nvPr/>
          </p:nvSpPr>
          <p:spPr>
            <a:xfrm>
              <a:off x="431950" y="1304875"/>
              <a:ext cx="2628900" cy="3416400"/>
            </a:xfrm>
            <a:prstGeom prst="rect">
              <a:avLst/>
            </a:prstGeom>
            <a:noFill/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69" name="Google Shape;69;p14"/>
          <p:cNvSpPr txBox="1">
            <a:spLocks noGrp="1"/>
          </p:cNvSpPr>
          <p:nvPr>
            <p:ph type="body" idx="4294967295"/>
          </p:nvPr>
        </p:nvSpPr>
        <p:spPr>
          <a:xfrm>
            <a:off x="506425" y="1304875"/>
            <a:ext cx="2494500" cy="461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 dirty="0">
                <a:solidFill>
                  <a:schemeClr val="lt1"/>
                </a:solidFill>
              </a:rPr>
              <a:t>Информация</a:t>
            </a:r>
            <a:endParaRPr dirty="0">
              <a:solidFill>
                <a:schemeClr val="lt1"/>
              </a:solidFill>
            </a:endParaRPr>
          </a:p>
        </p:txBody>
      </p:sp>
      <p:sp>
        <p:nvSpPr>
          <p:cNvPr id="70" name="Google Shape;70;p14"/>
          <p:cNvSpPr txBox="1">
            <a:spLocks noGrp="1"/>
          </p:cNvSpPr>
          <p:nvPr>
            <p:ph type="body" idx="4294967295"/>
          </p:nvPr>
        </p:nvSpPr>
        <p:spPr>
          <a:xfrm>
            <a:off x="508325" y="1850300"/>
            <a:ext cx="2478600" cy="279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>
              <a:buNone/>
            </a:pPr>
            <a:r>
              <a:rPr lang="ru-RU" sz="1600" dirty="0">
                <a:solidFill>
                  <a:schemeClr val="tx1"/>
                </a:solidFill>
              </a:rPr>
              <a:t>Непрозрачная система оценки стоимости мешает покупателю </a:t>
            </a:r>
            <a:r>
              <a:rPr lang="ru" sz="1600" dirty="0">
                <a:solidFill>
                  <a:schemeClr val="tx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сориентироваться в диапазоне стоимости и принять решение</a:t>
            </a:r>
            <a:r>
              <a:rPr lang="ru-RU" sz="1600" dirty="0">
                <a:solidFill>
                  <a:schemeClr val="tx1"/>
                </a:solidFill>
              </a:rPr>
              <a:t>  </a:t>
            </a:r>
          </a:p>
        </p:txBody>
      </p:sp>
      <p:grpSp>
        <p:nvGrpSpPr>
          <p:cNvPr id="71" name="Google Shape;71;p14"/>
          <p:cNvGrpSpPr/>
          <p:nvPr/>
        </p:nvGrpSpPr>
        <p:grpSpPr>
          <a:xfrm>
            <a:off x="3320450" y="1304875"/>
            <a:ext cx="2632500" cy="3416400"/>
            <a:chOff x="3320450" y="1304875"/>
            <a:chExt cx="2632500" cy="3416400"/>
          </a:xfrm>
        </p:grpSpPr>
        <p:sp>
          <p:nvSpPr>
            <p:cNvPr id="72" name="Google Shape;72;p14"/>
            <p:cNvSpPr txBox="1"/>
            <p:nvPr/>
          </p:nvSpPr>
          <p:spPr>
            <a:xfrm>
              <a:off x="3324050" y="1304875"/>
              <a:ext cx="2628900" cy="464100"/>
            </a:xfrm>
            <a:prstGeom prst="rect">
              <a:avLst/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3" name="Google Shape;73;p14"/>
            <p:cNvSpPr/>
            <p:nvPr/>
          </p:nvSpPr>
          <p:spPr>
            <a:xfrm>
              <a:off x="3320450" y="1304875"/>
              <a:ext cx="2628900" cy="3416400"/>
            </a:xfrm>
            <a:prstGeom prst="rect">
              <a:avLst/>
            </a:prstGeom>
            <a:noFill/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74" name="Google Shape;74;p14"/>
          <p:cNvSpPr txBox="1">
            <a:spLocks noGrp="1"/>
          </p:cNvSpPr>
          <p:nvPr>
            <p:ph type="body" idx="4294967295"/>
          </p:nvPr>
        </p:nvSpPr>
        <p:spPr>
          <a:xfrm>
            <a:off x="3389450" y="1304875"/>
            <a:ext cx="2494500" cy="461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>
              <a:buNone/>
            </a:pPr>
            <a:r>
              <a:rPr lang="ru-RU" dirty="0">
                <a:solidFill>
                  <a:schemeClr val="lt1"/>
                </a:solidFill>
              </a:rPr>
              <a:t>Удобство</a:t>
            </a:r>
          </a:p>
        </p:txBody>
      </p:sp>
      <p:sp>
        <p:nvSpPr>
          <p:cNvPr id="75" name="Google Shape;75;p14"/>
          <p:cNvSpPr txBox="1">
            <a:spLocks noGrp="1"/>
          </p:cNvSpPr>
          <p:nvPr>
            <p:ph type="body" idx="4294967295"/>
          </p:nvPr>
        </p:nvSpPr>
        <p:spPr>
          <a:xfrm>
            <a:off x="3396775" y="1850300"/>
            <a:ext cx="2478600" cy="279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>
              <a:buNone/>
            </a:pPr>
            <a:r>
              <a:rPr lang="ru-RU" sz="1600" dirty="0">
                <a:solidFill>
                  <a:schemeClr val="tx1"/>
                </a:solidFill>
              </a:rPr>
              <a:t>Взаимодействие с реальными людьми (менеджерами) ограничивает доступность в любое время</a:t>
            </a:r>
          </a:p>
        </p:txBody>
      </p:sp>
      <p:grpSp>
        <p:nvGrpSpPr>
          <p:cNvPr id="76" name="Google Shape;76;p14"/>
          <p:cNvGrpSpPr/>
          <p:nvPr/>
        </p:nvGrpSpPr>
        <p:grpSpPr>
          <a:xfrm>
            <a:off x="6212550" y="1304875"/>
            <a:ext cx="2632500" cy="3416400"/>
            <a:chOff x="6212550" y="1304875"/>
            <a:chExt cx="2632500" cy="3416400"/>
          </a:xfrm>
        </p:grpSpPr>
        <p:sp>
          <p:nvSpPr>
            <p:cNvPr id="77" name="Google Shape;77;p14"/>
            <p:cNvSpPr/>
            <p:nvPr/>
          </p:nvSpPr>
          <p:spPr>
            <a:xfrm>
              <a:off x="6215400" y="1304875"/>
              <a:ext cx="2628900" cy="3416400"/>
            </a:xfrm>
            <a:prstGeom prst="rect">
              <a:avLst/>
            </a:prstGeom>
            <a:noFill/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8" name="Google Shape;78;p14"/>
            <p:cNvSpPr txBox="1"/>
            <p:nvPr/>
          </p:nvSpPr>
          <p:spPr>
            <a:xfrm>
              <a:off x="6212550" y="1304875"/>
              <a:ext cx="2632500" cy="464100"/>
            </a:xfrm>
            <a:prstGeom prst="rect">
              <a:avLst/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79" name="Google Shape;79;p14"/>
          <p:cNvSpPr txBox="1">
            <a:spLocks noGrp="1"/>
          </p:cNvSpPr>
          <p:nvPr>
            <p:ph type="body" idx="4294967295"/>
          </p:nvPr>
        </p:nvSpPr>
        <p:spPr>
          <a:xfrm>
            <a:off x="6272475" y="1304875"/>
            <a:ext cx="2494500" cy="461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dirty="0">
                <a:solidFill>
                  <a:schemeClr val="lt1"/>
                </a:solidFill>
              </a:rPr>
              <a:t>Скорость</a:t>
            </a:r>
            <a:endParaRPr dirty="0">
              <a:solidFill>
                <a:schemeClr val="lt1"/>
              </a:solidFill>
            </a:endParaRPr>
          </a:p>
        </p:txBody>
      </p:sp>
      <p:sp>
        <p:nvSpPr>
          <p:cNvPr id="80" name="Google Shape;80;p14"/>
          <p:cNvSpPr txBox="1">
            <a:spLocks noGrp="1"/>
          </p:cNvSpPr>
          <p:nvPr>
            <p:ph type="body" idx="4294967295"/>
          </p:nvPr>
        </p:nvSpPr>
        <p:spPr>
          <a:xfrm>
            <a:off x="6286400" y="1850300"/>
            <a:ext cx="2478600" cy="279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indent="0">
              <a:spcAft>
                <a:spcPts val="1600"/>
              </a:spcAft>
              <a:buNone/>
            </a:pPr>
            <a:r>
              <a:rPr lang="ru-RU" sz="1600" dirty="0">
                <a:solidFill>
                  <a:schemeClr val="tx1"/>
                </a:solidFill>
              </a:rPr>
              <a:t>Составление сметы вручную замедляет процесс принятия решений пользователем</a:t>
            </a:r>
          </a:p>
          <a:p>
            <a:pPr marL="0" lvl="0" indent="0" algn="l" rtl="0">
              <a:spcBef>
                <a:spcPts val="0"/>
              </a:spcBef>
              <a:spcAft>
                <a:spcPts val="1600"/>
              </a:spcAft>
              <a:buNone/>
            </a:pPr>
            <a:endParaRPr sz="1600" dirty="0">
              <a:solidFill>
                <a:schemeClr val="tx1"/>
              </a:solidFill>
            </a:endParaRPr>
          </a:p>
        </p:txBody>
      </p:sp>
      <p:pic>
        <p:nvPicPr>
          <p:cNvPr id="3" name="Рисунок 2" descr="Центр обработки вызовов">
            <a:extLst>
              <a:ext uri="{FF2B5EF4-FFF2-40B4-BE49-F238E27FC236}">
                <a16:creationId xmlns:a16="http://schemas.microsoft.com/office/drawing/2014/main" id="{5FFE50CF-BD53-4F78-AC37-F91310B75AC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4177700" y="3555059"/>
            <a:ext cx="914400" cy="914400"/>
          </a:xfrm>
          <a:prstGeom prst="rect">
            <a:avLst/>
          </a:prstGeom>
        </p:spPr>
      </p:pic>
      <p:pic>
        <p:nvPicPr>
          <p:cNvPr id="7" name="Рисунок 6" descr="Лабиринт">
            <a:extLst>
              <a:ext uri="{FF2B5EF4-FFF2-40B4-BE49-F238E27FC236}">
                <a16:creationId xmlns:a16="http://schemas.microsoft.com/office/drawing/2014/main" id="{9E045B5C-DBFB-4C29-8284-7176555F2575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1258030" y="3555059"/>
            <a:ext cx="991290" cy="991290"/>
          </a:xfrm>
          <a:prstGeom prst="rect">
            <a:avLst/>
          </a:prstGeom>
        </p:spPr>
      </p:pic>
      <p:pic>
        <p:nvPicPr>
          <p:cNvPr id="9" name="Рисунок 8" descr="Карандаш">
            <a:extLst>
              <a:ext uri="{FF2B5EF4-FFF2-40B4-BE49-F238E27FC236}">
                <a16:creationId xmlns:a16="http://schemas.microsoft.com/office/drawing/2014/main" id="{A9604D55-A9EF-4CD5-A444-57C3898C189D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7109016" y="3630920"/>
            <a:ext cx="839568" cy="839568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Google Shape;85;p15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 dirty="0"/>
              <a:t>Решение</a:t>
            </a:r>
            <a:endParaRPr dirty="0"/>
          </a:p>
        </p:txBody>
      </p:sp>
      <p:grpSp>
        <p:nvGrpSpPr>
          <p:cNvPr id="86" name="Google Shape;86;p15"/>
          <p:cNvGrpSpPr/>
          <p:nvPr/>
        </p:nvGrpSpPr>
        <p:grpSpPr>
          <a:xfrm>
            <a:off x="431925" y="1304875"/>
            <a:ext cx="2628925" cy="3416400"/>
            <a:chOff x="431925" y="1304875"/>
            <a:chExt cx="2628925" cy="3416400"/>
          </a:xfrm>
        </p:grpSpPr>
        <p:sp>
          <p:nvSpPr>
            <p:cNvPr id="87" name="Google Shape;87;p15"/>
            <p:cNvSpPr txBox="1"/>
            <p:nvPr/>
          </p:nvSpPr>
          <p:spPr>
            <a:xfrm>
              <a:off x="431925" y="1304875"/>
              <a:ext cx="2628900" cy="464100"/>
            </a:xfrm>
            <a:prstGeom prst="rect">
              <a:avLst/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8" name="Google Shape;88;p15"/>
            <p:cNvSpPr/>
            <p:nvPr/>
          </p:nvSpPr>
          <p:spPr>
            <a:xfrm>
              <a:off x="431950" y="1304875"/>
              <a:ext cx="2628900" cy="3416400"/>
            </a:xfrm>
            <a:prstGeom prst="rect">
              <a:avLst/>
            </a:prstGeom>
            <a:noFill/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89" name="Google Shape;89;p15"/>
          <p:cNvSpPr txBox="1">
            <a:spLocks noGrp="1"/>
          </p:cNvSpPr>
          <p:nvPr>
            <p:ph type="body" idx="4294967295"/>
          </p:nvPr>
        </p:nvSpPr>
        <p:spPr>
          <a:xfrm>
            <a:off x="506425" y="1304875"/>
            <a:ext cx="2494500" cy="461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 dirty="0">
                <a:solidFill>
                  <a:schemeClr val="lt1"/>
                </a:solidFill>
              </a:rPr>
              <a:t>Информация</a:t>
            </a:r>
            <a:endParaRPr dirty="0">
              <a:solidFill>
                <a:schemeClr val="lt1"/>
              </a:solidFill>
            </a:endParaRPr>
          </a:p>
        </p:txBody>
      </p:sp>
      <p:sp>
        <p:nvSpPr>
          <p:cNvPr id="90" name="Google Shape;90;p15"/>
          <p:cNvSpPr txBox="1">
            <a:spLocks noGrp="1"/>
          </p:cNvSpPr>
          <p:nvPr>
            <p:ph type="body" idx="4294967295"/>
          </p:nvPr>
        </p:nvSpPr>
        <p:spPr>
          <a:xfrm>
            <a:off x="508325" y="1850300"/>
            <a:ext cx="2478600" cy="279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600" dirty="0">
                <a:solidFill>
                  <a:schemeClr val="tx1"/>
                </a:solidFill>
              </a:rPr>
              <a:t>Прозрачная система оценки стоимости, взаимодействуя с которой пользователь может выбрать для себя комфортный вариант</a:t>
            </a:r>
            <a:endParaRPr sz="1600" dirty="0">
              <a:solidFill>
                <a:schemeClr val="tx1"/>
              </a:solidFill>
            </a:endParaRPr>
          </a:p>
        </p:txBody>
      </p:sp>
      <p:grpSp>
        <p:nvGrpSpPr>
          <p:cNvPr id="91" name="Google Shape;91;p15"/>
          <p:cNvGrpSpPr/>
          <p:nvPr/>
        </p:nvGrpSpPr>
        <p:grpSpPr>
          <a:xfrm>
            <a:off x="3320450" y="1304875"/>
            <a:ext cx="2632500" cy="3416400"/>
            <a:chOff x="3320450" y="1304875"/>
            <a:chExt cx="2632500" cy="3416400"/>
          </a:xfrm>
        </p:grpSpPr>
        <p:sp>
          <p:nvSpPr>
            <p:cNvPr id="92" name="Google Shape;92;p15"/>
            <p:cNvSpPr txBox="1"/>
            <p:nvPr/>
          </p:nvSpPr>
          <p:spPr>
            <a:xfrm>
              <a:off x="3324050" y="1304875"/>
              <a:ext cx="2628900" cy="464100"/>
            </a:xfrm>
            <a:prstGeom prst="rect">
              <a:avLst/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3" name="Google Shape;93;p15"/>
            <p:cNvSpPr/>
            <p:nvPr/>
          </p:nvSpPr>
          <p:spPr>
            <a:xfrm>
              <a:off x="3320450" y="1304875"/>
              <a:ext cx="2628900" cy="3416400"/>
            </a:xfrm>
            <a:prstGeom prst="rect">
              <a:avLst/>
            </a:prstGeom>
            <a:noFill/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94" name="Google Shape;94;p15"/>
          <p:cNvSpPr txBox="1">
            <a:spLocks noGrp="1"/>
          </p:cNvSpPr>
          <p:nvPr>
            <p:ph type="body" idx="4294967295"/>
          </p:nvPr>
        </p:nvSpPr>
        <p:spPr>
          <a:xfrm>
            <a:off x="3389450" y="1304875"/>
            <a:ext cx="2494500" cy="461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 dirty="0">
                <a:solidFill>
                  <a:schemeClr val="lt1"/>
                </a:solidFill>
              </a:rPr>
              <a:t>Удобство</a:t>
            </a:r>
            <a:endParaRPr dirty="0">
              <a:solidFill>
                <a:schemeClr val="lt1"/>
              </a:solidFill>
            </a:endParaRPr>
          </a:p>
        </p:txBody>
      </p:sp>
      <p:sp>
        <p:nvSpPr>
          <p:cNvPr id="95" name="Google Shape;95;p15"/>
          <p:cNvSpPr txBox="1">
            <a:spLocks noGrp="1"/>
          </p:cNvSpPr>
          <p:nvPr>
            <p:ph type="body" idx="4294967295"/>
          </p:nvPr>
        </p:nvSpPr>
        <p:spPr>
          <a:xfrm>
            <a:off x="3396775" y="1850300"/>
            <a:ext cx="2478600" cy="279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600" dirty="0">
                <a:solidFill>
                  <a:schemeClr val="tx1"/>
                </a:solidFill>
              </a:rPr>
              <a:t>Взаимодействие с чат-ботом доступно круглосуточно</a:t>
            </a:r>
            <a:endParaRPr sz="1600" dirty="0">
              <a:solidFill>
                <a:schemeClr val="tx1"/>
              </a:solidFill>
            </a:endParaRPr>
          </a:p>
        </p:txBody>
      </p:sp>
      <p:grpSp>
        <p:nvGrpSpPr>
          <p:cNvPr id="96" name="Google Shape;96;p15"/>
          <p:cNvGrpSpPr/>
          <p:nvPr/>
        </p:nvGrpSpPr>
        <p:grpSpPr>
          <a:xfrm>
            <a:off x="6212550" y="1304875"/>
            <a:ext cx="2632500" cy="3416400"/>
            <a:chOff x="6212550" y="1304875"/>
            <a:chExt cx="2632500" cy="3416400"/>
          </a:xfrm>
        </p:grpSpPr>
        <p:sp>
          <p:nvSpPr>
            <p:cNvPr id="97" name="Google Shape;97;p15"/>
            <p:cNvSpPr/>
            <p:nvPr/>
          </p:nvSpPr>
          <p:spPr>
            <a:xfrm>
              <a:off x="6215400" y="1304875"/>
              <a:ext cx="2628900" cy="3416400"/>
            </a:xfrm>
            <a:prstGeom prst="rect">
              <a:avLst/>
            </a:prstGeom>
            <a:noFill/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8" name="Google Shape;98;p15"/>
            <p:cNvSpPr txBox="1"/>
            <p:nvPr/>
          </p:nvSpPr>
          <p:spPr>
            <a:xfrm>
              <a:off x="6212550" y="1304875"/>
              <a:ext cx="2632500" cy="464100"/>
            </a:xfrm>
            <a:prstGeom prst="rect">
              <a:avLst/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99" name="Google Shape;99;p15"/>
          <p:cNvSpPr txBox="1">
            <a:spLocks noGrp="1"/>
          </p:cNvSpPr>
          <p:nvPr>
            <p:ph type="body" idx="4294967295"/>
          </p:nvPr>
        </p:nvSpPr>
        <p:spPr>
          <a:xfrm>
            <a:off x="6272475" y="1304875"/>
            <a:ext cx="2494500" cy="461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 dirty="0">
                <a:solidFill>
                  <a:schemeClr val="lt1"/>
                </a:solidFill>
              </a:rPr>
              <a:t>Скорость</a:t>
            </a:r>
            <a:endParaRPr dirty="0">
              <a:solidFill>
                <a:schemeClr val="lt1"/>
              </a:solidFill>
            </a:endParaRPr>
          </a:p>
        </p:txBody>
      </p:sp>
      <p:sp>
        <p:nvSpPr>
          <p:cNvPr id="100" name="Google Shape;100;p15"/>
          <p:cNvSpPr txBox="1">
            <a:spLocks noGrp="1"/>
          </p:cNvSpPr>
          <p:nvPr>
            <p:ph type="body" idx="4294967295"/>
          </p:nvPr>
        </p:nvSpPr>
        <p:spPr>
          <a:xfrm>
            <a:off x="6286400" y="1850300"/>
            <a:ext cx="2478600" cy="279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1600"/>
              </a:spcAft>
              <a:buNone/>
            </a:pPr>
            <a:r>
              <a:rPr lang="ru" sz="1600" dirty="0">
                <a:solidFill>
                  <a:schemeClr val="tx1"/>
                </a:solidFill>
              </a:rPr>
              <a:t>Автоматизированная систмема оценки стоимости позволяет ускорить процесс составления предварительной сметы</a:t>
            </a:r>
            <a:endParaRPr sz="1600" dirty="0">
              <a:solidFill>
                <a:schemeClr val="tx1"/>
              </a:solidFill>
            </a:endParaRPr>
          </a:p>
        </p:txBody>
      </p:sp>
      <p:pic>
        <p:nvPicPr>
          <p:cNvPr id="18" name="Рисунок 17" descr="Программист">
            <a:extLst>
              <a:ext uri="{FF2B5EF4-FFF2-40B4-BE49-F238E27FC236}">
                <a16:creationId xmlns:a16="http://schemas.microsoft.com/office/drawing/2014/main" id="{A46FED3D-359C-4BED-8275-176C75FF441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4229932" y="3678468"/>
            <a:ext cx="809936" cy="809936"/>
          </a:xfrm>
          <a:prstGeom prst="rect">
            <a:avLst/>
          </a:prstGeom>
        </p:spPr>
      </p:pic>
      <p:pic>
        <p:nvPicPr>
          <p:cNvPr id="19" name="Рисунок 18" descr="Интернет">
            <a:extLst>
              <a:ext uri="{FF2B5EF4-FFF2-40B4-BE49-F238E27FC236}">
                <a16:creationId xmlns:a16="http://schemas.microsoft.com/office/drawing/2014/main" id="{A23EEAF7-B4D4-423D-9B83-6CF8979D0AFE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7062525" y="3626236"/>
            <a:ext cx="914400" cy="914400"/>
          </a:xfrm>
          <a:prstGeom prst="rect">
            <a:avLst/>
          </a:prstGeom>
        </p:spPr>
      </p:pic>
      <p:pic>
        <p:nvPicPr>
          <p:cNvPr id="3" name="Рисунок 2" descr="Преподаватель">
            <a:extLst>
              <a:ext uri="{FF2B5EF4-FFF2-40B4-BE49-F238E27FC236}">
                <a16:creationId xmlns:a16="http://schemas.microsoft.com/office/drawing/2014/main" id="{B98D7BEC-B68D-4228-885F-90C9F86D9314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1289175" y="3626236"/>
            <a:ext cx="914400" cy="914400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1" name="Google Shape;151;p19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 dirty="0"/>
              <a:t>Продукт</a:t>
            </a:r>
            <a:endParaRPr dirty="0"/>
          </a:p>
        </p:txBody>
      </p:sp>
      <p:sp>
        <p:nvSpPr>
          <p:cNvPr id="152" name="Google Shape;152;p19"/>
          <p:cNvSpPr txBox="1">
            <a:spLocks noGrp="1"/>
          </p:cNvSpPr>
          <p:nvPr>
            <p:ph type="body" idx="1"/>
          </p:nvPr>
        </p:nvSpPr>
        <p:spPr>
          <a:xfrm>
            <a:off x="311699" y="1041869"/>
            <a:ext cx="5401277" cy="2594766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indent="0">
              <a:spcAft>
                <a:spcPts val="1600"/>
              </a:spcAft>
              <a:buNone/>
            </a:pPr>
            <a:r>
              <a:rPr lang="ru-RU" sz="1600" dirty="0">
                <a:solidFill>
                  <a:schemeClr val="tx1"/>
                </a:solidFill>
                <a:sym typeface="Times New Roman"/>
              </a:rPr>
              <a:t>Проектирование и благоустройство участков на частных и городских территориях. </a:t>
            </a:r>
            <a:endParaRPr lang="en-US" sz="1600" dirty="0">
              <a:solidFill>
                <a:schemeClr val="tx1"/>
              </a:solidFill>
              <a:sym typeface="Times New Roman"/>
            </a:endParaRPr>
          </a:p>
          <a:p>
            <a:pPr marL="0" indent="0">
              <a:spcAft>
                <a:spcPts val="1600"/>
              </a:spcAft>
              <a:buNone/>
            </a:pPr>
            <a:r>
              <a:rPr lang="ru-RU" sz="1600" b="1" dirty="0">
                <a:solidFill>
                  <a:schemeClr val="tx1"/>
                </a:solidFill>
                <a:sym typeface="Times New Roman"/>
              </a:rPr>
              <a:t>Технологическое решение: </a:t>
            </a:r>
          </a:p>
          <a:p>
            <a:pPr marL="0" indent="0">
              <a:spcAft>
                <a:spcPts val="1600"/>
              </a:spcAft>
              <a:buNone/>
            </a:pPr>
            <a:r>
              <a:rPr lang="ru-RU" sz="1600" dirty="0">
                <a:solidFill>
                  <a:schemeClr val="tx1"/>
                </a:solidFill>
                <a:sym typeface="Times New Roman"/>
              </a:rPr>
              <a:t>Чат-бот, созданный на базе нейронных сетей, способен понимать запросы пользователей, собирать необходимую информацию и предоставлять предварительный расчет стоимости.</a:t>
            </a:r>
          </a:p>
          <a:p>
            <a:pPr marL="0" indent="0">
              <a:spcAft>
                <a:spcPts val="1600"/>
              </a:spcAft>
              <a:buNone/>
            </a:pPr>
            <a:endParaRPr dirty="0">
              <a:latin typeface="Average" panose="020B0604020202020204" charset="0"/>
            </a:endParaRPr>
          </a:p>
        </p:txBody>
      </p:sp>
      <p:pic>
        <p:nvPicPr>
          <p:cNvPr id="11" name="Picture 6" descr="C:\Users\Владелец\Downloads\WhatsApp Image 2024-11-22 at 12.39.45.jpeg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643"/>
          <a:stretch/>
        </p:blipFill>
        <p:spPr bwMode="auto">
          <a:xfrm>
            <a:off x="6116851" y="251065"/>
            <a:ext cx="2184574" cy="4462923"/>
          </a:xfrm>
          <a:prstGeom prst="rect">
            <a:avLst/>
          </a:prstGeom>
          <a:noFill/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" name="Picture 2" descr="C:\Users\Владелец\Downloads\WhatsApp Image 2024-11-22 at 12.14.02.jpe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16851" y="2814574"/>
            <a:ext cx="2184573" cy="1926308"/>
          </a:xfrm>
          <a:prstGeom prst="rect">
            <a:avLst/>
          </a:prstGeom>
          <a:noFill/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" name="Picture 4" descr="C:\Users\Владелец\Downloads\WhatsApp Image 2024-11-22 at 12.14.03.jpeg"/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392"/>
          <a:stretch/>
        </p:blipFill>
        <p:spPr bwMode="auto">
          <a:xfrm>
            <a:off x="6116850" y="2362682"/>
            <a:ext cx="2184573" cy="2378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4" name="Picture 3" descr="C:\Users\Владелец\Downloads\WhatsApp Image 2024-11-22 at 12.14.03(1).jpeg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16848" y="1608875"/>
            <a:ext cx="2184573" cy="313200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5" name="Picture 5" descr="C:\Users\Владелец\Downloads\WhatsApp Image 2024-11-22 at 12.14.04.jpeg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16849" y="2292215"/>
            <a:ext cx="2184573" cy="244866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6" name="Picture 7" descr="C:\Users\Владелец\Downloads\WhatsApp Image 2024-11-22 at 12.44.12.jpeg"/>
          <p:cNvPicPr>
            <a:picLocks noChangeAspect="1" noChangeArrowheads="1"/>
          </p:cNvPicPr>
          <p:nvPr/>
        </p:nvPicPr>
        <p:blipFill rotWithShape="1"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55" b="1"/>
          <a:stretch/>
        </p:blipFill>
        <p:spPr bwMode="auto">
          <a:xfrm>
            <a:off x="6116847" y="543407"/>
            <a:ext cx="2184573" cy="18192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Рисунок 5" descr="Диаграмма принятия решений">
            <a:extLst>
              <a:ext uri="{FF2B5EF4-FFF2-40B4-BE49-F238E27FC236}">
                <a16:creationId xmlns:a16="http://schemas.microsoft.com/office/drawing/2014/main" id="{86FDD966-96D2-4497-BDAD-7C650166D64C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4032813" y="3731558"/>
            <a:ext cx="914400" cy="914400"/>
          </a:xfrm>
          <a:prstGeom prst="rect">
            <a:avLst/>
          </a:prstGeom>
        </p:spPr>
      </p:pic>
      <p:pic>
        <p:nvPicPr>
          <p:cNvPr id="8" name="Рисунок 7" descr="Облачные вычисления">
            <a:extLst>
              <a:ext uri="{FF2B5EF4-FFF2-40B4-BE49-F238E27FC236}">
                <a16:creationId xmlns:a16="http://schemas.microsoft.com/office/drawing/2014/main" id="{C94FA019-DA8A-431B-8680-1A1D7EFC7D52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>
            <a:off x="2477624" y="3715260"/>
            <a:ext cx="914400" cy="914400"/>
          </a:xfrm>
          <a:prstGeom prst="rect">
            <a:avLst/>
          </a:prstGeom>
        </p:spPr>
      </p:pic>
      <p:pic>
        <p:nvPicPr>
          <p:cNvPr id="10" name="Рисунок 9" descr="Чат (справа налево)">
            <a:extLst>
              <a:ext uri="{FF2B5EF4-FFF2-40B4-BE49-F238E27FC236}">
                <a16:creationId xmlns:a16="http://schemas.microsoft.com/office/drawing/2014/main" id="{8116E813-B0CB-4A38-AE0F-3ABCBB184236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96DAC541-7B7A-43D3-8B79-37D633B846F1}">
                <asvg:svgBlip xmlns:asvg="http://schemas.microsoft.com/office/drawing/2016/SVG/main" r:embed="rId14"/>
              </a:ext>
            </a:extLst>
          </a:blip>
          <a:stretch>
            <a:fillRect/>
          </a:stretch>
        </p:blipFill>
        <p:spPr>
          <a:xfrm>
            <a:off x="796356" y="3636635"/>
            <a:ext cx="1104245" cy="1104245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5" name="Google Shape;145;p18"/>
          <p:cNvSpPr txBox="1">
            <a:spLocks noGrp="1"/>
          </p:cNvSpPr>
          <p:nvPr>
            <p:ph type="title"/>
          </p:nvPr>
        </p:nvSpPr>
        <p:spPr>
          <a:xfrm>
            <a:off x="265489" y="1918500"/>
            <a:ext cx="4045200" cy="13065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/>
              <a:t>Уникальное преимущество</a:t>
            </a:r>
            <a:endParaRPr/>
          </a:p>
        </p:txBody>
      </p:sp>
      <p:graphicFrame>
        <p:nvGraphicFramePr>
          <p:cNvPr id="2" name="Схема 1">
            <a:extLst>
              <a:ext uri="{FF2B5EF4-FFF2-40B4-BE49-F238E27FC236}">
                <a16:creationId xmlns:a16="http://schemas.microsoft.com/office/drawing/2014/main" id="{F0CF821F-DEF3-4FAF-811A-2FD2EE5837BC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295032536"/>
              </p:ext>
            </p:extLst>
          </p:nvPr>
        </p:nvGraphicFramePr>
        <p:xfrm>
          <a:off x="4939500" y="724200"/>
          <a:ext cx="3837000" cy="36951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pic>
        <p:nvPicPr>
          <p:cNvPr id="6" name="Рисунок 5" descr="Часы">
            <a:extLst>
              <a:ext uri="{FF2B5EF4-FFF2-40B4-BE49-F238E27FC236}">
                <a16:creationId xmlns:a16="http://schemas.microsoft.com/office/drawing/2014/main" id="{3983F877-563B-46F2-9C14-CB938D58B3F3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265489" y="0"/>
            <a:ext cx="1828800" cy="1828800"/>
          </a:xfrm>
          <a:prstGeom prst="rect">
            <a:avLst/>
          </a:prstGeom>
        </p:spPr>
      </p:pic>
      <p:pic>
        <p:nvPicPr>
          <p:cNvPr id="9" name="Рисунок 8" descr="Часы">
            <a:extLst>
              <a:ext uri="{FF2B5EF4-FFF2-40B4-BE49-F238E27FC236}">
                <a16:creationId xmlns:a16="http://schemas.microsoft.com/office/drawing/2014/main" id="{E870950D-89BD-4A1A-B1E0-13795B225E03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3371273" y="3861580"/>
            <a:ext cx="1115440" cy="1115440"/>
          </a:xfrm>
          <a:prstGeom prst="rect">
            <a:avLst/>
          </a:prstGeom>
        </p:spPr>
      </p:pic>
      <p:pic>
        <p:nvPicPr>
          <p:cNvPr id="10" name="Рисунок 9" descr="Часы">
            <a:extLst>
              <a:ext uri="{FF2B5EF4-FFF2-40B4-BE49-F238E27FC236}">
                <a16:creationId xmlns:a16="http://schemas.microsoft.com/office/drawing/2014/main" id="{4BAA6342-F928-4979-9E24-1311840B7946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1240225" y="3303860"/>
            <a:ext cx="854064" cy="854064"/>
          </a:xfrm>
          <a:prstGeom prst="rect">
            <a:avLst/>
          </a:prstGeom>
        </p:spPr>
      </p:pic>
      <p:pic>
        <p:nvPicPr>
          <p:cNvPr id="11" name="Рисунок 10" descr="Часы">
            <a:extLst>
              <a:ext uri="{FF2B5EF4-FFF2-40B4-BE49-F238E27FC236}">
                <a16:creationId xmlns:a16="http://schemas.microsoft.com/office/drawing/2014/main" id="{80D56E86-E8D2-4B0E-8202-0DA1DD604184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44013" y="3529071"/>
            <a:ext cx="1115440" cy="1115440"/>
          </a:xfrm>
          <a:prstGeom prst="rect">
            <a:avLst/>
          </a:prstGeom>
        </p:spPr>
      </p:pic>
      <p:pic>
        <p:nvPicPr>
          <p:cNvPr id="12" name="Рисунок 11" descr="Часы">
            <a:extLst>
              <a:ext uri="{FF2B5EF4-FFF2-40B4-BE49-F238E27FC236}">
                <a16:creationId xmlns:a16="http://schemas.microsoft.com/office/drawing/2014/main" id="{3FC13EB7-D08D-4ABF-850F-0A387C4B870D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3456625" y="592554"/>
            <a:ext cx="854064" cy="854064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" name="Google Shape;105;p16"/>
          <p:cNvSpPr txBox="1">
            <a:spLocks noGrp="1"/>
          </p:cNvSpPr>
          <p:nvPr>
            <p:ph type="title" idx="4294967295"/>
          </p:nvPr>
        </p:nvSpPr>
        <p:spPr>
          <a:xfrm>
            <a:off x="311700" y="365903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 dirty="0"/>
              <a:t>Рынок</a:t>
            </a:r>
            <a:endParaRPr dirty="0"/>
          </a:p>
        </p:txBody>
      </p:sp>
      <p:graphicFrame>
        <p:nvGraphicFramePr>
          <p:cNvPr id="22" name="Диаграмма 21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775131304"/>
              </p:ext>
            </p:extLst>
          </p:nvPr>
        </p:nvGraphicFramePr>
        <p:xfrm>
          <a:off x="311700" y="810883"/>
          <a:ext cx="8520600" cy="417518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9" name="Google Shape;139;p17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 dirty="0"/>
              <a:t>Конкуренты</a:t>
            </a:r>
            <a:endParaRPr dirty="0"/>
          </a:p>
        </p:txBody>
      </p:sp>
      <p:graphicFrame>
        <p:nvGraphicFramePr>
          <p:cNvPr id="2" name="Таблица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087233480"/>
              </p:ext>
            </p:extLst>
          </p:nvPr>
        </p:nvGraphicFramePr>
        <p:xfrm>
          <a:off x="408513" y="1354460"/>
          <a:ext cx="8326974" cy="3149600"/>
        </p:xfrm>
        <a:graphic>
          <a:graphicData uri="http://schemas.openxmlformats.org/drawingml/2006/table">
            <a:tbl>
              <a:tblPr firstRow="1" bandRow="1">
                <a:tableStyleId>{15B1E10D-DAAF-48A2-BD01-A63F11B5A4DF}</a:tableStyleId>
              </a:tblPr>
              <a:tblGrid>
                <a:gridCol w="364064">
                  <a:extLst>
                    <a:ext uri="{9D8B030D-6E8A-4147-A177-3AD203B41FA5}">
                      <a16:colId xmlns:a16="http://schemas.microsoft.com/office/drawing/2014/main" val="2743625660"/>
                    </a:ext>
                  </a:extLst>
                </a:gridCol>
                <a:gridCol w="1789160">
                  <a:extLst>
                    <a:ext uri="{9D8B030D-6E8A-4147-A177-3AD203B41FA5}">
                      <a16:colId xmlns:a16="http://schemas.microsoft.com/office/drawing/2014/main" val="2286997692"/>
                    </a:ext>
                  </a:extLst>
                </a:gridCol>
                <a:gridCol w="2253821">
                  <a:extLst>
                    <a:ext uri="{9D8B030D-6E8A-4147-A177-3AD203B41FA5}">
                      <a16:colId xmlns:a16="http://schemas.microsoft.com/office/drawing/2014/main" val="3932192319"/>
                    </a:ext>
                  </a:extLst>
                </a:gridCol>
                <a:gridCol w="814346">
                  <a:extLst>
                    <a:ext uri="{9D8B030D-6E8A-4147-A177-3AD203B41FA5}">
                      <a16:colId xmlns:a16="http://schemas.microsoft.com/office/drawing/2014/main" val="2235526187"/>
                    </a:ext>
                  </a:extLst>
                </a:gridCol>
                <a:gridCol w="776022">
                  <a:extLst>
                    <a:ext uri="{9D8B030D-6E8A-4147-A177-3AD203B41FA5}">
                      <a16:colId xmlns:a16="http://schemas.microsoft.com/office/drawing/2014/main" val="4020991484"/>
                    </a:ext>
                  </a:extLst>
                </a:gridCol>
                <a:gridCol w="613151">
                  <a:extLst>
                    <a:ext uri="{9D8B030D-6E8A-4147-A177-3AD203B41FA5}">
                      <a16:colId xmlns:a16="http://schemas.microsoft.com/office/drawing/2014/main" val="4270609754"/>
                    </a:ext>
                  </a:extLst>
                </a:gridCol>
                <a:gridCol w="843086">
                  <a:extLst>
                    <a:ext uri="{9D8B030D-6E8A-4147-A177-3AD203B41FA5}">
                      <a16:colId xmlns:a16="http://schemas.microsoft.com/office/drawing/2014/main" val="2522381182"/>
                    </a:ext>
                  </a:extLst>
                </a:gridCol>
                <a:gridCol w="873324">
                  <a:extLst>
                    <a:ext uri="{9D8B030D-6E8A-4147-A177-3AD203B41FA5}">
                      <a16:colId xmlns:a16="http://schemas.microsoft.com/office/drawing/2014/main" val="407174843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 rtl="0" font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Oswald" panose="020B0604020202020204" charset="-52"/>
                        </a:rPr>
                        <a:t>№</a:t>
                      </a:r>
                      <a:endParaRPr lang="ru-RU" sz="1200" dirty="0">
                        <a:effectLst/>
                        <a:latin typeface="Oswald" panose="020B0604020202020204" charset="-52"/>
                      </a:endParaRPr>
                    </a:p>
                  </a:txBody>
                  <a:tcPr marL="25400" marR="25400" marT="25400" marB="25400" anchor="ctr">
                    <a:solidFill>
                      <a:schemeClr val="accent3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Oswald" panose="020B0604020202020204" charset="-52"/>
                        </a:rPr>
                        <a:t>Название</a:t>
                      </a:r>
                      <a:endParaRPr lang="ru-RU" sz="1200" dirty="0">
                        <a:effectLst/>
                        <a:latin typeface="Oswald" panose="020B0604020202020204" charset="-52"/>
                      </a:endParaRPr>
                    </a:p>
                  </a:txBody>
                  <a:tcPr marL="25400" marR="25400" marT="25400" marB="25400" anchor="ctr">
                    <a:solidFill>
                      <a:schemeClr val="accent3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Oswald" panose="020B0604020202020204" charset="-52"/>
                        </a:rPr>
                        <a:t>Сайт</a:t>
                      </a:r>
                      <a:endParaRPr lang="ru-RU" sz="1200" dirty="0">
                        <a:effectLst/>
                        <a:latin typeface="Oswald" panose="020B0604020202020204" charset="-52"/>
                      </a:endParaRPr>
                    </a:p>
                  </a:txBody>
                  <a:tcPr marL="25400" marR="25400" marT="25400" marB="25400" anchor="ctr">
                    <a:solidFill>
                      <a:schemeClr val="accent3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Oswald" panose="020B0604020202020204" charset="-52"/>
                        </a:rPr>
                        <a:t>Дизайн</a:t>
                      </a:r>
                      <a:endParaRPr lang="ru-RU" sz="1200" dirty="0">
                        <a:effectLst/>
                        <a:latin typeface="Oswald" panose="020B0604020202020204" charset="-52"/>
                      </a:endParaRPr>
                    </a:p>
                  </a:txBody>
                  <a:tcPr marL="25400" marR="25400" marT="25400" marB="25400" anchor="ctr">
                    <a:solidFill>
                      <a:schemeClr val="accent3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Oswald" panose="020B0604020202020204" charset="-52"/>
                        </a:rPr>
                        <a:t>Работы</a:t>
                      </a:r>
                      <a:endParaRPr lang="ru-RU" sz="1200" dirty="0">
                        <a:effectLst/>
                        <a:latin typeface="Oswald" panose="020B0604020202020204" charset="-52"/>
                      </a:endParaRPr>
                    </a:p>
                  </a:txBody>
                  <a:tcPr marL="25400" marR="25400" marT="25400" marB="25400" anchor="ctr">
                    <a:solidFill>
                      <a:schemeClr val="accent3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Oswald" panose="020B0604020202020204" charset="-52"/>
                        </a:rPr>
                        <a:t>Уход</a:t>
                      </a:r>
                      <a:endParaRPr lang="ru-RU" sz="1200" dirty="0">
                        <a:effectLst/>
                        <a:latin typeface="Oswald" panose="020B0604020202020204" charset="-52"/>
                      </a:endParaRPr>
                    </a:p>
                  </a:txBody>
                  <a:tcPr marL="25400" marR="25400" marT="25400" marB="25400" anchor="ctr">
                    <a:solidFill>
                      <a:schemeClr val="accent3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Oswald" panose="020B0604020202020204" charset="-52"/>
                        </a:rPr>
                        <a:t>Питомник</a:t>
                      </a:r>
                      <a:endParaRPr lang="ru-RU" sz="1200" dirty="0">
                        <a:effectLst/>
                        <a:latin typeface="Oswald" panose="020B0604020202020204" charset="-52"/>
                      </a:endParaRPr>
                    </a:p>
                  </a:txBody>
                  <a:tcPr marL="25400" marR="25400" marT="25400" marB="25400" anchor="ctr">
                    <a:solidFill>
                      <a:schemeClr val="accent3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2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Oswald" panose="020B0604020202020204" charset="-52"/>
                        </a:rPr>
                        <a:t>Автополив</a:t>
                      </a:r>
                      <a:endParaRPr lang="ru-RU" sz="1200" dirty="0">
                        <a:effectLst/>
                        <a:latin typeface="Oswald" panose="020B0604020202020204" charset="-52"/>
                      </a:endParaRPr>
                    </a:p>
                  </a:txBody>
                  <a:tcPr marL="25400" marR="25400" marT="25400" marB="25400" anchor="ctr">
                    <a:solidFill>
                      <a:schemeClr val="accent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665997792"/>
                  </a:ext>
                </a:extLst>
              </a:tr>
              <a:tr h="370840">
                <a:tc gridSpan="8">
                  <a:txBody>
                    <a:bodyPr/>
                    <a:lstStyle/>
                    <a:p>
                      <a:pPr algn="ctr" rtl="0" font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Oswald" panose="020B0604020202020204" charset="-52"/>
                        </a:rPr>
                        <a:t>Частные лица</a:t>
                      </a:r>
                      <a:endParaRPr lang="ru-RU" sz="1200" dirty="0">
                        <a:effectLst/>
                        <a:latin typeface="Oswald" panose="020B0604020202020204" charset="-52"/>
                      </a:endParaRPr>
                    </a:p>
                  </a:txBody>
                  <a:tcPr marL="25400" marR="25400" marT="25400" marB="25400" anchor="ctr">
                    <a:solidFill>
                      <a:schemeClr val="accent3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 rtl="0" font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ru-RU" sz="1200" dirty="0">
                        <a:effectLst/>
                        <a:latin typeface="Oswald" panose="020B0604020202020204" charset="-52"/>
                      </a:endParaRPr>
                    </a:p>
                  </a:txBody>
                  <a:tcPr marL="25400" marR="25400" marT="25400" marB="25400" anchor="ctr">
                    <a:solidFill>
                      <a:schemeClr val="tx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7738947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 rtl="0" font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Oswald" panose="020B0604020202020204" charset="-52"/>
                        </a:rPr>
                        <a:t>1</a:t>
                      </a:r>
                      <a:endParaRPr lang="ru-RU" sz="1200">
                        <a:effectLst/>
                        <a:latin typeface="Oswald" panose="020B0604020202020204" charset="-52"/>
                      </a:endParaRPr>
                    </a:p>
                  </a:txBody>
                  <a:tcPr marL="25400" marR="25400" marT="25400" marB="25400" anchor="ctr"/>
                </a:tc>
                <a:tc>
                  <a:txBody>
                    <a:bodyPr/>
                    <a:lstStyle/>
                    <a:p>
                      <a:pPr algn="ctr" rtl="0" font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Oswald" panose="020B0604020202020204" charset="-52"/>
                        </a:rPr>
                        <a:t>Ландшафтный дизайнер Марина Решта</a:t>
                      </a:r>
                      <a:endParaRPr lang="ru-RU" sz="1200">
                        <a:effectLst/>
                        <a:latin typeface="Oswald" panose="020B0604020202020204" charset="-52"/>
                      </a:endParaRPr>
                    </a:p>
                  </a:txBody>
                  <a:tcPr marL="25400" marR="25400" marT="25400" marB="25400" anchor="ctr"/>
                </a:tc>
                <a:tc>
                  <a:txBody>
                    <a:bodyPr/>
                    <a:lstStyle/>
                    <a:p>
                      <a:pPr algn="ctr" rtl="0" font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0" i="0" u="sng" strike="noStrike">
                          <a:solidFill>
                            <a:srgbClr val="1155CC"/>
                          </a:solidFill>
                          <a:effectLst/>
                          <a:latin typeface="Oswald" panose="020B0604020202020204" charset="-52"/>
                          <a:hlinkClick r:id="rId3"/>
                        </a:rPr>
                        <a:t>http://54land.ru/?page_id=385</a:t>
                      </a:r>
                      <a:endParaRPr lang="en-US" sz="1200">
                        <a:effectLst/>
                        <a:latin typeface="Oswald" panose="020B0604020202020204" charset="-52"/>
                      </a:endParaRPr>
                    </a:p>
                  </a:txBody>
                  <a:tcPr marL="25400" marR="25400" marT="25400" marB="25400" anchor="ctr"/>
                </a:tc>
                <a:tc>
                  <a:txBody>
                    <a:bodyPr/>
                    <a:lstStyle/>
                    <a:p>
                      <a:pPr algn="ctr" rtl="0" font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Oswald" panose="020B0604020202020204" charset="-52"/>
                        </a:rPr>
                        <a:t>Да</a:t>
                      </a:r>
                      <a:endParaRPr lang="ru-RU" sz="1200">
                        <a:effectLst/>
                        <a:latin typeface="Oswald" panose="020B0604020202020204" charset="-52"/>
                      </a:endParaRPr>
                    </a:p>
                  </a:txBody>
                  <a:tcPr marL="25400" marR="25400" marT="25400" marB="25400" anchor="ctr"/>
                </a:tc>
                <a:tc>
                  <a:txBody>
                    <a:bodyPr/>
                    <a:lstStyle/>
                    <a:p>
                      <a:pPr algn="ctr" rtl="0" font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Oswald" panose="020B0604020202020204" charset="-52"/>
                        </a:rPr>
                        <a:t>Нет</a:t>
                      </a:r>
                      <a:endParaRPr lang="ru-RU" sz="1200">
                        <a:effectLst/>
                        <a:latin typeface="Oswald" panose="020B0604020202020204" charset="-52"/>
                      </a:endParaRPr>
                    </a:p>
                  </a:txBody>
                  <a:tcPr marL="25400" marR="25400" marT="25400" marB="25400" anchor="ctr"/>
                </a:tc>
                <a:tc>
                  <a:txBody>
                    <a:bodyPr/>
                    <a:lstStyle/>
                    <a:p>
                      <a:pPr algn="ctr" rtl="0" font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Oswald" panose="020B0604020202020204" charset="-52"/>
                        </a:rPr>
                        <a:t>Нет</a:t>
                      </a:r>
                      <a:endParaRPr lang="ru-RU" sz="1200">
                        <a:effectLst/>
                        <a:latin typeface="Oswald" panose="020B0604020202020204" charset="-52"/>
                      </a:endParaRPr>
                    </a:p>
                  </a:txBody>
                  <a:tcPr marL="25400" marR="25400" marT="25400" marB="25400" anchor="ctr"/>
                </a:tc>
                <a:tc>
                  <a:txBody>
                    <a:bodyPr/>
                    <a:lstStyle/>
                    <a:p>
                      <a:pPr algn="ctr" rtl="0" font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Oswald" panose="020B0604020202020204" charset="-52"/>
                        </a:rPr>
                        <a:t>Нет</a:t>
                      </a:r>
                      <a:endParaRPr lang="ru-RU" sz="1200">
                        <a:effectLst/>
                        <a:latin typeface="Oswald" panose="020B0604020202020204" charset="-52"/>
                      </a:endParaRPr>
                    </a:p>
                  </a:txBody>
                  <a:tcPr marL="25400" marR="25400" marT="25400" marB="25400" anchor="ctr"/>
                </a:tc>
                <a:tc>
                  <a:txBody>
                    <a:bodyPr/>
                    <a:lstStyle/>
                    <a:p>
                      <a:pPr algn="ctr" rtl="0" font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Oswald" panose="020B0604020202020204" charset="-52"/>
                        </a:rPr>
                        <a:t>Нет</a:t>
                      </a:r>
                      <a:endParaRPr lang="ru-RU" sz="1200" dirty="0">
                        <a:effectLst/>
                        <a:latin typeface="Oswald" panose="020B0604020202020204" charset="-52"/>
                      </a:endParaRPr>
                    </a:p>
                  </a:txBody>
                  <a:tcPr marL="25400" marR="25400" marT="25400" marB="25400" anchor="ctr"/>
                </a:tc>
                <a:extLst>
                  <a:ext uri="{0D108BD9-81ED-4DB2-BD59-A6C34878D82A}">
                    <a16:rowId xmlns:a16="http://schemas.microsoft.com/office/drawing/2014/main" val="303457619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 rtl="0" font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Oswald" panose="020B0604020202020204" charset="-52"/>
                        </a:rPr>
                        <a:t>2</a:t>
                      </a:r>
                      <a:endParaRPr lang="ru-RU" sz="1200">
                        <a:effectLst/>
                        <a:latin typeface="Oswald" panose="020B0604020202020204" charset="-52"/>
                      </a:endParaRPr>
                    </a:p>
                  </a:txBody>
                  <a:tcPr marL="25400" marR="25400" marT="25400" marB="25400"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Oswald" panose="020B0604020202020204" charset="-52"/>
                        </a:rPr>
                        <a:t>Верба</a:t>
                      </a:r>
                      <a:endParaRPr lang="ru-RU" sz="1200" dirty="0">
                        <a:effectLst/>
                        <a:latin typeface="Oswald" panose="020B0604020202020204" charset="-52"/>
                      </a:endParaRPr>
                    </a:p>
                  </a:txBody>
                  <a:tcPr marL="25400" marR="25400" marT="25400" marB="25400"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Oswald" panose="020B0604020202020204" charset="-52"/>
                        </a:rPr>
                        <a:t>нет, </a:t>
                      </a:r>
                      <a:r>
                        <a:rPr lang="en-US" sz="1200" b="0" i="0" u="sng" strike="noStrike" dirty="0">
                          <a:solidFill>
                            <a:srgbClr val="1155CC"/>
                          </a:solidFill>
                          <a:effectLst/>
                          <a:latin typeface="Oswald" panose="020B0604020202020204" charset="-52"/>
                          <a:hlinkClick r:id="rId4"/>
                        </a:rPr>
                        <a:t>houzz.ru</a:t>
                      </a:r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Oswald" panose="020B0604020202020204" charset="-52"/>
                        </a:rPr>
                        <a:t> </a:t>
                      </a:r>
                      <a:endParaRPr lang="en-US" sz="1200" dirty="0">
                        <a:effectLst/>
                        <a:latin typeface="Oswald" panose="020B0604020202020204" charset="-52"/>
                      </a:endParaRPr>
                    </a:p>
                  </a:txBody>
                  <a:tcPr marL="25400" marR="25400" marT="25400" marB="25400" anchor="ctr"/>
                </a:tc>
                <a:tc>
                  <a:txBody>
                    <a:bodyPr/>
                    <a:lstStyle/>
                    <a:p>
                      <a:pPr algn="ctr" rtl="0" font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Oswald" panose="020B0604020202020204" charset="-52"/>
                        </a:rPr>
                        <a:t>Да</a:t>
                      </a:r>
                      <a:endParaRPr lang="ru-RU" sz="1200">
                        <a:effectLst/>
                        <a:latin typeface="Oswald" panose="020B0604020202020204" charset="-52"/>
                      </a:endParaRPr>
                    </a:p>
                  </a:txBody>
                  <a:tcPr marL="25400" marR="25400" marT="25400" marB="25400" anchor="ctr"/>
                </a:tc>
                <a:tc>
                  <a:txBody>
                    <a:bodyPr/>
                    <a:lstStyle/>
                    <a:p>
                      <a:pPr algn="ctr" rtl="0" font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Oswald" panose="020B0604020202020204" charset="-52"/>
                        </a:rPr>
                        <a:t>Да</a:t>
                      </a:r>
                      <a:endParaRPr lang="ru-RU" sz="1200">
                        <a:effectLst/>
                        <a:latin typeface="Oswald" panose="020B0604020202020204" charset="-52"/>
                      </a:endParaRPr>
                    </a:p>
                  </a:txBody>
                  <a:tcPr marL="25400" marR="25400" marT="25400" marB="25400" anchor="ctr"/>
                </a:tc>
                <a:tc>
                  <a:txBody>
                    <a:bodyPr/>
                    <a:lstStyle/>
                    <a:p>
                      <a:pPr algn="ctr" rtl="0" font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Oswald" panose="020B0604020202020204" charset="-52"/>
                        </a:rPr>
                        <a:t>Да</a:t>
                      </a:r>
                      <a:endParaRPr lang="ru-RU" sz="1200">
                        <a:effectLst/>
                        <a:latin typeface="Oswald" panose="020B0604020202020204" charset="-52"/>
                      </a:endParaRPr>
                    </a:p>
                  </a:txBody>
                  <a:tcPr marL="25400" marR="25400" marT="25400" marB="25400" anchor="ctr"/>
                </a:tc>
                <a:tc>
                  <a:txBody>
                    <a:bodyPr/>
                    <a:lstStyle/>
                    <a:p>
                      <a:pPr algn="ctr" rtl="0" font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Oswald" panose="020B0604020202020204" charset="-52"/>
                        </a:rPr>
                        <a:t>Нет</a:t>
                      </a:r>
                      <a:endParaRPr lang="ru-RU" sz="1200">
                        <a:effectLst/>
                        <a:latin typeface="Oswald" panose="020B0604020202020204" charset="-52"/>
                      </a:endParaRPr>
                    </a:p>
                  </a:txBody>
                  <a:tcPr marL="25400" marR="25400" marT="25400" marB="25400" anchor="ctr"/>
                </a:tc>
                <a:tc>
                  <a:txBody>
                    <a:bodyPr/>
                    <a:lstStyle/>
                    <a:p>
                      <a:pPr algn="ctr" rtl="0" font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Oswald" panose="020B0604020202020204" charset="-52"/>
                        </a:rPr>
                        <a:t>Да</a:t>
                      </a:r>
                      <a:endParaRPr lang="ru-RU" sz="1200" dirty="0">
                        <a:effectLst/>
                        <a:latin typeface="Oswald" panose="020B0604020202020204" charset="-52"/>
                      </a:endParaRPr>
                    </a:p>
                  </a:txBody>
                  <a:tcPr marL="25400" marR="25400" marT="25400" marB="25400" anchor="ctr"/>
                </a:tc>
                <a:extLst>
                  <a:ext uri="{0D108BD9-81ED-4DB2-BD59-A6C34878D82A}">
                    <a16:rowId xmlns:a16="http://schemas.microsoft.com/office/drawing/2014/main" val="380492799"/>
                  </a:ext>
                </a:extLst>
              </a:tr>
              <a:tr h="370840">
                <a:tc gridSpan="8">
                  <a:txBody>
                    <a:bodyPr/>
                    <a:lstStyle/>
                    <a:p>
                      <a:pPr algn="ctr" rtl="0" font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Oswald" panose="020B0604020202020204" charset="-52"/>
                        </a:rPr>
                        <a:t>Организации</a:t>
                      </a:r>
                    </a:p>
                  </a:txBody>
                  <a:tcPr marL="25400" marR="25400" marT="25400" marB="25400" anchor="ctr">
                    <a:solidFill>
                      <a:schemeClr val="accent3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 rtl="0" font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ru-RU" dirty="0">
                        <a:effectLst/>
                      </a:endParaRPr>
                    </a:p>
                  </a:txBody>
                  <a:tcPr marL="25400" marR="25400" marT="25400" marB="25400" anchor="ctr"/>
                </a:tc>
                <a:tc hMerge="1">
                  <a:txBody>
                    <a:bodyPr/>
                    <a:lstStyle/>
                    <a:p>
                      <a:pPr algn="ctr" rtl="0" font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>
                        <a:effectLst/>
                      </a:endParaRPr>
                    </a:p>
                  </a:txBody>
                  <a:tcPr marL="25400" marR="25400" marT="25400" marB="25400" anchor="ctr"/>
                </a:tc>
                <a:tc hMerge="1">
                  <a:txBody>
                    <a:bodyPr/>
                    <a:lstStyle/>
                    <a:p>
                      <a:pPr algn="ctr" rtl="0" font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ru-RU">
                        <a:effectLst/>
                      </a:endParaRPr>
                    </a:p>
                  </a:txBody>
                  <a:tcPr marL="25400" marR="25400" marT="25400" marB="25400" anchor="ctr"/>
                </a:tc>
                <a:tc hMerge="1">
                  <a:txBody>
                    <a:bodyPr/>
                    <a:lstStyle/>
                    <a:p>
                      <a:pPr algn="ctr" rtl="0" font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ru-RU">
                        <a:effectLst/>
                      </a:endParaRPr>
                    </a:p>
                  </a:txBody>
                  <a:tcPr marL="25400" marR="25400" marT="25400" marB="25400" anchor="ctr"/>
                </a:tc>
                <a:tc hMerge="1">
                  <a:txBody>
                    <a:bodyPr/>
                    <a:lstStyle/>
                    <a:p>
                      <a:pPr algn="ctr" rtl="0" font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ru-RU">
                        <a:effectLst/>
                      </a:endParaRPr>
                    </a:p>
                  </a:txBody>
                  <a:tcPr marL="25400" marR="25400" marT="25400" marB="25400" anchor="ctr"/>
                </a:tc>
                <a:tc hMerge="1">
                  <a:txBody>
                    <a:bodyPr/>
                    <a:lstStyle/>
                    <a:p>
                      <a:pPr algn="ctr" rtl="0" font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ru-RU">
                        <a:effectLst/>
                      </a:endParaRPr>
                    </a:p>
                  </a:txBody>
                  <a:tcPr marL="25400" marR="25400" marT="25400" marB="25400" anchor="ctr"/>
                </a:tc>
                <a:tc hMerge="1">
                  <a:txBody>
                    <a:bodyPr/>
                    <a:lstStyle/>
                    <a:p>
                      <a:pPr algn="ctr" rtl="0" font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ru-RU" dirty="0">
                        <a:effectLst/>
                      </a:endParaRPr>
                    </a:p>
                  </a:txBody>
                  <a:tcPr marL="25400" marR="25400" marT="25400" marB="25400" anchor="ctr"/>
                </a:tc>
                <a:extLst>
                  <a:ext uri="{0D108BD9-81ED-4DB2-BD59-A6C34878D82A}">
                    <a16:rowId xmlns:a16="http://schemas.microsoft.com/office/drawing/2014/main" val="3465291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 rtl="0" fontAlgn="b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Oswald" panose="020B0604020202020204" charset="-52"/>
                        </a:rPr>
                        <a:t>3</a:t>
                      </a:r>
                      <a:endParaRPr lang="ru-RU" sz="1200" dirty="0">
                        <a:effectLst/>
                        <a:latin typeface="Oswald" panose="020B0604020202020204" charset="-52"/>
                      </a:endParaRPr>
                    </a:p>
                  </a:txBody>
                  <a:tcPr marL="25400" marR="25400" marT="25400" marB="25400"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Oswald" panose="020B0604020202020204" charset="-52"/>
                        </a:rPr>
                        <a:t>Дом и сад</a:t>
                      </a:r>
                      <a:endParaRPr lang="ru-RU" sz="1200" dirty="0">
                        <a:effectLst/>
                        <a:latin typeface="Oswald" panose="020B0604020202020204" charset="-52"/>
                      </a:endParaRPr>
                    </a:p>
                    <a:p>
                      <a:pPr algn="ctr" rtl="0" font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200" dirty="0">
                        <a:effectLst/>
                        <a:latin typeface="Oswald" panose="020B0604020202020204" charset="-52"/>
                      </a:endParaRPr>
                    </a:p>
                  </a:txBody>
                  <a:tcPr marL="25400" marR="25400" marT="25400" marB="25400"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en-US" sz="1200" b="0" i="0" u="sng" strike="noStrike" dirty="0">
                          <a:solidFill>
                            <a:srgbClr val="1155CC"/>
                          </a:solidFill>
                          <a:effectLst/>
                          <a:latin typeface="Oswald" panose="020B0604020202020204" charset="-52"/>
                          <a:hlinkClick r:id="rId5"/>
                        </a:rPr>
                        <a:t>http://domsad-nsk.ru/#our-services</a:t>
                      </a:r>
                      <a:endParaRPr lang="en-US" sz="1200" dirty="0">
                        <a:effectLst/>
                        <a:latin typeface="Oswald" panose="020B0604020202020204" charset="-52"/>
                      </a:endParaRPr>
                    </a:p>
                    <a:p>
                      <a:pPr algn="ctr" rtl="0" font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ru-RU" sz="1200" dirty="0">
                        <a:effectLst/>
                        <a:latin typeface="Oswald" panose="020B0604020202020204" charset="-52"/>
                      </a:endParaRPr>
                    </a:p>
                  </a:txBody>
                  <a:tcPr marL="25400" marR="25400" marT="25400" marB="25400" anchor="ctr"/>
                </a:tc>
                <a:tc>
                  <a:txBody>
                    <a:bodyPr/>
                    <a:lstStyle/>
                    <a:p>
                      <a:pPr algn="ctr" rtl="0" font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Oswald" panose="020B0604020202020204" charset="-52"/>
                        </a:rPr>
                        <a:t>Да</a:t>
                      </a:r>
                      <a:endParaRPr lang="ru-RU" sz="1200">
                        <a:effectLst/>
                        <a:latin typeface="Oswald" panose="020B0604020202020204" charset="-52"/>
                      </a:endParaRPr>
                    </a:p>
                  </a:txBody>
                  <a:tcPr marL="25400" marR="25400" marT="25400" marB="25400" anchor="ctr"/>
                </a:tc>
                <a:tc>
                  <a:txBody>
                    <a:bodyPr/>
                    <a:lstStyle/>
                    <a:p>
                      <a:pPr algn="ctr" rtl="0" font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Oswald" panose="020B0604020202020204" charset="-52"/>
                        </a:rPr>
                        <a:t>Да</a:t>
                      </a:r>
                      <a:endParaRPr lang="ru-RU" sz="1200">
                        <a:effectLst/>
                        <a:latin typeface="Oswald" panose="020B0604020202020204" charset="-52"/>
                      </a:endParaRPr>
                    </a:p>
                  </a:txBody>
                  <a:tcPr marL="25400" marR="25400" marT="25400" marB="25400" anchor="ctr"/>
                </a:tc>
                <a:tc>
                  <a:txBody>
                    <a:bodyPr/>
                    <a:lstStyle/>
                    <a:p>
                      <a:pPr algn="ctr" rtl="0" font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Oswald" panose="020B0604020202020204" charset="-52"/>
                        </a:rPr>
                        <a:t>Да</a:t>
                      </a:r>
                      <a:endParaRPr lang="ru-RU" sz="1200">
                        <a:effectLst/>
                        <a:latin typeface="Oswald" panose="020B0604020202020204" charset="-52"/>
                      </a:endParaRPr>
                    </a:p>
                  </a:txBody>
                  <a:tcPr marL="25400" marR="25400" marT="25400" marB="25400" anchor="ctr"/>
                </a:tc>
                <a:tc>
                  <a:txBody>
                    <a:bodyPr/>
                    <a:lstStyle/>
                    <a:p>
                      <a:pPr algn="ctr" rtl="0" font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Oswald" panose="020B0604020202020204" charset="-52"/>
                        </a:rPr>
                        <a:t>Нет</a:t>
                      </a:r>
                      <a:endParaRPr lang="ru-RU" sz="1200">
                        <a:effectLst/>
                        <a:latin typeface="Oswald" panose="020B0604020202020204" charset="-52"/>
                      </a:endParaRPr>
                    </a:p>
                  </a:txBody>
                  <a:tcPr marL="25400" marR="25400" marT="25400" marB="25400" anchor="ctr"/>
                </a:tc>
                <a:tc>
                  <a:txBody>
                    <a:bodyPr/>
                    <a:lstStyle/>
                    <a:p>
                      <a:pPr algn="ctr" rtl="0" font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Oswald" panose="020B0604020202020204" charset="-52"/>
                        </a:rPr>
                        <a:t>Да</a:t>
                      </a:r>
                      <a:endParaRPr lang="ru-RU" sz="1200" dirty="0">
                        <a:effectLst/>
                        <a:latin typeface="Oswald" panose="020B0604020202020204" charset="-52"/>
                      </a:endParaRPr>
                    </a:p>
                  </a:txBody>
                  <a:tcPr marL="25400" marR="25400" marT="25400" marB="25400" anchor="ctr"/>
                </a:tc>
                <a:extLst>
                  <a:ext uri="{0D108BD9-81ED-4DB2-BD59-A6C34878D82A}">
                    <a16:rowId xmlns:a16="http://schemas.microsoft.com/office/drawing/2014/main" val="70985100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 rtl="0" fontAlgn="b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Oswald" panose="020B0604020202020204" charset="-52"/>
                        </a:rPr>
                        <a:t>4</a:t>
                      </a:r>
                    </a:p>
                  </a:txBody>
                  <a:tcPr marL="25400" marR="25400" marT="25400" marB="25400" anchor="ctr"/>
                </a:tc>
                <a:tc>
                  <a:txBody>
                    <a:bodyPr/>
                    <a:lstStyle/>
                    <a:p>
                      <a:pPr algn="ctr" rtl="0" font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Oswald" panose="020B0604020202020204" charset="-52"/>
                        </a:rPr>
                        <a:t>Академия сада</a:t>
                      </a:r>
                      <a:endParaRPr lang="ru-RU" sz="1200" dirty="0">
                        <a:effectLst/>
                        <a:latin typeface="Oswald" panose="020B0604020202020204" charset="-52"/>
                      </a:endParaRPr>
                    </a:p>
                  </a:txBody>
                  <a:tcPr marL="25400" marR="25400" marT="25400" marB="25400"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en-US" sz="1200" b="0" i="0" u="sng" strike="noStrike" dirty="0">
                          <a:solidFill>
                            <a:srgbClr val="1155CC"/>
                          </a:solidFill>
                          <a:effectLst/>
                          <a:latin typeface="Oswald" panose="020B0604020202020204" charset="-52"/>
                          <a:hlinkClick r:id="rId6"/>
                        </a:rPr>
                        <a:t>https://acgarden.ru/</a:t>
                      </a:r>
                      <a:endParaRPr lang="en-US" sz="1200" dirty="0">
                        <a:effectLst/>
                        <a:latin typeface="Oswald" panose="020B0604020202020204" charset="-52"/>
                      </a:endParaRPr>
                    </a:p>
                    <a:p>
                      <a:pPr algn="ctr" rtl="0" font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ru-RU" sz="1200" dirty="0">
                        <a:effectLst/>
                        <a:latin typeface="Oswald" panose="020B0604020202020204" charset="-52"/>
                      </a:endParaRPr>
                    </a:p>
                  </a:txBody>
                  <a:tcPr marL="25400" marR="25400" marT="25400" marB="25400" anchor="ctr"/>
                </a:tc>
                <a:tc>
                  <a:txBody>
                    <a:bodyPr/>
                    <a:lstStyle/>
                    <a:p>
                      <a:pPr algn="ctr" rtl="0" font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Oswald" panose="020B0604020202020204" charset="-52"/>
                        </a:rPr>
                        <a:t>Да</a:t>
                      </a:r>
                      <a:endParaRPr lang="ru-RU" sz="1200">
                        <a:effectLst/>
                        <a:latin typeface="Oswald" panose="020B0604020202020204" charset="-52"/>
                      </a:endParaRPr>
                    </a:p>
                  </a:txBody>
                  <a:tcPr marL="25400" marR="25400" marT="25400" marB="25400" anchor="ctr"/>
                </a:tc>
                <a:tc>
                  <a:txBody>
                    <a:bodyPr/>
                    <a:lstStyle/>
                    <a:p>
                      <a:pPr algn="ctr" rtl="0" font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Oswald" panose="020B0604020202020204" charset="-52"/>
                        </a:rPr>
                        <a:t>Да</a:t>
                      </a:r>
                      <a:endParaRPr lang="ru-RU" sz="1200" dirty="0">
                        <a:effectLst/>
                        <a:latin typeface="Oswald" panose="020B0604020202020204" charset="-52"/>
                      </a:endParaRPr>
                    </a:p>
                  </a:txBody>
                  <a:tcPr marL="25400" marR="25400" marT="25400" marB="25400" anchor="ctr"/>
                </a:tc>
                <a:tc>
                  <a:txBody>
                    <a:bodyPr/>
                    <a:lstStyle/>
                    <a:p>
                      <a:pPr algn="ctr" rtl="0" font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Oswald" panose="020B0604020202020204" charset="-52"/>
                        </a:rPr>
                        <a:t>Да</a:t>
                      </a:r>
                      <a:endParaRPr lang="ru-RU" sz="1200">
                        <a:effectLst/>
                        <a:latin typeface="Oswald" panose="020B0604020202020204" charset="-52"/>
                      </a:endParaRPr>
                    </a:p>
                  </a:txBody>
                  <a:tcPr marL="25400" marR="25400" marT="25400" marB="25400" anchor="ctr"/>
                </a:tc>
                <a:tc>
                  <a:txBody>
                    <a:bodyPr/>
                    <a:lstStyle/>
                    <a:p>
                      <a:pPr algn="ctr" rtl="0" font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Oswald" panose="020B0604020202020204" charset="-52"/>
                        </a:rPr>
                        <a:t>Нет</a:t>
                      </a:r>
                      <a:endParaRPr lang="ru-RU" sz="1200">
                        <a:effectLst/>
                        <a:latin typeface="Oswald" panose="020B0604020202020204" charset="-52"/>
                      </a:endParaRPr>
                    </a:p>
                  </a:txBody>
                  <a:tcPr marL="25400" marR="25400" marT="25400" marB="25400" anchor="ctr"/>
                </a:tc>
                <a:tc>
                  <a:txBody>
                    <a:bodyPr/>
                    <a:lstStyle/>
                    <a:p>
                      <a:pPr algn="ctr" rtl="0" font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Oswald" panose="020B0604020202020204" charset="-52"/>
                        </a:rPr>
                        <a:t>Да</a:t>
                      </a:r>
                      <a:endParaRPr lang="ru-RU" sz="1200" dirty="0">
                        <a:effectLst/>
                        <a:latin typeface="Oswald" panose="020B0604020202020204" charset="-52"/>
                      </a:endParaRPr>
                    </a:p>
                  </a:txBody>
                  <a:tcPr marL="25400" marR="25400" marT="25400" marB="25400" anchor="ctr"/>
                </a:tc>
                <a:extLst>
                  <a:ext uri="{0D108BD9-81ED-4DB2-BD59-A6C34878D82A}">
                    <a16:rowId xmlns:a16="http://schemas.microsoft.com/office/drawing/2014/main" val="43390318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 rtl="0" fontAlgn="b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Oswald" panose="020B0604020202020204" charset="-52"/>
                        </a:rPr>
                        <a:t>5</a:t>
                      </a:r>
                    </a:p>
                  </a:txBody>
                  <a:tcPr marL="25400" marR="25400" marT="25400" marB="25400" anchor="ctr"/>
                </a:tc>
                <a:tc>
                  <a:txBody>
                    <a:bodyPr/>
                    <a:lstStyle/>
                    <a:p>
                      <a:pPr algn="ctr" rtl="0" font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Oswald" panose="020B0604020202020204" charset="-52"/>
                        </a:rPr>
                        <a:t>Очарование природы</a:t>
                      </a:r>
                      <a:endParaRPr lang="ru-RU" sz="1200" dirty="0">
                        <a:effectLst/>
                        <a:latin typeface="Oswald" panose="020B0604020202020204" charset="-52"/>
                      </a:endParaRPr>
                    </a:p>
                  </a:txBody>
                  <a:tcPr marL="25400" marR="25400" marT="25400" marB="25400"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en-US" sz="1200" b="0" i="0" u="sng" strike="noStrike" dirty="0">
                          <a:solidFill>
                            <a:srgbClr val="1155CC"/>
                          </a:solidFill>
                          <a:effectLst/>
                          <a:latin typeface="Oswald" panose="020B0604020202020204" charset="-52"/>
                          <a:hlinkClick r:id="rId7"/>
                        </a:rPr>
                        <a:t>http://greensib.ru/</a:t>
                      </a:r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Oswald" panose="020B0604020202020204" charset="-52"/>
                        </a:rPr>
                        <a:t> </a:t>
                      </a:r>
                      <a:endParaRPr lang="en-US" sz="1200" dirty="0">
                        <a:effectLst/>
                        <a:latin typeface="Oswald" panose="020B0604020202020204" charset="-52"/>
                      </a:endParaRPr>
                    </a:p>
                    <a:p>
                      <a:pPr algn="ctr" rtl="0" font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ru-RU" sz="1200" dirty="0">
                        <a:effectLst/>
                        <a:latin typeface="Oswald" panose="020B0604020202020204" charset="-52"/>
                      </a:endParaRPr>
                    </a:p>
                  </a:txBody>
                  <a:tcPr marL="25400" marR="25400" marT="25400" marB="25400" anchor="ctr"/>
                </a:tc>
                <a:tc>
                  <a:txBody>
                    <a:bodyPr/>
                    <a:lstStyle/>
                    <a:p>
                      <a:pPr algn="ctr" rtl="0" font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Oswald" panose="020B0604020202020204" charset="-52"/>
                        </a:rPr>
                        <a:t>Да</a:t>
                      </a:r>
                      <a:endParaRPr lang="ru-RU" sz="1200">
                        <a:effectLst/>
                        <a:latin typeface="Oswald" panose="020B0604020202020204" charset="-52"/>
                      </a:endParaRPr>
                    </a:p>
                  </a:txBody>
                  <a:tcPr marL="25400" marR="25400" marT="25400" marB="25400" anchor="ctr"/>
                </a:tc>
                <a:tc>
                  <a:txBody>
                    <a:bodyPr/>
                    <a:lstStyle/>
                    <a:p>
                      <a:pPr algn="ctr" rtl="0" font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Oswald" panose="020B0604020202020204" charset="-52"/>
                        </a:rPr>
                        <a:t>Да</a:t>
                      </a:r>
                      <a:endParaRPr lang="ru-RU" sz="1200">
                        <a:effectLst/>
                        <a:latin typeface="Oswald" panose="020B0604020202020204" charset="-52"/>
                      </a:endParaRPr>
                    </a:p>
                  </a:txBody>
                  <a:tcPr marL="25400" marR="25400" marT="25400" marB="25400" anchor="ctr"/>
                </a:tc>
                <a:tc>
                  <a:txBody>
                    <a:bodyPr/>
                    <a:lstStyle/>
                    <a:p>
                      <a:pPr algn="ctr" rtl="0" font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Oswald" panose="020B0604020202020204" charset="-52"/>
                        </a:rPr>
                        <a:t>Да</a:t>
                      </a:r>
                      <a:endParaRPr lang="ru-RU" sz="1200">
                        <a:effectLst/>
                        <a:latin typeface="Oswald" panose="020B0604020202020204" charset="-52"/>
                      </a:endParaRPr>
                    </a:p>
                  </a:txBody>
                  <a:tcPr marL="25400" marR="25400" marT="25400" marB="25400" anchor="ctr"/>
                </a:tc>
                <a:tc>
                  <a:txBody>
                    <a:bodyPr/>
                    <a:lstStyle/>
                    <a:p>
                      <a:pPr algn="ctr" rtl="0" font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Oswald" panose="020B0604020202020204" charset="-52"/>
                        </a:rPr>
                        <a:t>Да</a:t>
                      </a:r>
                      <a:endParaRPr lang="ru-RU" sz="1200">
                        <a:effectLst/>
                        <a:latin typeface="Oswald" panose="020B0604020202020204" charset="-52"/>
                      </a:endParaRPr>
                    </a:p>
                  </a:txBody>
                  <a:tcPr marL="25400" marR="25400" marT="25400" marB="25400" anchor="ctr"/>
                </a:tc>
                <a:tc>
                  <a:txBody>
                    <a:bodyPr/>
                    <a:lstStyle/>
                    <a:p>
                      <a:pPr algn="ctr" rtl="0" font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Oswald" panose="020B0604020202020204" charset="-52"/>
                        </a:rPr>
                        <a:t>Да</a:t>
                      </a:r>
                      <a:endParaRPr lang="ru-RU" sz="1200" dirty="0">
                        <a:effectLst/>
                        <a:latin typeface="Oswald" panose="020B0604020202020204" charset="-52"/>
                      </a:endParaRPr>
                    </a:p>
                  </a:txBody>
                  <a:tcPr marL="25400" marR="25400" marT="25400" marB="25400" anchor="ctr"/>
                </a:tc>
                <a:extLst>
                  <a:ext uri="{0D108BD9-81ED-4DB2-BD59-A6C34878D82A}">
                    <a16:rowId xmlns:a16="http://schemas.microsoft.com/office/drawing/2014/main" val="2424621665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" name="Google Shape;163;p21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 dirty="0"/>
              <a:t>Бизнес-модель</a:t>
            </a:r>
            <a:endParaRPr dirty="0"/>
          </a:p>
        </p:txBody>
      </p:sp>
      <p:sp>
        <p:nvSpPr>
          <p:cNvPr id="164" name="Google Shape;164;p21"/>
          <p:cNvSpPr txBox="1">
            <a:spLocks noGrp="1"/>
          </p:cNvSpPr>
          <p:nvPr>
            <p:ph type="body" idx="1"/>
          </p:nvPr>
        </p:nvSpPr>
        <p:spPr>
          <a:xfrm>
            <a:off x="319160" y="1154083"/>
            <a:ext cx="8520600" cy="2519559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114300" indent="0" fontAlgn="base">
              <a:lnSpc>
                <a:spcPct val="150000"/>
              </a:lnSpc>
              <a:buNone/>
            </a:pPr>
            <a:r>
              <a:rPr lang="ru-RU" dirty="0">
                <a:latin typeface="Oswald" panose="020B0604020202020204" charset="-52"/>
              </a:rPr>
              <a:t>Кто клиенты</a:t>
            </a:r>
            <a:r>
              <a:rPr lang="en-US" dirty="0">
                <a:latin typeface="Oswald" panose="020B0604020202020204" charset="-52"/>
              </a:rPr>
              <a:t>?</a:t>
            </a:r>
          </a:p>
          <a:p>
            <a:pPr marL="114300" indent="0" fontAlgn="base">
              <a:lnSpc>
                <a:spcPct val="150000"/>
              </a:lnSpc>
              <a:buNone/>
            </a:pPr>
            <a:endParaRPr lang="ru-RU" dirty="0">
              <a:latin typeface="Oswald" panose="020B0604020202020204" charset="-52"/>
            </a:endParaRPr>
          </a:p>
          <a:p>
            <a:pPr marL="985838" indent="-184150" fontAlgn="base">
              <a:lnSpc>
                <a:spcPct val="150000"/>
              </a:lnSpc>
              <a:buFont typeface="+mj-lt"/>
              <a:buAutoNum type="arabicPeriod"/>
            </a:pPr>
            <a:r>
              <a:rPr lang="ru-RU" dirty="0">
                <a:latin typeface="Oswald" panose="020B0604020202020204" charset="-52"/>
              </a:rPr>
              <a:t>Другие ландшафтные организации;</a:t>
            </a:r>
          </a:p>
          <a:p>
            <a:pPr marL="985838" indent="-184150" fontAlgn="base">
              <a:lnSpc>
                <a:spcPct val="150000"/>
              </a:lnSpc>
              <a:buFont typeface="+mj-lt"/>
              <a:buAutoNum type="arabicPeriod"/>
            </a:pPr>
            <a:r>
              <a:rPr lang="ru-RU" dirty="0">
                <a:latin typeface="Oswald" panose="020B0604020202020204" charset="-52"/>
              </a:rPr>
              <a:t>Представители коммерческих объектов (например, офисные здания крупных компаний, управляющие компании жилых комплексов);</a:t>
            </a:r>
          </a:p>
          <a:p>
            <a:pPr marL="985838" indent="-184150" fontAlgn="base">
              <a:lnSpc>
                <a:spcPct val="150000"/>
              </a:lnSpc>
              <a:buFont typeface="+mj-lt"/>
              <a:buAutoNum type="arabicPeriod"/>
            </a:pPr>
            <a:r>
              <a:rPr lang="ru-RU" dirty="0">
                <a:latin typeface="Oswald" panose="020B0604020202020204" charset="-52"/>
              </a:rPr>
              <a:t>Строительные фирмы, которым требуется качественное озеленение территорий;</a:t>
            </a:r>
          </a:p>
          <a:p>
            <a:pPr marL="801688" indent="0" fontAlgn="base">
              <a:lnSpc>
                <a:spcPct val="150000"/>
              </a:lnSpc>
              <a:buNone/>
            </a:pPr>
            <a:endParaRPr lang="ru-RU" dirty="0">
              <a:latin typeface="Oswald" panose="020B0604020202020204" charset="-52"/>
            </a:endParaRPr>
          </a:p>
          <a:p>
            <a:pPr marL="985838" indent="-176213" fontAlgn="base">
              <a:lnSpc>
                <a:spcPct val="150000"/>
              </a:lnSpc>
              <a:buFont typeface="+mj-lt"/>
              <a:buAutoNum type="arabicPeriod"/>
            </a:pPr>
            <a:r>
              <a:rPr lang="ru-RU" dirty="0">
                <a:latin typeface="Oswald" panose="020B0604020202020204" charset="-52"/>
              </a:rPr>
              <a:t>Владельцы частных домовладений.</a:t>
            </a:r>
          </a:p>
          <a:p>
            <a:pPr fontAlgn="base">
              <a:lnSpc>
                <a:spcPct val="150000"/>
              </a:lnSpc>
              <a:buFont typeface="+mj-lt"/>
              <a:buAutoNum type="arabicPeriod"/>
            </a:pPr>
            <a:endParaRPr lang="ru-RU" dirty="0">
              <a:latin typeface="Oswald" panose="020B0604020202020204" charset="-52"/>
            </a:endParaRPr>
          </a:p>
        </p:txBody>
      </p:sp>
      <p:sp>
        <p:nvSpPr>
          <p:cNvPr id="4" name="Google Shape;111;p16"/>
          <p:cNvSpPr txBox="1">
            <a:spLocks/>
          </p:cNvSpPr>
          <p:nvPr/>
        </p:nvSpPr>
        <p:spPr>
          <a:xfrm>
            <a:off x="311700" y="2670221"/>
            <a:ext cx="827289" cy="314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429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800"/>
              <a:buFont typeface="Average"/>
              <a:buChar char="●"/>
              <a:defRPr sz="1800" b="0" i="0" u="none" strike="noStrike" cap="none">
                <a:solidFill>
                  <a:schemeClr val="accent3"/>
                </a:solidFill>
                <a:latin typeface="Average"/>
                <a:ea typeface="Average"/>
                <a:cs typeface="Average"/>
                <a:sym typeface="Average"/>
              </a:defRPr>
            </a:lvl1pPr>
            <a:lvl2pPr marL="914400" marR="0" lvl="1" indent="-31750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accent3"/>
              </a:buClr>
              <a:buSzPts val="1400"/>
              <a:buFont typeface="Average"/>
              <a:buChar char="○"/>
              <a:defRPr sz="1400" b="0" i="0" u="none" strike="noStrike" cap="none">
                <a:solidFill>
                  <a:schemeClr val="accent3"/>
                </a:solidFill>
                <a:latin typeface="Average"/>
                <a:ea typeface="Average"/>
                <a:cs typeface="Average"/>
                <a:sym typeface="Average"/>
              </a:defRPr>
            </a:lvl2pPr>
            <a:lvl3pPr marL="1371600" marR="0" lvl="2" indent="-31750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accent3"/>
              </a:buClr>
              <a:buSzPts val="1400"/>
              <a:buFont typeface="Average"/>
              <a:buChar char="■"/>
              <a:defRPr sz="1400" b="0" i="0" u="none" strike="noStrike" cap="none">
                <a:solidFill>
                  <a:schemeClr val="accent3"/>
                </a:solidFill>
                <a:latin typeface="Average"/>
                <a:ea typeface="Average"/>
                <a:cs typeface="Average"/>
                <a:sym typeface="Average"/>
              </a:defRPr>
            </a:lvl3pPr>
            <a:lvl4pPr marL="1828800" marR="0" lvl="3" indent="-31750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accent3"/>
              </a:buClr>
              <a:buSzPts val="1400"/>
              <a:buFont typeface="Average"/>
              <a:buChar char="●"/>
              <a:defRPr sz="1400" b="0" i="0" u="none" strike="noStrike" cap="none">
                <a:solidFill>
                  <a:schemeClr val="accent3"/>
                </a:solidFill>
                <a:latin typeface="Average"/>
                <a:ea typeface="Average"/>
                <a:cs typeface="Average"/>
                <a:sym typeface="Average"/>
              </a:defRPr>
            </a:lvl4pPr>
            <a:lvl5pPr marL="2286000" marR="0" lvl="4" indent="-31750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accent3"/>
              </a:buClr>
              <a:buSzPts val="1400"/>
              <a:buFont typeface="Average"/>
              <a:buChar char="○"/>
              <a:defRPr sz="1400" b="0" i="0" u="none" strike="noStrike" cap="none">
                <a:solidFill>
                  <a:schemeClr val="accent3"/>
                </a:solidFill>
                <a:latin typeface="Average"/>
                <a:ea typeface="Average"/>
                <a:cs typeface="Average"/>
                <a:sym typeface="Average"/>
              </a:defRPr>
            </a:lvl5pPr>
            <a:lvl6pPr marL="2743200" marR="0" lvl="5" indent="-31750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accent3"/>
              </a:buClr>
              <a:buSzPts val="1400"/>
              <a:buFont typeface="Average"/>
              <a:buChar char="■"/>
              <a:defRPr sz="1400" b="0" i="0" u="none" strike="noStrike" cap="none">
                <a:solidFill>
                  <a:schemeClr val="accent3"/>
                </a:solidFill>
                <a:latin typeface="Average"/>
                <a:ea typeface="Average"/>
                <a:cs typeface="Average"/>
                <a:sym typeface="Average"/>
              </a:defRPr>
            </a:lvl6pPr>
            <a:lvl7pPr marL="3200400" marR="0" lvl="6" indent="-31750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accent3"/>
              </a:buClr>
              <a:buSzPts val="1400"/>
              <a:buFont typeface="Average"/>
              <a:buChar char="●"/>
              <a:defRPr sz="1400" b="0" i="0" u="none" strike="noStrike" cap="none">
                <a:solidFill>
                  <a:schemeClr val="accent3"/>
                </a:solidFill>
                <a:latin typeface="Average"/>
                <a:ea typeface="Average"/>
                <a:cs typeface="Average"/>
                <a:sym typeface="Average"/>
              </a:defRPr>
            </a:lvl7pPr>
            <a:lvl8pPr marL="3657600" marR="0" lvl="7" indent="-31750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accent3"/>
              </a:buClr>
              <a:buSzPts val="1400"/>
              <a:buFont typeface="Average"/>
              <a:buChar char="○"/>
              <a:defRPr sz="1400" b="0" i="0" u="none" strike="noStrike" cap="none">
                <a:solidFill>
                  <a:schemeClr val="accent3"/>
                </a:solidFill>
                <a:latin typeface="Average"/>
                <a:ea typeface="Average"/>
                <a:cs typeface="Average"/>
                <a:sym typeface="Average"/>
              </a:defRPr>
            </a:lvl8pPr>
            <a:lvl9pPr marL="4114800" marR="0" lvl="8" indent="-317500" algn="l" rtl="0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Clr>
                <a:schemeClr val="accent3"/>
              </a:buClr>
              <a:buSzPts val="1400"/>
              <a:buFont typeface="Average"/>
              <a:buChar char="■"/>
              <a:defRPr sz="1400" b="0" i="0" u="none" strike="noStrike" cap="none">
                <a:solidFill>
                  <a:schemeClr val="accent3"/>
                </a:solidFill>
                <a:latin typeface="Average"/>
                <a:ea typeface="Average"/>
                <a:cs typeface="Average"/>
                <a:sym typeface="Average"/>
              </a:defRPr>
            </a:lvl9pPr>
          </a:lstStyle>
          <a:p>
            <a:pPr marL="0" indent="0" algn="ctr">
              <a:lnSpc>
                <a:spcPct val="100000"/>
              </a:lnSpc>
              <a:buFont typeface="Average"/>
              <a:buNone/>
            </a:pPr>
            <a:r>
              <a:rPr lang="en-US" sz="2800" b="1" dirty="0">
                <a:ln>
                  <a:solidFill>
                    <a:sysClr val="windowText" lastClr="000000"/>
                  </a:solidFill>
                </a:ln>
                <a:solidFill>
                  <a:schemeClr val="dk1"/>
                </a:solidFill>
                <a:latin typeface="Oswald" panose="020B0604020202020204" charset="-52"/>
              </a:rPr>
              <a:t>B2B</a:t>
            </a:r>
            <a:endParaRPr lang="ru" sz="2800" dirty="0">
              <a:ln>
                <a:solidFill>
                  <a:sysClr val="windowText" lastClr="000000"/>
                </a:solidFill>
              </a:ln>
              <a:latin typeface="Oswald" panose="020B0604020202020204" charset="-52"/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216007" y="2005311"/>
            <a:ext cx="8711986" cy="1708484"/>
          </a:xfrm>
          <a:prstGeom prst="rect">
            <a:avLst/>
          </a:prstGeom>
          <a:noFill/>
          <a:ln>
            <a:solidFill>
              <a:schemeClr val="tx1"/>
            </a:solidFill>
            <a:prstDash val="lg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" name="Google Shape;111;p16"/>
          <p:cNvSpPr txBox="1">
            <a:spLocks/>
          </p:cNvSpPr>
          <p:nvPr/>
        </p:nvSpPr>
        <p:spPr>
          <a:xfrm>
            <a:off x="319160" y="4163795"/>
            <a:ext cx="827289" cy="314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429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800"/>
              <a:buFont typeface="Average"/>
              <a:buChar char="●"/>
              <a:defRPr sz="1800" b="0" i="0" u="none" strike="noStrike" cap="none">
                <a:solidFill>
                  <a:schemeClr val="accent3"/>
                </a:solidFill>
                <a:latin typeface="Average"/>
                <a:ea typeface="Average"/>
                <a:cs typeface="Average"/>
                <a:sym typeface="Average"/>
              </a:defRPr>
            </a:lvl1pPr>
            <a:lvl2pPr marL="914400" marR="0" lvl="1" indent="-31750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accent3"/>
              </a:buClr>
              <a:buSzPts val="1400"/>
              <a:buFont typeface="Average"/>
              <a:buChar char="○"/>
              <a:defRPr sz="1400" b="0" i="0" u="none" strike="noStrike" cap="none">
                <a:solidFill>
                  <a:schemeClr val="accent3"/>
                </a:solidFill>
                <a:latin typeface="Average"/>
                <a:ea typeface="Average"/>
                <a:cs typeface="Average"/>
                <a:sym typeface="Average"/>
              </a:defRPr>
            </a:lvl2pPr>
            <a:lvl3pPr marL="1371600" marR="0" lvl="2" indent="-31750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accent3"/>
              </a:buClr>
              <a:buSzPts val="1400"/>
              <a:buFont typeface="Average"/>
              <a:buChar char="■"/>
              <a:defRPr sz="1400" b="0" i="0" u="none" strike="noStrike" cap="none">
                <a:solidFill>
                  <a:schemeClr val="accent3"/>
                </a:solidFill>
                <a:latin typeface="Average"/>
                <a:ea typeface="Average"/>
                <a:cs typeface="Average"/>
                <a:sym typeface="Average"/>
              </a:defRPr>
            </a:lvl3pPr>
            <a:lvl4pPr marL="1828800" marR="0" lvl="3" indent="-31750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accent3"/>
              </a:buClr>
              <a:buSzPts val="1400"/>
              <a:buFont typeface="Average"/>
              <a:buChar char="●"/>
              <a:defRPr sz="1400" b="0" i="0" u="none" strike="noStrike" cap="none">
                <a:solidFill>
                  <a:schemeClr val="accent3"/>
                </a:solidFill>
                <a:latin typeface="Average"/>
                <a:ea typeface="Average"/>
                <a:cs typeface="Average"/>
                <a:sym typeface="Average"/>
              </a:defRPr>
            </a:lvl4pPr>
            <a:lvl5pPr marL="2286000" marR="0" lvl="4" indent="-31750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accent3"/>
              </a:buClr>
              <a:buSzPts val="1400"/>
              <a:buFont typeface="Average"/>
              <a:buChar char="○"/>
              <a:defRPr sz="1400" b="0" i="0" u="none" strike="noStrike" cap="none">
                <a:solidFill>
                  <a:schemeClr val="accent3"/>
                </a:solidFill>
                <a:latin typeface="Average"/>
                <a:ea typeface="Average"/>
                <a:cs typeface="Average"/>
                <a:sym typeface="Average"/>
              </a:defRPr>
            </a:lvl5pPr>
            <a:lvl6pPr marL="2743200" marR="0" lvl="5" indent="-31750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accent3"/>
              </a:buClr>
              <a:buSzPts val="1400"/>
              <a:buFont typeface="Average"/>
              <a:buChar char="■"/>
              <a:defRPr sz="1400" b="0" i="0" u="none" strike="noStrike" cap="none">
                <a:solidFill>
                  <a:schemeClr val="accent3"/>
                </a:solidFill>
                <a:latin typeface="Average"/>
                <a:ea typeface="Average"/>
                <a:cs typeface="Average"/>
                <a:sym typeface="Average"/>
              </a:defRPr>
            </a:lvl6pPr>
            <a:lvl7pPr marL="3200400" marR="0" lvl="6" indent="-31750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accent3"/>
              </a:buClr>
              <a:buSzPts val="1400"/>
              <a:buFont typeface="Average"/>
              <a:buChar char="●"/>
              <a:defRPr sz="1400" b="0" i="0" u="none" strike="noStrike" cap="none">
                <a:solidFill>
                  <a:schemeClr val="accent3"/>
                </a:solidFill>
                <a:latin typeface="Average"/>
                <a:ea typeface="Average"/>
                <a:cs typeface="Average"/>
                <a:sym typeface="Average"/>
              </a:defRPr>
            </a:lvl7pPr>
            <a:lvl8pPr marL="3657600" marR="0" lvl="7" indent="-31750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accent3"/>
              </a:buClr>
              <a:buSzPts val="1400"/>
              <a:buFont typeface="Average"/>
              <a:buChar char="○"/>
              <a:defRPr sz="1400" b="0" i="0" u="none" strike="noStrike" cap="none">
                <a:solidFill>
                  <a:schemeClr val="accent3"/>
                </a:solidFill>
                <a:latin typeface="Average"/>
                <a:ea typeface="Average"/>
                <a:cs typeface="Average"/>
                <a:sym typeface="Average"/>
              </a:defRPr>
            </a:lvl8pPr>
            <a:lvl9pPr marL="4114800" marR="0" lvl="8" indent="-317500" algn="l" rtl="0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Clr>
                <a:schemeClr val="accent3"/>
              </a:buClr>
              <a:buSzPts val="1400"/>
              <a:buFont typeface="Average"/>
              <a:buChar char="■"/>
              <a:defRPr sz="1400" b="0" i="0" u="none" strike="noStrike" cap="none">
                <a:solidFill>
                  <a:schemeClr val="accent3"/>
                </a:solidFill>
                <a:latin typeface="Average"/>
                <a:ea typeface="Average"/>
                <a:cs typeface="Average"/>
                <a:sym typeface="Average"/>
              </a:defRPr>
            </a:lvl9pPr>
          </a:lstStyle>
          <a:p>
            <a:pPr marL="0" indent="0" algn="ctr">
              <a:lnSpc>
                <a:spcPct val="100000"/>
              </a:lnSpc>
              <a:buFont typeface="Average"/>
              <a:buNone/>
            </a:pPr>
            <a:r>
              <a:rPr lang="en-US" sz="2800" b="1" dirty="0">
                <a:ln>
                  <a:solidFill>
                    <a:sysClr val="windowText" lastClr="000000"/>
                  </a:solidFill>
                </a:ln>
                <a:solidFill>
                  <a:schemeClr val="dk1"/>
                </a:solidFill>
                <a:latin typeface="Oswald" panose="020B0604020202020204" charset="-52"/>
              </a:rPr>
              <a:t>B2C</a:t>
            </a:r>
            <a:endParaRPr lang="ru" sz="2800" dirty="0">
              <a:ln>
                <a:solidFill>
                  <a:sysClr val="windowText" lastClr="000000"/>
                </a:solidFill>
              </a:ln>
              <a:latin typeface="Oswald" panose="020B0604020202020204" charset="-52"/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216007" y="3863795"/>
            <a:ext cx="8711986" cy="914400"/>
          </a:xfrm>
          <a:prstGeom prst="rect">
            <a:avLst/>
          </a:prstGeom>
          <a:noFill/>
          <a:ln>
            <a:solidFill>
              <a:schemeClr val="tx1"/>
            </a:solidFill>
            <a:prstDash val="lg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449875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" name="Google Shape;163;p21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 dirty="0"/>
              <a:t>Бизнес-модель</a:t>
            </a:r>
            <a:endParaRPr dirty="0"/>
          </a:p>
        </p:txBody>
      </p:sp>
      <p:sp>
        <p:nvSpPr>
          <p:cNvPr id="164" name="Google Shape;164;p21"/>
          <p:cNvSpPr txBox="1">
            <a:spLocks noGrp="1"/>
          </p:cNvSpPr>
          <p:nvPr>
            <p:ph type="body" idx="1"/>
          </p:nvPr>
        </p:nvSpPr>
        <p:spPr>
          <a:xfrm>
            <a:off x="2590800" y="1241039"/>
            <a:ext cx="6241500" cy="300477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114300" indent="0" fontAlgn="base">
              <a:lnSpc>
                <a:spcPct val="150000"/>
              </a:lnSpc>
              <a:buNone/>
            </a:pPr>
            <a:r>
              <a:rPr lang="ru-RU" dirty="0">
                <a:latin typeface="Oswald" panose="020B0604020202020204" charset="-52"/>
              </a:rPr>
              <a:t>Как продвигаем</a:t>
            </a:r>
            <a:r>
              <a:rPr lang="en-US" dirty="0">
                <a:latin typeface="Oswald" panose="020B0604020202020204" charset="-52"/>
              </a:rPr>
              <a:t>?</a:t>
            </a:r>
          </a:p>
          <a:p>
            <a:pPr marL="114300" indent="0" fontAlgn="base">
              <a:buNone/>
            </a:pPr>
            <a:endParaRPr lang="ru-RU" dirty="0">
              <a:latin typeface="Oswald" panose="020B0604020202020204" charset="-52"/>
            </a:endParaRPr>
          </a:p>
          <a:p>
            <a:pPr marL="265113" indent="-184150" defTabSz="360363" fontAlgn="base">
              <a:lnSpc>
                <a:spcPct val="150000"/>
              </a:lnSpc>
              <a:buFont typeface="+mj-lt"/>
              <a:buAutoNum type="arabicPeriod"/>
            </a:pPr>
            <a:r>
              <a:rPr lang="ru-RU" dirty="0">
                <a:latin typeface="Oswald" panose="020B0604020202020204" charset="-52"/>
              </a:rPr>
              <a:t>Продажа проектов;</a:t>
            </a:r>
          </a:p>
          <a:p>
            <a:pPr marL="265113" indent="-184150" defTabSz="360363" fontAlgn="base">
              <a:lnSpc>
                <a:spcPct val="150000"/>
              </a:lnSpc>
              <a:buFont typeface="+mj-lt"/>
              <a:buAutoNum type="arabicPeriod"/>
            </a:pPr>
            <a:r>
              <a:rPr lang="ru-RU" dirty="0">
                <a:latin typeface="Oswald" panose="020B0604020202020204" charset="-52"/>
              </a:rPr>
              <a:t>Бесплатный чат-бот;</a:t>
            </a:r>
          </a:p>
          <a:p>
            <a:pPr marL="265113" indent="-184150" defTabSz="360363" fontAlgn="base">
              <a:lnSpc>
                <a:spcPct val="150000"/>
              </a:lnSpc>
              <a:buFont typeface="+mj-lt"/>
              <a:buAutoNum type="arabicPeriod"/>
            </a:pPr>
            <a:r>
              <a:rPr lang="ru-RU" dirty="0">
                <a:latin typeface="Oswald" panose="020B0604020202020204" charset="-52"/>
              </a:rPr>
              <a:t>Создание и ведение социальных сетей, блогов, рассылок, а также разработка контента для сайта компании;</a:t>
            </a:r>
          </a:p>
          <a:p>
            <a:pPr marL="265113" indent="-184150" defTabSz="360363" fontAlgn="base">
              <a:lnSpc>
                <a:spcPct val="150000"/>
              </a:lnSpc>
              <a:buFont typeface="+mj-lt"/>
              <a:buAutoNum type="arabicPeriod"/>
            </a:pPr>
            <a:r>
              <a:rPr lang="ru-RU" dirty="0">
                <a:latin typeface="Oswald" panose="020B0604020202020204" charset="-52"/>
              </a:rPr>
              <a:t>Отношения с потребителями.</a:t>
            </a:r>
          </a:p>
        </p:txBody>
      </p:sp>
      <p:grpSp>
        <p:nvGrpSpPr>
          <p:cNvPr id="8" name="Google Shape;12997;p56"/>
          <p:cNvGrpSpPr/>
          <p:nvPr/>
        </p:nvGrpSpPr>
        <p:grpSpPr>
          <a:xfrm>
            <a:off x="556455" y="1227221"/>
            <a:ext cx="1587619" cy="3222592"/>
            <a:chOff x="5186401" y="494525"/>
            <a:chExt cx="1834973" cy="3724678"/>
          </a:xfrm>
          <a:solidFill>
            <a:schemeClr val="tx2">
              <a:lumMod val="10000"/>
            </a:schemeClr>
          </a:solidFill>
        </p:grpSpPr>
        <p:sp>
          <p:nvSpPr>
            <p:cNvPr id="9" name="Google Shape;12998;p56"/>
            <p:cNvSpPr/>
            <p:nvPr/>
          </p:nvSpPr>
          <p:spPr>
            <a:xfrm>
              <a:off x="5186401" y="494525"/>
              <a:ext cx="1834973" cy="3724678"/>
            </a:xfrm>
            <a:custGeom>
              <a:avLst/>
              <a:gdLst/>
              <a:ahLst/>
              <a:cxnLst/>
              <a:rect l="l" t="t" r="r" b="b"/>
              <a:pathLst>
                <a:path w="93205" h="189190" extrusionOk="0">
                  <a:moveTo>
                    <a:pt x="2870" y="0"/>
                  </a:moveTo>
                  <a:cubicBezTo>
                    <a:pt x="1280" y="0"/>
                    <a:pt x="0" y="1280"/>
                    <a:pt x="0" y="2914"/>
                  </a:cubicBezTo>
                  <a:lnTo>
                    <a:pt x="0" y="186320"/>
                  </a:lnTo>
                  <a:cubicBezTo>
                    <a:pt x="0" y="187909"/>
                    <a:pt x="1280" y="189190"/>
                    <a:pt x="2870" y="189190"/>
                  </a:cubicBezTo>
                  <a:lnTo>
                    <a:pt x="90334" y="189190"/>
                  </a:lnTo>
                  <a:cubicBezTo>
                    <a:pt x="91924" y="189190"/>
                    <a:pt x="93204" y="187909"/>
                    <a:pt x="93204" y="186320"/>
                  </a:cubicBezTo>
                  <a:lnTo>
                    <a:pt x="93204" y="2914"/>
                  </a:lnTo>
                  <a:cubicBezTo>
                    <a:pt x="93204" y="1280"/>
                    <a:pt x="91924" y="0"/>
                    <a:pt x="90334" y="0"/>
                  </a:cubicBezTo>
                  <a:close/>
                </a:path>
              </a:pathLst>
            </a:custGeom>
            <a:grpFill/>
            <a:ln w="9525" cap="flat" cmpd="sng">
              <a:solidFill>
                <a:schemeClr val="tx2">
                  <a:lumMod val="10000"/>
                </a:schemeClr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" name="Google Shape;12999;p56"/>
            <p:cNvSpPr/>
            <p:nvPr/>
          </p:nvSpPr>
          <p:spPr>
            <a:xfrm>
              <a:off x="5890455" y="3969678"/>
              <a:ext cx="458108" cy="154724"/>
            </a:xfrm>
            <a:custGeom>
              <a:avLst/>
              <a:gdLst/>
              <a:ahLst/>
              <a:cxnLst/>
              <a:rect l="l" t="t" r="r" b="b"/>
              <a:pathLst>
                <a:path w="23269" h="7859" extrusionOk="0">
                  <a:moveTo>
                    <a:pt x="796" y="0"/>
                  </a:moveTo>
                  <a:cubicBezTo>
                    <a:pt x="354" y="0"/>
                    <a:pt x="1" y="353"/>
                    <a:pt x="1" y="751"/>
                  </a:cubicBezTo>
                  <a:lnTo>
                    <a:pt x="1" y="7064"/>
                  </a:lnTo>
                  <a:cubicBezTo>
                    <a:pt x="1" y="7506"/>
                    <a:pt x="354" y="7859"/>
                    <a:pt x="796" y="7859"/>
                  </a:cubicBezTo>
                  <a:lnTo>
                    <a:pt x="22474" y="7859"/>
                  </a:lnTo>
                  <a:cubicBezTo>
                    <a:pt x="22916" y="7859"/>
                    <a:pt x="23269" y="7506"/>
                    <a:pt x="23269" y="7064"/>
                  </a:cubicBezTo>
                  <a:lnTo>
                    <a:pt x="23269" y="751"/>
                  </a:lnTo>
                  <a:cubicBezTo>
                    <a:pt x="23269" y="353"/>
                    <a:pt x="22916" y="0"/>
                    <a:pt x="22474" y="0"/>
                  </a:cubicBezTo>
                  <a:close/>
                </a:path>
              </a:pathLst>
            </a:custGeom>
            <a:solidFill>
              <a:schemeClr val="tx2">
                <a:lumMod val="25000"/>
              </a:schemeClr>
            </a:solidFill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2" name="Группа 1"/>
          <p:cNvGrpSpPr/>
          <p:nvPr/>
        </p:nvGrpSpPr>
        <p:grpSpPr>
          <a:xfrm>
            <a:off x="705039" y="1396602"/>
            <a:ext cx="1318284" cy="2729701"/>
            <a:chOff x="705039" y="1396602"/>
            <a:chExt cx="1318284" cy="2729701"/>
          </a:xfrm>
        </p:grpSpPr>
        <p:pic>
          <p:nvPicPr>
            <p:cNvPr id="11" name="Picture 6" descr="C:\Users\Владелец\Downloads\WhatsApp Image 2024-11-22 at 12.39.45.jpeg"/>
            <p:cNvPicPr>
              <a:picLocks noChangeAspect="1" noChangeArrowheads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5643"/>
            <a:stretch/>
          </p:blipFill>
          <p:spPr bwMode="auto">
            <a:xfrm>
              <a:off x="705039" y="1396602"/>
              <a:ext cx="1318284" cy="2693156"/>
            </a:xfrm>
            <a:prstGeom prst="rect">
              <a:avLst/>
            </a:prstGeom>
            <a:noFill/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3" name="Picture 7" descr="C:\Users\Владелец\Downloads\WhatsApp Image 2024-11-22 at 12.44.12.jpeg"/>
            <p:cNvPicPr>
              <a:picLocks noChangeAspect="1" noChangeArrowheads="1"/>
            </p:cNvPicPr>
            <p:nvPr/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755" b="1"/>
            <a:stretch/>
          </p:blipFill>
          <p:spPr bwMode="auto">
            <a:xfrm>
              <a:off x="705039" y="1570917"/>
              <a:ext cx="1311728" cy="1092384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4" name="Picture 5" descr="C:\Users\Владелец\Downloads\WhatsApp Image 2024-11-22 at 12.14.04.jpeg"/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05040" y="2656001"/>
              <a:ext cx="1311728" cy="1470302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7" name="Google Shape;157;p20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 dirty="0"/>
              <a:t>Traction</a:t>
            </a:r>
            <a:endParaRPr dirty="0"/>
          </a:p>
        </p:txBody>
      </p:sp>
      <p:grpSp>
        <p:nvGrpSpPr>
          <p:cNvPr id="6" name="Google Shape;66;p14"/>
          <p:cNvGrpSpPr/>
          <p:nvPr/>
        </p:nvGrpSpPr>
        <p:grpSpPr>
          <a:xfrm>
            <a:off x="1683209" y="1304875"/>
            <a:ext cx="2628925" cy="3416400"/>
            <a:chOff x="431925" y="1304875"/>
            <a:chExt cx="2628925" cy="3416400"/>
          </a:xfrm>
        </p:grpSpPr>
        <p:sp>
          <p:nvSpPr>
            <p:cNvPr id="7" name="Google Shape;67;p14"/>
            <p:cNvSpPr txBox="1"/>
            <p:nvPr/>
          </p:nvSpPr>
          <p:spPr>
            <a:xfrm>
              <a:off x="431925" y="1304875"/>
              <a:ext cx="2628900" cy="464100"/>
            </a:xfrm>
            <a:prstGeom prst="rect">
              <a:avLst/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" name="Google Shape;68;p14"/>
            <p:cNvSpPr/>
            <p:nvPr/>
          </p:nvSpPr>
          <p:spPr>
            <a:xfrm>
              <a:off x="431950" y="1304875"/>
              <a:ext cx="2628900" cy="3416400"/>
            </a:xfrm>
            <a:prstGeom prst="rect">
              <a:avLst/>
            </a:prstGeom>
            <a:noFill/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9" name="Google Shape;66;p14"/>
          <p:cNvGrpSpPr/>
          <p:nvPr/>
        </p:nvGrpSpPr>
        <p:grpSpPr>
          <a:xfrm>
            <a:off x="4947777" y="1304875"/>
            <a:ext cx="2628925" cy="3416400"/>
            <a:chOff x="431925" y="1304875"/>
            <a:chExt cx="2628925" cy="3416400"/>
          </a:xfrm>
        </p:grpSpPr>
        <p:sp>
          <p:nvSpPr>
            <p:cNvPr id="10" name="Google Shape;67;p14"/>
            <p:cNvSpPr txBox="1"/>
            <p:nvPr/>
          </p:nvSpPr>
          <p:spPr>
            <a:xfrm>
              <a:off x="431925" y="1304875"/>
              <a:ext cx="2628900" cy="464100"/>
            </a:xfrm>
            <a:prstGeom prst="rect">
              <a:avLst/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" name="Google Shape;68;p14"/>
            <p:cNvSpPr/>
            <p:nvPr/>
          </p:nvSpPr>
          <p:spPr>
            <a:xfrm>
              <a:off x="431950" y="1304875"/>
              <a:ext cx="2628900" cy="3416400"/>
            </a:xfrm>
            <a:prstGeom prst="rect">
              <a:avLst/>
            </a:prstGeom>
            <a:noFill/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12" name="Google Shape;69;p14"/>
          <p:cNvSpPr txBox="1">
            <a:spLocks noGrp="1"/>
          </p:cNvSpPr>
          <p:nvPr>
            <p:ph type="body" idx="4294967295"/>
          </p:nvPr>
        </p:nvSpPr>
        <p:spPr>
          <a:xfrm>
            <a:off x="1683184" y="1307575"/>
            <a:ext cx="2628925" cy="461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 dirty="0">
                <a:solidFill>
                  <a:schemeClr val="lt1"/>
                </a:solidFill>
                <a:latin typeface="Oswald" panose="020B0604020202020204" charset="-52"/>
              </a:rPr>
              <a:t>Собственные средства</a:t>
            </a:r>
            <a:endParaRPr dirty="0">
              <a:solidFill>
                <a:schemeClr val="lt1"/>
              </a:solidFill>
              <a:latin typeface="Oswald" panose="020B0604020202020204" charset="-52"/>
            </a:endParaRPr>
          </a:p>
        </p:txBody>
      </p:sp>
      <p:sp>
        <p:nvSpPr>
          <p:cNvPr id="13" name="Google Shape;69;p14"/>
          <p:cNvSpPr txBox="1">
            <a:spLocks noGrp="1"/>
          </p:cNvSpPr>
          <p:nvPr>
            <p:ph type="body" idx="4294967295"/>
          </p:nvPr>
        </p:nvSpPr>
        <p:spPr>
          <a:xfrm>
            <a:off x="4947752" y="1307575"/>
            <a:ext cx="2628925" cy="461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 dirty="0">
                <a:solidFill>
                  <a:schemeClr val="lt1"/>
                </a:solidFill>
                <a:latin typeface="Oswald" panose="020B0604020202020204" charset="-52"/>
              </a:rPr>
              <a:t>Активные инвестиции</a:t>
            </a:r>
            <a:endParaRPr dirty="0">
              <a:solidFill>
                <a:schemeClr val="lt1"/>
              </a:solidFill>
              <a:latin typeface="Oswald" panose="020B0604020202020204" charset="-52"/>
            </a:endParaRPr>
          </a:p>
        </p:txBody>
      </p:sp>
      <p:sp>
        <p:nvSpPr>
          <p:cNvPr id="14" name="Google Shape;80;p14"/>
          <p:cNvSpPr txBox="1">
            <a:spLocks noGrp="1"/>
          </p:cNvSpPr>
          <p:nvPr>
            <p:ph type="body" idx="4294967295"/>
          </p:nvPr>
        </p:nvSpPr>
        <p:spPr>
          <a:xfrm>
            <a:off x="1758346" y="1847725"/>
            <a:ext cx="2478600" cy="279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285750" lvl="0" indent="-285750">
              <a:spcAft>
                <a:spcPts val="1600"/>
              </a:spcAft>
              <a:buFont typeface="Courier New" panose="02070309020205020404" pitchFamily="49" charset="0"/>
              <a:buChar char="o"/>
            </a:pPr>
            <a:r>
              <a:rPr lang="ru-RU" sz="1400" dirty="0">
                <a:latin typeface="Oswald" panose="020B0604020202020204" charset="-52"/>
              </a:rPr>
              <a:t>Первый год: 1-5 клиентов. Рост замедленный, основной источник клиентов — знакомые и рекомендации.</a:t>
            </a:r>
          </a:p>
          <a:p>
            <a:pPr marL="285750" lvl="0" indent="-285750">
              <a:spcAft>
                <a:spcPts val="1600"/>
              </a:spcAft>
              <a:buFont typeface="Courier New" panose="02070309020205020404" pitchFamily="49" charset="0"/>
              <a:buChar char="o"/>
            </a:pPr>
            <a:r>
              <a:rPr lang="ru-RU" sz="1400" dirty="0">
                <a:latin typeface="Oswald" panose="020B0604020202020204" charset="-52"/>
              </a:rPr>
              <a:t>Второй год: 5-15 клиентов. Рост продолжается за счет сарафанного радио и положительных отзывов.</a:t>
            </a:r>
            <a:endParaRPr sz="1200" dirty="0">
              <a:latin typeface="Oswald" panose="020B0604020202020204" charset="-52"/>
            </a:endParaRPr>
          </a:p>
        </p:txBody>
      </p:sp>
      <p:sp>
        <p:nvSpPr>
          <p:cNvPr id="15" name="Google Shape;80;p14"/>
          <p:cNvSpPr txBox="1">
            <a:spLocks noGrp="1"/>
          </p:cNvSpPr>
          <p:nvPr>
            <p:ph type="body" idx="4294967295"/>
          </p:nvPr>
        </p:nvSpPr>
        <p:spPr>
          <a:xfrm>
            <a:off x="5022914" y="1847725"/>
            <a:ext cx="2478600" cy="279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285750" lvl="0" indent="-285750">
              <a:spcAft>
                <a:spcPts val="1600"/>
              </a:spcAft>
              <a:buFont typeface="Courier New" panose="02070309020205020404" pitchFamily="49" charset="0"/>
              <a:buChar char="o"/>
            </a:pPr>
            <a:r>
              <a:rPr lang="ru-RU" sz="1400" dirty="0">
                <a:latin typeface="Oswald" panose="020B0604020202020204" charset="-52"/>
              </a:rPr>
              <a:t>Первый год: 25-30 клиентов. Быстрый рост за счет активного продвижения в онлайн и </a:t>
            </a:r>
            <a:r>
              <a:rPr lang="ru-RU" sz="1400" dirty="0" err="1">
                <a:latin typeface="Oswald" panose="020B0604020202020204" charset="-52"/>
              </a:rPr>
              <a:t>оффлайн</a:t>
            </a:r>
            <a:r>
              <a:rPr lang="ru-RU" sz="1400" dirty="0">
                <a:latin typeface="Oswald" panose="020B0604020202020204" charset="-52"/>
              </a:rPr>
              <a:t>.</a:t>
            </a:r>
            <a:endParaRPr lang="ru-RU" sz="1200" dirty="0">
              <a:latin typeface="Oswald" panose="020B0604020202020204" charset="-52"/>
            </a:endParaRPr>
          </a:p>
          <a:p>
            <a:pPr marL="285750" lvl="0" indent="-285750">
              <a:spcAft>
                <a:spcPts val="1600"/>
              </a:spcAft>
              <a:buFont typeface="Courier New" panose="02070309020205020404" pitchFamily="49" charset="0"/>
              <a:buChar char="o"/>
            </a:pPr>
            <a:r>
              <a:rPr lang="ru-RU" sz="1400" dirty="0">
                <a:latin typeface="Oswald" panose="020B0604020202020204" charset="-52"/>
              </a:rPr>
              <a:t>Второй год: 30-60 клиентов и более. Рост продолжается за счет эффективного маркетинга и положительных отзывов.</a:t>
            </a:r>
            <a:endParaRPr sz="1200" dirty="0">
              <a:latin typeface="Oswald" panose="020B0604020202020204" charset="-52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69" name="Google Shape;169;p22"/>
          <p:cNvGraphicFramePr/>
          <p:nvPr>
            <p:extLst>
              <p:ext uri="{D42A27DB-BD31-4B8C-83A1-F6EECF244321}">
                <p14:modId xmlns:p14="http://schemas.microsoft.com/office/powerpoint/2010/main" val="2708410631"/>
              </p:ext>
            </p:extLst>
          </p:nvPr>
        </p:nvGraphicFramePr>
        <p:xfrm>
          <a:off x="484113" y="1215612"/>
          <a:ext cx="8035400" cy="3300410"/>
        </p:xfrm>
        <a:graphic>
          <a:graphicData uri="http://schemas.openxmlformats.org/drawingml/2006/table">
            <a:tbl>
              <a:tblPr>
                <a:solidFill>
                  <a:schemeClr val="tx2"/>
                </a:solidFill>
                <a:tableStyleId>{15B1E10D-DAAF-48A2-BD01-A63F11B5A4DF}</a:tableStyleId>
              </a:tblPr>
              <a:tblGrid>
                <a:gridCol w="100442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00442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00442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004425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004425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004425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1004425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1004425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</a:tblGrid>
              <a:tr h="369075"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dirty="0">
                          <a:solidFill>
                            <a:schemeClr val="lt1"/>
                          </a:solidFill>
                        </a:rPr>
                        <a:t>Ноябрь</a:t>
                      </a:r>
                      <a:endParaRPr dirty="0">
                        <a:solidFill>
                          <a:schemeClr val="lt1"/>
                        </a:solidFill>
                      </a:endParaRPr>
                    </a:p>
                  </a:txBody>
                  <a:tcPr marL="91425" marR="91425" marT="91425" marB="91425">
                    <a:lnL w="9525" cap="flat" cmpd="sng">
                      <a:solidFill>
                        <a:schemeClr val="lt2">
                          <a:alpha val="0"/>
                        </a:schemeClr>
                      </a:solidFill>
                      <a:prstDash val="dash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lt2">
                          <a:alpha val="0"/>
                        </a:schemeClr>
                      </a:solidFill>
                      <a:prstDash val="dash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lt2">
                          <a:alpha val="0"/>
                        </a:schemeClr>
                      </a:solidFill>
                      <a:prstDash val="dash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accent2">
                          <a:lumMod val="60000"/>
                          <a:lumOff val="40000"/>
                        </a:schemeClr>
                      </a:solidFill>
                      <a:prstDash val="lgDash"/>
                      <a:round/>
                      <a:headEnd type="none" w="med" len="med"/>
                      <a:tailEnd type="none" w="med" len="med"/>
                    </a:lnB>
                    <a:solidFill>
                      <a:schemeClr val="dk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dirty="0">
                          <a:solidFill>
                            <a:schemeClr val="lt1"/>
                          </a:solidFill>
                        </a:rPr>
                        <a:t>Декабрь</a:t>
                      </a:r>
                      <a:endParaRPr dirty="0">
                        <a:solidFill>
                          <a:schemeClr val="lt1"/>
                        </a:solidFill>
                      </a:endParaRPr>
                    </a:p>
                  </a:txBody>
                  <a:tcPr marL="91425" marR="91425" marT="91425" marB="91425">
                    <a:lnL w="9525" cap="flat" cmpd="sng">
                      <a:solidFill>
                        <a:schemeClr val="lt2">
                          <a:alpha val="0"/>
                        </a:schemeClr>
                      </a:solidFill>
                      <a:prstDash val="dash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lt2">
                          <a:alpha val="0"/>
                        </a:schemeClr>
                      </a:solidFill>
                      <a:prstDash val="dash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lt2">
                          <a:alpha val="0"/>
                        </a:schemeClr>
                      </a:solidFill>
                      <a:prstDash val="dash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accent2">
                          <a:lumMod val="60000"/>
                          <a:lumOff val="40000"/>
                        </a:schemeClr>
                      </a:solidFill>
                      <a:prstDash val="lgDash"/>
                      <a:round/>
                      <a:headEnd type="none" w="med" len="med"/>
                      <a:tailEnd type="none" w="med" len="med"/>
                    </a:lnB>
                    <a:solidFill>
                      <a:schemeClr val="dk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dirty="0">
                          <a:solidFill>
                            <a:schemeClr val="lt1"/>
                          </a:solidFill>
                        </a:rPr>
                        <a:t>Январь</a:t>
                      </a:r>
                      <a:endParaRPr dirty="0">
                        <a:solidFill>
                          <a:schemeClr val="lt1"/>
                        </a:solidFill>
                      </a:endParaRPr>
                    </a:p>
                  </a:txBody>
                  <a:tcPr marL="91425" marR="91425" marT="91425" marB="91425">
                    <a:lnL w="9525" cap="flat" cmpd="sng">
                      <a:solidFill>
                        <a:schemeClr val="lt2">
                          <a:alpha val="0"/>
                        </a:schemeClr>
                      </a:solidFill>
                      <a:prstDash val="dash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lt2">
                          <a:alpha val="0"/>
                        </a:schemeClr>
                      </a:solidFill>
                      <a:prstDash val="dash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lt2">
                          <a:alpha val="0"/>
                        </a:schemeClr>
                      </a:solidFill>
                      <a:prstDash val="dash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accent2">
                          <a:lumMod val="60000"/>
                          <a:lumOff val="40000"/>
                        </a:schemeClr>
                      </a:solidFill>
                      <a:prstDash val="lgDash"/>
                      <a:round/>
                      <a:headEnd type="none" w="med" len="med"/>
                      <a:tailEnd type="none" w="med" len="med"/>
                    </a:lnB>
                    <a:solidFill>
                      <a:schemeClr val="dk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dirty="0">
                          <a:solidFill>
                            <a:schemeClr val="lt1"/>
                          </a:solidFill>
                        </a:rPr>
                        <a:t>Февраль</a:t>
                      </a:r>
                      <a:endParaRPr dirty="0">
                        <a:solidFill>
                          <a:schemeClr val="lt1"/>
                        </a:solidFill>
                      </a:endParaRPr>
                    </a:p>
                  </a:txBody>
                  <a:tcPr marL="91425" marR="91425" marT="91425" marB="91425">
                    <a:lnL w="9525" cap="flat" cmpd="sng">
                      <a:solidFill>
                        <a:schemeClr val="lt2">
                          <a:alpha val="0"/>
                        </a:schemeClr>
                      </a:solidFill>
                      <a:prstDash val="dash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lt2">
                          <a:alpha val="0"/>
                        </a:schemeClr>
                      </a:solidFill>
                      <a:prstDash val="dash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lt2">
                          <a:alpha val="0"/>
                        </a:schemeClr>
                      </a:solidFill>
                      <a:prstDash val="dash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accent2">
                          <a:lumMod val="60000"/>
                          <a:lumOff val="40000"/>
                        </a:schemeClr>
                      </a:solidFill>
                      <a:prstDash val="lgDash"/>
                      <a:round/>
                      <a:headEnd type="none" w="med" len="med"/>
                      <a:tailEnd type="none" w="med" len="med"/>
                    </a:lnB>
                    <a:solidFill>
                      <a:schemeClr val="dk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dirty="0">
                          <a:solidFill>
                            <a:schemeClr val="lt1"/>
                          </a:solidFill>
                        </a:rPr>
                        <a:t>Март</a:t>
                      </a:r>
                      <a:endParaRPr dirty="0">
                        <a:solidFill>
                          <a:schemeClr val="lt1"/>
                        </a:solidFill>
                      </a:endParaRPr>
                    </a:p>
                  </a:txBody>
                  <a:tcPr marL="91425" marR="91425" marT="91425" marB="91425">
                    <a:lnL w="9525" cap="flat" cmpd="sng">
                      <a:solidFill>
                        <a:schemeClr val="lt2">
                          <a:alpha val="0"/>
                        </a:schemeClr>
                      </a:solidFill>
                      <a:prstDash val="dash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lt2">
                          <a:alpha val="0"/>
                        </a:schemeClr>
                      </a:solidFill>
                      <a:prstDash val="dash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lt2">
                          <a:alpha val="0"/>
                        </a:schemeClr>
                      </a:solidFill>
                      <a:prstDash val="dash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accent2">
                          <a:lumMod val="60000"/>
                          <a:lumOff val="40000"/>
                        </a:schemeClr>
                      </a:solidFill>
                      <a:prstDash val="lgDash"/>
                      <a:round/>
                      <a:headEnd type="none" w="med" len="med"/>
                      <a:tailEnd type="none" w="med" len="med"/>
                    </a:lnB>
                    <a:solidFill>
                      <a:schemeClr val="dk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dirty="0">
                          <a:solidFill>
                            <a:schemeClr val="lt1"/>
                          </a:solidFill>
                        </a:rPr>
                        <a:t>Апрель</a:t>
                      </a:r>
                      <a:endParaRPr dirty="0">
                        <a:solidFill>
                          <a:schemeClr val="lt1"/>
                        </a:solidFill>
                      </a:endParaRPr>
                    </a:p>
                  </a:txBody>
                  <a:tcPr marL="91425" marR="91425" marT="91425" marB="91425">
                    <a:lnL w="9525" cap="flat" cmpd="sng">
                      <a:solidFill>
                        <a:schemeClr val="lt2">
                          <a:alpha val="0"/>
                        </a:schemeClr>
                      </a:solidFill>
                      <a:prstDash val="dash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lt2">
                          <a:alpha val="0"/>
                        </a:schemeClr>
                      </a:solidFill>
                      <a:prstDash val="dash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lt2">
                          <a:alpha val="0"/>
                        </a:schemeClr>
                      </a:solidFill>
                      <a:prstDash val="dash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accent2">
                          <a:lumMod val="60000"/>
                          <a:lumOff val="40000"/>
                        </a:schemeClr>
                      </a:solidFill>
                      <a:prstDash val="lgDash"/>
                      <a:round/>
                      <a:headEnd type="none" w="med" len="med"/>
                      <a:tailEnd type="none" w="med" len="med"/>
                    </a:lnB>
                    <a:solidFill>
                      <a:schemeClr val="dk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dirty="0">
                          <a:solidFill>
                            <a:schemeClr val="lt1"/>
                          </a:solidFill>
                        </a:rPr>
                        <a:t>Май</a:t>
                      </a:r>
                      <a:endParaRPr dirty="0">
                        <a:solidFill>
                          <a:schemeClr val="lt1"/>
                        </a:solidFill>
                      </a:endParaRPr>
                    </a:p>
                  </a:txBody>
                  <a:tcPr marL="91425" marR="91425" marT="91425" marB="91425">
                    <a:lnL w="9525" cap="flat" cmpd="sng">
                      <a:solidFill>
                        <a:schemeClr val="lt2">
                          <a:alpha val="0"/>
                        </a:schemeClr>
                      </a:solidFill>
                      <a:prstDash val="dash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lt2">
                          <a:alpha val="0"/>
                        </a:schemeClr>
                      </a:solidFill>
                      <a:prstDash val="dash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lt2">
                          <a:alpha val="0"/>
                        </a:schemeClr>
                      </a:solidFill>
                      <a:prstDash val="dash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accent2">
                          <a:lumMod val="60000"/>
                          <a:lumOff val="40000"/>
                        </a:schemeClr>
                      </a:solidFill>
                      <a:prstDash val="lgDash"/>
                      <a:round/>
                      <a:headEnd type="none" w="med" len="med"/>
                      <a:tailEnd type="none" w="med" len="med"/>
                    </a:lnB>
                    <a:solidFill>
                      <a:schemeClr val="dk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dirty="0">
                          <a:solidFill>
                            <a:schemeClr val="lt1"/>
                          </a:solidFill>
                        </a:rPr>
                        <a:t>Июнь</a:t>
                      </a:r>
                      <a:endParaRPr dirty="0">
                        <a:solidFill>
                          <a:schemeClr val="lt1"/>
                        </a:solidFill>
                      </a:endParaRPr>
                    </a:p>
                  </a:txBody>
                  <a:tcPr marL="91425" marR="91425" marT="91425" marB="91425">
                    <a:lnL w="9525" cap="flat" cmpd="sng">
                      <a:solidFill>
                        <a:schemeClr val="lt2">
                          <a:alpha val="0"/>
                        </a:schemeClr>
                      </a:solidFill>
                      <a:prstDash val="dash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lt2">
                          <a:alpha val="0"/>
                        </a:schemeClr>
                      </a:solidFill>
                      <a:prstDash val="dash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lt2">
                          <a:alpha val="0"/>
                        </a:schemeClr>
                      </a:solidFill>
                      <a:prstDash val="dash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accent2">
                          <a:lumMod val="60000"/>
                          <a:lumOff val="40000"/>
                        </a:schemeClr>
                      </a:solidFill>
                      <a:prstDash val="lgDash"/>
                      <a:round/>
                      <a:headEnd type="none" w="med" len="med"/>
                      <a:tailEnd type="none" w="med" len="med"/>
                    </a:lnB>
                    <a:solidFill>
                      <a:schemeClr val="dk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904200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 b="1" cap="none" spc="0" dirty="0">
                        <a:ln w="10160">
                          <a:solidFill>
                            <a:schemeClr val="accent5"/>
                          </a:solidFill>
                          <a:prstDash val="solid"/>
                        </a:ln>
                        <a:solidFill>
                          <a:srgbClr val="FFFFFF"/>
                        </a:solidFill>
                        <a:effectLst>
                          <a:outerShdw blurRad="38100" dist="22860" dir="5400000" algn="tl" rotWithShape="0">
                            <a:srgbClr val="000000">
                              <a:alpha val="30000"/>
                            </a:srgbClr>
                          </a:outerShdw>
                        </a:effectLst>
                      </a:endParaRPr>
                    </a:p>
                  </a:txBody>
                  <a:tcPr marL="91425" marR="91425" marT="91425" marB="91425">
                    <a:lnL w="12700" cap="flat" cmpd="sng" algn="ctr">
                      <a:solidFill>
                        <a:schemeClr val="accent2">
                          <a:lumMod val="60000"/>
                          <a:lumOff val="40000"/>
                        </a:schemeClr>
                      </a:solidFill>
                      <a:prstDash val="lg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>
                          <a:lumMod val="60000"/>
                          <a:lumOff val="40000"/>
                        </a:schemeClr>
                      </a:solidFill>
                      <a:prstDash val="lg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60000"/>
                          <a:lumOff val="40000"/>
                        </a:schemeClr>
                      </a:solidFill>
                      <a:prstDash val="lg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60000"/>
                          <a:lumOff val="40000"/>
                        </a:schemeClr>
                      </a:solidFill>
                      <a:prstDash val="lgDash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 b="1" cap="none" spc="0" dirty="0">
                        <a:ln w="10160">
                          <a:solidFill>
                            <a:schemeClr val="accent5"/>
                          </a:solidFill>
                          <a:prstDash val="solid"/>
                        </a:ln>
                        <a:solidFill>
                          <a:srgbClr val="FFFFFF"/>
                        </a:solidFill>
                        <a:effectLst>
                          <a:outerShdw blurRad="38100" dist="22860" dir="5400000" algn="tl" rotWithShape="0">
                            <a:srgbClr val="000000">
                              <a:alpha val="30000"/>
                            </a:srgbClr>
                          </a:outerShdw>
                        </a:effectLst>
                      </a:endParaRPr>
                    </a:p>
                  </a:txBody>
                  <a:tcPr marL="91425" marR="91425" marT="91425" marB="91425">
                    <a:lnL w="12700" cap="flat" cmpd="sng" algn="ctr">
                      <a:solidFill>
                        <a:schemeClr val="accent2">
                          <a:lumMod val="60000"/>
                          <a:lumOff val="40000"/>
                        </a:schemeClr>
                      </a:solidFill>
                      <a:prstDash val="lg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>
                          <a:lumMod val="60000"/>
                          <a:lumOff val="40000"/>
                        </a:schemeClr>
                      </a:solidFill>
                      <a:prstDash val="lg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60000"/>
                          <a:lumOff val="40000"/>
                        </a:schemeClr>
                      </a:solidFill>
                      <a:prstDash val="lg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60000"/>
                          <a:lumOff val="40000"/>
                        </a:schemeClr>
                      </a:solidFill>
                      <a:prstDash val="lgDash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b="1" cap="none" spc="0" dirty="0">
                        <a:ln w="10160">
                          <a:solidFill>
                            <a:schemeClr val="accent5"/>
                          </a:solidFill>
                          <a:prstDash val="solid"/>
                        </a:ln>
                        <a:solidFill>
                          <a:srgbClr val="FFFFFF"/>
                        </a:solidFill>
                        <a:effectLst>
                          <a:outerShdw blurRad="38100" dist="22860" dir="5400000" algn="tl" rotWithShape="0">
                            <a:srgbClr val="000000">
                              <a:alpha val="30000"/>
                            </a:srgbClr>
                          </a:outerShdw>
                        </a:effectLst>
                      </a:endParaRPr>
                    </a:p>
                  </a:txBody>
                  <a:tcPr marL="91425" marR="91425" marT="91425" marB="91425">
                    <a:lnL w="12700" cap="flat" cmpd="sng" algn="ctr">
                      <a:solidFill>
                        <a:schemeClr val="accent2">
                          <a:lumMod val="60000"/>
                          <a:lumOff val="40000"/>
                        </a:schemeClr>
                      </a:solidFill>
                      <a:prstDash val="lg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>
                          <a:lumMod val="60000"/>
                          <a:lumOff val="40000"/>
                        </a:schemeClr>
                      </a:solidFill>
                      <a:prstDash val="lg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60000"/>
                          <a:lumOff val="40000"/>
                        </a:schemeClr>
                      </a:solidFill>
                      <a:prstDash val="lg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60000"/>
                          <a:lumOff val="40000"/>
                        </a:schemeClr>
                      </a:solidFill>
                      <a:prstDash val="lgDash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 b="1" cap="none" spc="0" dirty="0">
                        <a:ln w="10160">
                          <a:solidFill>
                            <a:schemeClr val="accent5"/>
                          </a:solidFill>
                          <a:prstDash val="solid"/>
                        </a:ln>
                        <a:solidFill>
                          <a:srgbClr val="FFFFFF"/>
                        </a:solidFill>
                        <a:effectLst>
                          <a:outerShdw blurRad="38100" dist="22860" dir="5400000" algn="tl" rotWithShape="0">
                            <a:srgbClr val="000000">
                              <a:alpha val="30000"/>
                            </a:srgbClr>
                          </a:outerShdw>
                        </a:effectLst>
                      </a:endParaRPr>
                    </a:p>
                  </a:txBody>
                  <a:tcPr marL="91425" marR="91425" marT="91425" marB="91425">
                    <a:lnL w="12700" cap="flat" cmpd="sng" algn="ctr">
                      <a:solidFill>
                        <a:schemeClr val="accent2">
                          <a:lumMod val="60000"/>
                          <a:lumOff val="40000"/>
                        </a:schemeClr>
                      </a:solidFill>
                      <a:prstDash val="lg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>
                          <a:lumMod val="60000"/>
                          <a:lumOff val="40000"/>
                        </a:schemeClr>
                      </a:solidFill>
                      <a:prstDash val="lg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60000"/>
                          <a:lumOff val="40000"/>
                        </a:schemeClr>
                      </a:solidFill>
                      <a:prstDash val="lg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60000"/>
                          <a:lumOff val="40000"/>
                        </a:schemeClr>
                      </a:solidFill>
                      <a:prstDash val="lgDash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b="1" cap="none" spc="0" dirty="0">
                        <a:ln w="10160">
                          <a:solidFill>
                            <a:schemeClr val="accent5"/>
                          </a:solidFill>
                          <a:prstDash val="solid"/>
                        </a:ln>
                        <a:solidFill>
                          <a:srgbClr val="FFFFFF"/>
                        </a:solidFill>
                        <a:effectLst>
                          <a:outerShdw blurRad="38100" dist="22860" dir="5400000" algn="tl" rotWithShape="0">
                            <a:srgbClr val="000000">
                              <a:alpha val="30000"/>
                            </a:srgbClr>
                          </a:outerShdw>
                        </a:effectLst>
                      </a:endParaRPr>
                    </a:p>
                  </a:txBody>
                  <a:tcPr marL="91425" marR="91425" marT="91425" marB="91425">
                    <a:lnL w="12700" cap="flat" cmpd="sng" algn="ctr">
                      <a:solidFill>
                        <a:schemeClr val="accent2">
                          <a:lumMod val="60000"/>
                          <a:lumOff val="40000"/>
                        </a:schemeClr>
                      </a:solidFill>
                      <a:prstDash val="lg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>
                          <a:lumMod val="60000"/>
                          <a:lumOff val="40000"/>
                        </a:schemeClr>
                      </a:solidFill>
                      <a:prstDash val="lg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60000"/>
                          <a:lumOff val="40000"/>
                        </a:schemeClr>
                      </a:solidFill>
                      <a:prstDash val="lg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60000"/>
                          <a:lumOff val="40000"/>
                        </a:schemeClr>
                      </a:solidFill>
                      <a:prstDash val="lgDash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b="1" cap="none" spc="0" dirty="0">
                        <a:ln w="10160">
                          <a:solidFill>
                            <a:schemeClr val="accent5"/>
                          </a:solidFill>
                          <a:prstDash val="solid"/>
                        </a:ln>
                        <a:solidFill>
                          <a:srgbClr val="FFFFFF"/>
                        </a:solidFill>
                        <a:effectLst>
                          <a:outerShdw blurRad="38100" dist="22860" dir="5400000" algn="tl" rotWithShape="0">
                            <a:srgbClr val="000000">
                              <a:alpha val="30000"/>
                            </a:srgbClr>
                          </a:outerShdw>
                        </a:effectLst>
                      </a:endParaRPr>
                    </a:p>
                  </a:txBody>
                  <a:tcPr marL="91425" marR="91425" marT="91425" marB="91425">
                    <a:lnL w="12700" cap="flat" cmpd="sng" algn="ctr">
                      <a:solidFill>
                        <a:schemeClr val="accent2">
                          <a:lumMod val="60000"/>
                          <a:lumOff val="40000"/>
                        </a:schemeClr>
                      </a:solidFill>
                      <a:prstDash val="lg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>
                          <a:lumMod val="60000"/>
                          <a:lumOff val="40000"/>
                        </a:schemeClr>
                      </a:solidFill>
                      <a:prstDash val="lg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60000"/>
                          <a:lumOff val="40000"/>
                        </a:schemeClr>
                      </a:solidFill>
                      <a:prstDash val="lg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60000"/>
                          <a:lumOff val="40000"/>
                        </a:schemeClr>
                      </a:solidFill>
                      <a:prstDash val="lgDash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b="1" cap="none" spc="0" dirty="0">
                        <a:ln w="10160">
                          <a:solidFill>
                            <a:schemeClr val="accent5"/>
                          </a:solidFill>
                          <a:prstDash val="solid"/>
                        </a:ln>
                        <a:solidFill>
                          <a:srgbClr val="FFFFFF"/>
                        </a:solidFill>
                        <a:effectLst>
                          <a:outerShdw blurRad="38100" dist="22860" dir="5400000" algn="tl" rotWithShape="0">
                            <a:srgbClr val="000000">
                              <a:alpha val="30000"/>
                            </a:srgbClr>
                          </a:outerShdw>
                        </a:effectLst>
                      </a:endParaRPr>
                    </a:p>
                  </a:txBody>
                  <a:tcPr marL="91425" marR="91425" marT="91425" marB="91425">
                    <a:lnL w="12700" cap="flat" cmpd="sng" algn="ctr">
                      <a:solidFill>
                        <a:schemeClr val="accent2">
                          <a:lumMod val="60000"/>
                          <a:lumOff val="40000"/>
                        </a:schemeClr>
                      </a:solidFill>
                      <a:prstDash val="lg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>
                          <a:lumMod val="60000"/>
                          <a:lumOff val="40000"/>
                        </a:schemeClr>
                      </a:solidFill>
                      <a:prstDash val="lg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60000"/>
                          <a:lumOff val="40000"/>
                        </a:schemeClr>
                      </a:solidFill>
                      <a:prstDash val="lg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60000"/>
                          <a:lumOff val="40000"/>
                        </a:schemeClr>
                      </a:solidFill>
                      <a:prstDash val="lgDash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b="1" cap="none" spc="0" dirty="0">
                        <a:ln w="10160">
                          <a:solidFill>
                            <a:schemeClr val="accent5"/>
                          </a:solidFill>
                          <a:prstDash val="solid"/>
                        </a:ln>
                        <a:solidFill>
                          <a:srgbClr val="FFFFFF"/>
                        </a:solidFill>
                        <a:effectLst>
                          <a:outerShdw blurRad="38100" dist="22860" dir="5400000" algn="tl" rotWithShape="0">
                            <a:srgbClr val="000000">
                              <a:alpha val="30000"/>
                            </a:srgbClr>
                          </a:outerShdw>
                        </a:effectLst>
                      </a:endParaRPr>
                    </a:p>
                  </a:txBody>
                  <a:tcPr marL="91425" marR="91425" marT="91425" marB="91425">
                    <a:lnL w="12700" cap="flat" cmpd="sng" algn="ctr">
                      <a:solidFill>
                        <a:schemeClr val="accent2">
                          <a:lumMod val="60000"/>
                          <a:lumOff val="40000"/>
                        </a:schemeClr>
                      </a:solidFill>
                      <a:prstDash val="lg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>
                          <a:lumMod val="60000"/>
                          <a:lumOff val="40000"/>
                        </a:schemeClr>
                      </a:solidFill>
                      <a:prstDash val="lg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60000"/>
                          <a:lumOff val="40000"/>
                        </a:schemeClr>
                      </a:solidFill>
                      <a:prstDash val="lg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60000"/>
                          <a:lumOff val="40000"/>
                        </a:schemeClr>
                      </a:solidFill>
                      <a:prstDash val="lgDash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170" name="Google Shape;170;p22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 dirty="0"/>
              <a:t>Road map</a:t>
            </a:r>
            <a:endParaRPr dirty="0"/>
          </a:p>
        </p:txBody>
      </p:sp>
      <p:sp>
        <p:nvSpPr>
          <p:cNvPr id="171" name="Google Shape;171;p22" descr="Фоновое изображение шкалы времени"/>
          <p:cNvSpPr/>
          <p:nvPr/>
        </p:nvSpPr>
        <p:spPr>
          <a:xfrm>
            <a:off x="489153" y="2506400"/>
            <a:ext cx="2265900" cy="827400"/>
          </a:xfrm>
          <a:prstGeom prst="homePlate">
            <a:avLst>
              <a:gd name="adj" fmla="val 50000"/>
            </a:avLst>
          </a:prstGeom>
          <a:solidFill>
            <a:schemeClr val="accent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72" name="Google Shape;172;p22"/>
          <p:cNvSpPr txBox="1">
            <a:spLocks noGrp="1"/>
          </p:cNvSpPr>
          <p:nvPr>
            <p:ph type="body" idx="4294967295"/>
          </p:nvPr>
        </p:nvSpPr>
        <p:spPr>
          <a:xfrm>
            <a:off x="489150" y="2506401"/>
            <a:ext cx="1930777" cy="827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 dirty="0">
                <a:solidFill>
                  <a:schemeClr val="lt1"/>
                </a:solidFill>
              </a:rPr>
              <a:t>Исследование и планирование</a:t>
            </a:r>
            <a:endParaRPr dirty="0">
              <a:solidFill>
                <a:schemeClr val="lt1"/>
              </a:solidFill>
            </a:endParaRPr>
          </a:p>
        </p:txBody>
      </p:sp>
      <p:sp>
        <p:nvSpPr>
          <p:cNvPr id="173" name="Google Shape;173;p22" descr="Фоновое изображение шкалы времени"/>
          <p:cNvSpPr/>
          <p:nvPr/>
        </p:nvSpPr>
        <p:spPr>
          <a:xfrm>
            <a:off x="2824947" y="2502225"/>
            <a:ext cx="1626004" cy="827400"/>
          </a:xfrm>
          <a:prstGeom prst="homePlate">
            <a:avLst>
              <a:gd name="adj" fmla="val 50000"/>
            </a:avLst>
          </a:prstGeom>
          <a:solidFill>
            <a:schemeClr val="accent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74" name="Google Shape;174;p22"/>
          <p:cNvSpPr txBox="1">
            <a:spLocks noGrp="1"/>
          </p:cNvSpPr>
          <p:nvPr>
            <p:ph type="body" idx="4294967295"/>
          </p:nvPr>
        </p:nvSpPr>
        <p:spPr>
          <a:xfrm>
            <a:off x="2871128" y="2498275"/>
            <a:ext cx="1433017" cy="827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 dirty="0">
                <a:solidFill>
                  <a:schemeClr val="lt1"/>
                </a:solidFill>
              </a:rPr>
              <a:t>Создание прототипа</a:t>
            </a:r>
            <a:endParaRPr dirty="0">
              <a:solidFill>
                <a:schemeClr val="lt1"/>
              </a:solidFill>
            </a:endParaRPr>
          </a:p>
        </p:txBody>
      </p:sp>
      <p:grpSp>
        <p:nvGrpSpPr>
          <p:cNvPr id="175" name="Google Shape;175;p22"/>
          <p:cNvGrpSpPr/>
          <p:nvPr/>
        </p:nvGrpSpPr>
        <p:grpSpPr>
          <a:xfrm>
            <a:off x="4812987" y="3480613"/>
            <a:ext cx="3693748" cy="441657"/>
            <a:chOff x="6448870" y="3733723"/>
            <a:chExt cx="2453355" cy="351302"/>
          </a:xfrm>
          <a:solidFill>
            <a:schemeClr val="accent6"/>
          </a:solidFill>
        </p:grpSpPr>
        <p:sp>
          <p:nvSpPr>
            <p:cNvPr id="176" name="Google Shape;176;p22"/>
            <p:cNvSpPr/>
            <p:nvPr/>
          </p:nvSpPr>
          <p:spPr>
            <a:xfrm>
              <a:off x="6448870" y="3733723"/>
              <a:ext cx="1768500" cy="351300"/>
            </a:xfrm>
            <a:prstGeom prst="homePlate">
              <a:avLst>
                <a:gd name="adj" fmla="val 50000"/>
              </a:avLst>
            </a:pr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7" name="Google Shape;177;p22"/>
            <p:cNvSpPr/>
            <p:nvPr/>
          </p:nvSpPr>
          <p:spPr>
            <a:xfrm>
              <a:off x="8098525" y="3733725"/>
              <a:ext cx="346500" cy="351300"/>
            </a:xfrm>
            <a:prstGeom prst="chevron">
              <a:avLst>
                <a:gd name="adj" fmla="val 50000"/>
              </a:avLst>
            </a:pr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8" name="Google Shape;178;p22"/>
            <p:cNvSpPr/>
            <p:nvPr/>
          </p:nvSpPr>
          <p:spPr>
            <a:xfrm>
              <a:off x="8327125" y="3733725"/>
              <a:ext cx="346500" cy="351300"/>
            </a:xfrm>
            <a:prstGeom prst="chevron">
              <a:avLst>
                <a:gd name="adj" fmla="val 50000"/>
              </a:avLst>
            </a:pr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9" name="Google Shape;179;p22"/>
            <p:cNvSpPr/>
            <p:nvPr/>
          </p:nvSpPr>
          <p:spPr>
            <a:xfrm>
              <a:off x="8555725" y="3733725"/>
              <a:ext cx="346500" cy="351300"/>
            </a:xfrm>
            <a:prstGeom prst="chevron">
              <a:avLst>
                <a:gd name="adj" fmla="val 50000"/>
              </a:avLst>
            </a:pr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180" name="Google Shape;180;p22"/>
          <p:cNvSpPr txBox="1">
            <a:spLocks noGrp="1"/>
          </p:cNvSpPr>
          <p:nvPr>
            <p:ph type="body" idx="4294967295"/>
          </p:nvPr>
        </p:nvSpPr>
        <p:spPr>
          <a:xfrm>
            <a:off x="4812987" y="3447835"/>
            <a:ext cx="2917849" cy="457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 dirty="0">
                <a:solidFill>
                  <a:schemeClr val="lt1"/>
                </a:solidFill>
              </a:rPr>
              <a:t>Запуск и</a:t>
            </a:r>
            <a:r>
              <a:rPr lang="en-US" dirty="0">
                <a:solidFill>
                  <a:schemeClr val="lt1"/>
                </a:solidFill>
              </a:rPr>
              <a:t> </a:t>
            </a:r>
            <a:r>
              <a:rPr lang="ru" dirty="0">
                <a:solidFill>
                  <a:schemeClr val="lt1"/>
                </a:solidFill>
              </a:rPr>
              <a:t>продвижение</a:t>
            </a:r>
            <a:endParaRPr dirty="0">
              <a:solidFill>
                <a:schemeClr val="lt1"/>
              </a:solidFill>
            </a:endParaRPr>
          </a:p>
        </p:txBody>
      </p:sp>
      <p:sp>
        <p:nvSpPr>
          <p:cNvPr id="181" name="Google Shape;181;p22" descr="Фоновое изображение шкалы времени"/>
          <p:cNvSpPr/>
          <p:nvPr/>
        </p:nvSpPr>
        <p:spPr>
          <a:xfrm>
            <a:off x="4484787" y="2506400"/>
            <a:ext cx="2805741" cy="413700"/>
          </a:xfrm>
          <a:prstGeom prst="homePlate">
            <a:avLst>
              <a:gd name="adj" fmla="val 50000"/>
            </a:avLst>
          </a:prstGeom>
          <a:solidFill>
            <a:schemeClr val="accent5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5" name="Google Shape;174;p22"/>
          <p:cNvSpPr txBox="1">
            <a:spLocks/>
          </p:cNvSpPr>
          <p:nvPr/>
        </p:nvSpPr>
        <p:spPr>
          <a:xfrm>
            <a:off x="4540204" y="2450525"/>
            <a:ext cx="2396306" cy="567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429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800"/>
              <a:buFont typeface="Average"/>
              <a:buChar char="●"/>
              <a:defRPr sz="1800" b="0" i="0" u="none" strike="noStrike" cap="none">
                <a:solidFill>
                  <a:schemeClr val="accent3"/>
                </a:solidFill>
                <a:latin typeface="Average"/>
                <a:ea typeface="Average"/>
                <a:cs typeface="Average"/>
                <a:sym typeface="Average"/>
              </a:defRPr>
            </a:lvl1pPr>
            <a:lvl2pPr marL="914400" marR="0" lvl="1" indent="-31750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accent3"/>
              </a:buClr>
              <a:buSzPts val="1400"/>
              <a:buFont typeface="Average"/>
              <a:buChar char="○"/>
              <a:defRPr sz="1400" b="0" i="0" u="none" strike="noStrike" cap="none">
                <a:solidFill>
                  <a:schemeClr val="accent3"/>
                </a:solidFill>
                <a:latin typeface="Average"/>
                <a:ea typeface="Average"/>
                <a:cs typeface="Average"/>
                <a:sym typeface="Average"/>
              </a:defRPr>
            </a:lvl2pPr>
            <a:lvl3pPr marL="1371600" marR="0" lvl="2" indent="-31750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accent3"/>
              </a:buClr>
              <a:buSzPts val="1400"/>
              <a:buFont typeface="Average"/>
              <a:buChar char="■"/>
              <a:defRPr sz="1400" b="0" i="0" u="none" strike="noStrike" cap="none">
                <a:solidFill>
                  <a:schemeClr val="accent3"/>
                </a:solidFill>
                <a:latin typeface="Average"/>
                <a:ea typeface="Average"/>
                <a:cs typeface="Average"/>
                <a:sym typeface="Average"/>
              </a:defRPr>
            </a:lvl3pPr>
            <a:lvl4pPr marL="1828800" marR="0" lvl="3" indent="-31750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accent3"/>
              </a:buClr>
              <a:buSzPts val="1400"/>
              <a:buFont typeface="Average"/>
              <a:buChar char="●"/>
              <a:defRPr sz="1400" b="0" i="0" u="none" strike="noStrike" cap="none">
                <a:solidFill>
                  <a:schemeClr val="accent3"/>
                </a:solidFill>
                <a:latin typeface="Average"/>
                <a:ea typeface="Average"/>
                <a:cs typeface="Average"/>
                <a:sym typeface="Average"/>
              </a:defRPr>
            </a:lvl4pPr>
            <a:lvl5pPr marL="2286000" marR="0" lvl="4" indent="-31750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accent3"/>
              </a:buClr>
              <a:buSzPts val="1400"/>
              <a:buFont typeface="Average"/>
              <a:buChar char="○"/>
              <a:defRPr sz="1400" b="0" i="0" u="none" strike="noStrike" cap="none">
                <a:solidFill>
                  <a:schemeClr val="accent3"/>
                </a:solidFill>
                <a:latin typeface="Average"/>
                <a:ea typeface="Average"/>
                <a:cs typeface="Average"/>
                <a:sym typeface="Average"/>
              </a:defRPr>
            </a:lvl5pPr>
            <a:lvl6pPr marL="2743200" marR="0" lvl="5" indent="-31750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accent3"/>
              </a:buClr>
              <a:buSzPts val="1400"/>
              <a:buFont typeface="Average"/>
              <a:buChar char="■"/>
              <a:defRPr sz="1400" b="0" i="0" u="none" strike="noStrike" cap="none">
                <a:solidFill>
                  <a:schemeClr val="accent3"/>
                </a:solidFill>
                <a:latin typeface="Average"/>
                <a:ea typeface="Average"/>
                <a:cs typeface="Average"/>
                <a:sym typeface="Average"/>
              </a:defRPr>
            </a:lvl6pPr>
            <a:lvl7pPr marL="3200400" marR="0" lvl="6" indent="-31750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accent3"/>
              </a:buClr>
              <a:buSzPts val="1400"/>
              <a:buFont typeface="Average"/>
              <a:buChar char="●"/>
              <a:defRPr sz="1400" b="0" i="0" u="none" strike="noStrike" cap="none">
                <a:solidFill>
                  <a:schemeClr val="accent3"/>
                </a:solidFill>
                <a:latin typeface="Average"/>
                <a:ea typeface="Average"/>
                <a:cs typeface="Average"/>
                <a:sym typeface="Average"/>
              </a:defRPr>
            </a:lvl7pPr>
            <a:lvl8pPr marL="3657600" marR="0" lvl="7" indent="-31750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accent3"/>
              </a:buClr>
              <a:buSzPts val="1400"/>
              <a:buFont typeface="Average"/>
              <a:buChar char="○"/>
              <a:defRPr sz="1400" b="0" i="0" u="none" strike="noStrike" cap="none">
                <a:solidFill>
                  <a:schemeClr val="accent3"/>
                </a:solidFill>
                <a:latin typeface="Average"/>
                <a:ea typeface="Average"/>
                <a:cs typeface="Average"/>
                <a:sym typeface="Average"/>
              </a:defRPr>
            </a:lvl8pPr>
            <a:lvl9pPr marL="4114800" marR="0" lvl="8" indent="-317500" algn="l" rtl="0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Clr>
                <a:schemeClr val="accent3"/>
              </a:buClr>
              <a:buSzPts val="1400"/>
              <a:buFont typeface="Average"/>
              <a:buChar char="■"/>
              <a:defRPr sz="1400" b="0" i="0" u="none" strike="noStrike" cap="none">
                <a:solidFill>
                  <a:schemeClr val="accent3"/>
                </a:solidFill>
                <a:latin typeface="Average"/>
                <a:ea typeface="Average"/>
                <a:cs typeface="Average"/>
                <a:sym typeface="Average"/>
              </a:defRPr>
            </a:lvl9pPr>
          </a:lstStyle>
          <a:p>
            <a:pPr marL="0" indent="0">
              <a:buFont typeface="Average"/>
              <a:buNone/>
            </a:pPr>
            <a:r>
              <a:rPr lang="ru-RU" dirty="0">
                <a:solidFill>
                  <a:schemeClr val="lt1"/>
                </a:solidFill>
              </a:rPr>
              <a:t>Разработка продукта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EBC047D-8334-412B-B13C-20194EBA737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>
                <a:solidFill>
                  <a:schemeClr val="accent6"/>
                </a:solidFill>
              </a:rPr>
              <a:t>Запрос</a:t>
            </a:r>
            <a:br>
              <a:rPr lang="ru-RU" dirty="0">
                <a:solidFill>
                  <a:schemeClr val="accent6"/>
                </a:solidFill>
              </a:rPr>
            </a:br>
            <a:br>
              <a:rPr lang="ru-RU" dirty="0">
                <a:solidFill>
                  <a:schemeClr val="accent6"/>
                </a:solidFill>
              </a:rPr>
            </a:br>
            <a:r>
              <a:rPr lang="ru-RU" sz="3600" dirty="0">
                <a:solidFill>
                  <a:schemeClr val="accent6"/>
                </a:solidFill>
              </a:rPr>
              <a:t>Для помощи с чат-ботом мы ищем </a:t>
            </a:r>
            <a:r>
              <a:rPr lang="ru-RU" sz="3600" b="1" dirty="0">
                <a:solidFill>
                  <a:schemeClr val="accent6"/>
                </a:solidFill>
              </a:rPr>
              <a:t>программиста</a:t>
            </a:r>
            <a:r>
              <a:rPr lang="ru-RU" sz="3600" dirty="0">
                <a:solidFill>
                  <a:schemeClr val="accent6"/>
                </a:solidFill>
              </a:rPr>
              <a:t> в свою команду</a:t>
            </a:r>
            <a:endParaRPr lang="ru-RU" b="1" dirty="0">
              <a:solidFill>
                <a:schemeClr val="accent6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9745939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1" name="Google Shape;211;p24"/>
          <p:cNvSpPr/>
          <p:nvPr/>
        </p:nvSpPr>
        <p:spPr>
          <a:xfrm>
            <a:off x="0" y="0"/>
            <a:ext cx="9161100" cy="24846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12" name="Google Shape;212;p24"/>
          <p:cNvSpPr txBox="1">
            <a:spLocks noGrp="1"/>
          </p:cNvSpPr>
          <p:nvPr>
            <p:ph type="title" idx="4294967295"/>
          </p:nvPr>
        </p:nvSpPr>
        <p:spPr>
          <a:xfrm>
            <a:off x="311700" y="372500"/>
            <a:ext cx="8520600" cy="733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>
                <a:solidFill>
                  <a:schemeClr val="lt1"/>
                </a:solidFill>
              </a:rPr>
              <a:t>Команда</a:t>
            </a:r>
            <a:endParaRPr>
              <a:solidFill>
                <a:schemeClr val="lt1"/>
              </a:solidFill>
            </a:endParaRPr>
          </a:p>
        </p:txBody>
      </p:sp>
      <p:pic>
        <p:nvPicPr>
          <p:cNvPr id="213" name="Google Shape;213;p24"/>
          <p:cNvPicPr preferRelativeResize="0"/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360" r="8542" b="27513"/>
          <a:stretch/>
        </p:blipFill>
        <p:spPr>
          <a:xfrm>
            <a:off x="2390936" y="1322225"/>
            <a:ext cx="1631627" cy="1644300"/>
          </a:xfrm>
          <a:prstGeom prst="ellipse">
            <a:avLst/>
          </a:prstGeom>
          <a:noFill/>
          <a:ln>
            <a:noFill/>
          </a:ln>
        </p:spPr>
      </p:pic>
      <p:sp>
        <p:nvSpPr>
          <p:cNvPr id="214" name="Google Shape;214;p24"/>
          <p:cNvSpPr txBox="1">
            <a:spLocks noGrp="1"/>
          </p:cNvSpPr>
          <p:nvPr>
            <p:ph type="body" idx="4294967295"/>
          </p:nvPr>
        </p:nvSpPr>
        <p:spPr>
          <a:xfrm>
            <a:off x="1765300" y="3109050"/>
            <a:ext cx="2968496" cy="436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1600"/>
              </a:spcAft>
              <a:buNone/>
            </a:pPr>
            <a:r>
              <a:rPr lang="ru" sz="1700" dirty="0">
                <a:solidFill>
                  <a:schemeClr val="dk1"/>
                </a:solidFill>
              </a:rPr>
              <a:t>Котенко Екатерина, ландшафтный архитектор</a:t>
            </a:r>
            <a:endParaRPr sz="1700" dirty="0">
              <a:solidFill>
                <a:schemeClr val="dk1"/>
              </a:solidFill>
            </a:endParaRPr>
          </a:p>
        </p:txBody>
      </p:sp>
      <p:sp>
        <p:nvSpPr>
          <p:cNvPr id="216" name="Google Shape;216;p24"/>
          <p:cNvSpPr txBox="1">
            <a:spLocks noGrp="1"/>
          </p:cNvSpPr>
          <p:nvPr>
            <p:ph type="body" idx="4294967295"/>
          </p:nvPr>
        </p:nvSpPr>
        <p:spPr>
          <a:xfrm>
            <a:off x="4902617" y="3096350"/>
            <a:ext cx="2609266" cy="436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1600"/>
              </a:spcAft>
              <a:buNone/>
            </a:pPr>
            <a:r>
              <a:rPr lang="ru" sz="1700" dirty="0">
                <a:solidFill>
                  <a:schemeClr val="dk1"/>
                </a:solidFill>
              </a:rPr>
              <a:t>Баскакова Светлана, финансовый директор</a:t>
            </a:r>
            <a:endParaRPr sz="1700" dirty="0">
              <a:solidFill>
                <a:schemeClr val="dk1"/>
              </a:solidFill>
            </a:endParaRPr>
          </a:p>
        </p:txBody>
      </p:sp>
      <p:sp>
        <p:nvSpPr>
          <p:cNvPr id="222" name="Google Shape;222;p24"/>
          <p:cNvSpPr txBox="1"/>
          <p:nvPr/>
        </p:nvSpPr>
        <p:spPr>
          <a:xfrm>
            <a:off x="1955800" y="3858906"/>
            <a:ext cx="2501900" cy="1153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lnSpc>
                <a:spcPct val="115000"/>
              </a:lnSpc>
              <a:spcBef>
                <a:spcPts val="0"/>
              </a:spcBef>
              <a:buNone/>
            </a:pPr>
            <a:r>
              <a:rPr lang="ru" sz="1300" dirty="0">
                <a:solidFill>
                  <a:schemeClr val="accent4"/>
                </a:solidFill>
                <a:latin typeface="Average"/>
                <a:ea typeface="Average"/>
                <a:cs typeface="Average"/>
                <a:sym typeface="Average"/>
              </a:rPr>
              <a:t>Опыт работы</a:t>
            </a:r>
            <a:r>
              <a:rPr lang="en-US" sz="1300" dirty="0">
                <a:solidFill>
                  <a:schemeClr val="accent4"/>
                </a:solidFill>
                <a:latin typeface="Average"/>
                <a:ea typeface="Average"/>
                <a:cs typeface="Average"/>
                <a:sym typeface="Average"/>
              </a:rPr>
              <a:t> </a:t>
            </a:r>
            <a:r>
              <a:rPr lang="ru-RU" sz="1300" dirty="0">
                <a:solidFill>
                  <a:schemeClr val="accent4"/>
                </a:solidFill>
                <a:latin typeface="Average"/>
                <a:ea typeface="Average"/>
                <a:cs typeface="Average"/>
                <a:sym typeface="Average"/>
              </a:rPr>
              <a:t>в сфере</a:t>
            </a:r>
            <a:r>
              <a:rPr lang="ru" sz="1300" dirty="0">
                <a:solidFill>
                  <a:schemeClr val="accent4"/>
                </a:solidFill>
                <a:latin typeface="Average"/>
                <a:ea typeface="Average"/>
                <a:cs typeface="Average"/>
                <a:sym typeface="Average"/>
              </a:rPr>
              <a:t> более 3-х лет</a:t>
            </a:r>
            <a:endParaRPr lang="en-US" sz="1300" dirty="0">
              <a:solidFill>
                <a:schemeClr val="accent4"/>
              </a:solidFill>
              <a:latin typeface="Average"/>
              <a:ea typeface="Average"/>
              <a:cs typeface="Average"/>
              <a:sym typeface="Average"/>
            </a:endParaRPr>
          </a:p>
        </p:txBody>
      </p:sp>
      <p:sp>
        <p:nvSpPr>
          <p:cNvPr id="224" name="Google Shape;224;p24"/>
          <p:cNvSpPr txBox="1"/>
          <p:nvPr/>
        </p:nvSpPr>
        <p:spPr>
          <a:xfrm>
            <a:off x="5042516" y="3860712"/>
            <a:ext cx="2388093" cy="1153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None/>
            </a:pPr>
            <a:r>
              <a:rPr lang="ru-RU" sz="1300" dirty="0">
                <a:solidFill>
                  <a:schemeClr val="accent4"/>
                </a:solidFill>
                <a:latin typeface="Average"/>
                <a:ea typeface="Average"/>
                <a:cs typeface="Average"/>
                <a:sym typeface="Average"/>
              </a:rPr>
              <a:t>Опыт работы в финансовом отделе малого и среднего бизнеса более 3-х лет</a:t>
            </a:r>
            <a:endParaRPr sz="1300" dirty="0">
              <a:solidFill>
                <a:schemeClr val="accent4"/>
              </a:solidFill>
              <a:latin typeface="Average"/>
              <a:ea typeface="Average"/>
              <a:cs typeface="Average"/>
              <a:sym typeface="Average"/>
            </a:endParaRPr>
          </a:p>
        </p:txBody>
      </p:sp>
      <p:pic>
        <p:nvPicPr>
          <p:cNvPr id="1027" name="Picture 3" descr="C:\Users\Владелец\Downloads\WhatsApp Image 2024-11-22 at 10.55.05.jpeg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059" t="26640" r="19840" b="11574"/>
          <a:stretch/>
        </p:blipFill>
        <p:spPr bwMode="auto">
          <a:xfrm>
            <a:off x="462645" y="586183"/>
            <a:ext cx="1505856" cy="17132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AutoShape 2" descr="blob:https://web.telegram.org/cf0088b3-3115-46fc-aa4f-11a76c673736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16" name="Google Shape;213;p24"/>
          <p:cNvPicPr preferRelativeResize="0"/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423" t="21399" r="13245" b="24687"/>
          <a:stretch/>
        </p:blipFill>
        <p:spPr>
          <a:xfrm>
            <a:off x="5386065" y="1338522"/>
            <a:ext cx="1642369" cy="1655181"/>
          </a:xfrm>
          <a:prstGeom prst="ellipse">
            <a:avLst/>
          </a:prstGeom>
          <a:noFill/>
          <a:ln>
            <a:noFill/>
          </a:ln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6">
            <a:biLevel thresh="7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10354" y="586183"/>
            <a:ext cx="1495425" cy="1732081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Slate">
  <a:themeElements>
    <a:clrScheme name="Серая">
      <a:dk1>
        <a:sysClr val="windowText" lastClr="000000"/>
      </a:dk1>
      <a:lt1>
        <a:sysClr val="window" lastClr="FFFFFF"/>
      </a:lt1>
      <a:dk2>
        <a:srgbClr val="000000"/>
      </a:dk2>
      <a:lt2>
        <a:srgbClr val="F8F8F8"/>
      </a:lt2>
      <a:accent1>
        <a:srgbClr val="DDDDDD"/>
      </a:accent1>
      <a:accent2>
        <a:srgbClr val="B2B2B2"/>
      </a:accent2>
      <a:accent3>
        <a:srgbClr val="969696"/>
      </a:accent3>
      <a:accent4>
        <a:srgbClr val="808080"/>
      </a:accent4>
      <a:accent5>
        <a:srgbClr val="5F5F5F"/>
      </a:accent5>
      <a:accent6>
        <a:srgbClr val="4D4D4D"/>
      </a:accent6>
      <a:hlink>
        <a:srgbClr val="5F5F5F"/>
      </a:hlink>
      <a:folHlink>
        <a:srgbClr val="919191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Override1.xml><?xml version="1.0" encoding="utf-8"?>
<a:themeOverride xmlns:a="http://schemas.openxmlformats.org/drawingml/2006/main">
  <a:clrScheme name="Стандартная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5B9BD5"/>
    </a:accent1>
    <a:accent2>
      <a:srgbClr val="ED7D31"/>
    </a:accent2>
    <a:accent3>
      <a:srgbClr val="A5A5A5"/>
    </a:accent3>
    <a:accent4>
      <a:srgbClr val="FFC000"/>
    </a:accent4>
    <a:accent5>
      <a:srgbClr val="4472C4"/>
    </a:accent5>
    <a:accent6>
      <a:srgbClr val="70AD47"/>
    </a:accent6>
    <a:hlink>
      <a:srgbClr val="0563C1"/>
    </a:hlink>
    <a:folHlink>
      <a:srgbClr val="954F72"/>
    </a:folHlink>
  </a:clrScheme>
  <a:fontScheme name="Стандартная">
    <a:majorFont>
      <a:latin typeface="Calibri Light" panose="020F0302020204030204"/>
      <a:ea typeface=""/>
      <a:cs typeface=""/>
      <a:font script="Jpan" typeface="游ゴシック Light"/>
      <a:font script="Hang" typeface="맑은 고딕"/>
      <a:font script="Hans" typeface="等线 Light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 panose="020F0502020204030204"/>
      <a:ea typeface=""/>
      <a:cs typeface=""/>
      <a:font script="Jpan" typeface="游ゴシック"/>
      <a:font script="Hang" typeface="맑은 고딕"/>
      <a:font script="Hans" typeface="等线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Стандартная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1826</TotalTime>
  <Words>708</Words>
  <Application>Microsoft Office PowerPoint</Application>
  <PresentationFormat>Экран (16:9)</PresentationFormat>
  <Paragraphs>140</Paragraphs>
  <Slides>13</Slides>
  <Notes>13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5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13</vt:i4>
      </vt:variant>
    </vt:vector>
  </HeadingPairs>
  <TitlesOfParts>
    <vt:vector size="19" baseType="lpstr">
      <vt:lpstr>Arial</vt:lpstr>
      <vt:lpstr>Oswald</vt:lpstr>
      <vt:lpstr>Times New Roman</vt:lpstr>
      <vt:lpstr>Average</vt:lpstr>
      <vt:lpstr>Courier New</vt:lpstr>
      <vt:lpstr>Slate</vt:lpstr>
      <vt:lpstr>Ландшафтная организация, внедрение чат-бота для предварительной оценки стоимости проекта. </vt:lpstr>
      <vt:lpstr>Проблема</vt:lpstr>
      <vt:lpstr>Решение</vt:lpstr>
      <vt:lpstr>Продукт</vt:lpstr>
      <vt:lpstr>Уникальное преимущество</vt:lpstr>
      <vt:lpstr>Рынок</vt:lpstr>
      <vt:lpstr>Конкуренты</vt:lpstr>
      <vt:lpstr>Бизнес-модель</vt:lpstr>
      <vt:lpstr>Бизнес-модель</vt:lpstr>
      <vt:lpstr>Traction</vt:lpstr>
      <vt:lpstr>Road map</vt:lpstr>
      <vt:lpstr>Запрос  Для помощи с чат-ботом мы ищем программиста в свою команду</vt:lpstr>
      <vt:lpstr>Команда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Ландшафтная организация, внедрение чат-бота для предварительной оценки стоимости проекта.</dc:title>
  <dc:creator>User</dc:creator>
  <cp:lastModifiedBy>Екатерина Котенко</cp:lastModifiedBy>
  <cp:revision>47</cp:revision>
  <dcterms:modified xsi:type="dcterms:W3CDTF">2024-12-02T05:58:12Z</dcterms:modified>
</cp:coreProperties>
</file>