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</p:sldMasterIdLst>
  <p:notesMasterIdLst>
    <p:notesMasterId r:id="rId22"/>
  </p:notesMasterIdLst>
  <p:sldIdLst>
    <p:sldId id="357" r:id="rId6"/>
    <p:sldId id="406" r:id="rId7"/>
    <p:sldId id="411" r:id="rId8"/>
    <p:sldId id="410" r:id="rId9"/>
    <p:sldId id="420" r:id="rId10"/>
    <p:sldId id="403" r:id="rId11"/>
    <p:sldId id="412" r:id="rId12"/>
    <p:sldId id="413" r:id="rId13"/>
    <p:sldId id="421" r:id="rId14"/>
    <p:sldId id="394" r:id="rId15"/>
    <p:sldId id="398" r:id="rId16"/>
    <p:sldId id="422" r:id="rId17"/>
    <p:sldId id="396" r:id="rId18"/>
    <p:sldId id="417" r:id="rId19"/>
    <p:sldId id="399" r:id="rId20"/>
    <p:sldId id="404" r:id="rId21"/>
  </p:sldIdLst>
  <p:sldSz cx="9144000" cy="5143500" type="screen16x9"/>
  <p:notesSz cx="6858000" cy="9144000"/>
  <p:embeddedFontLst>
    <p:embeddedFont>
      <p:font typeface="Montserrat Black" pitchFamily="2" charset="0"/>
      <p:bold r:id="rId23"/>
      <p:italic r:id="rId24"/>
      <p:boldItalic r:id="rId25"/>
    </p:embeddedFont>
    <p:embeddedFont>
      <p:font typeface="PT Sans" panose="020B0503020203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0" userDrawn="1">
          <p15:clr>
            <a:srgbClr val="A4A3A4"/>
          </p15:clr>
        </p15:guide>
        <p15:guide id="2" pos="181" userDrawn="1">
          <p15:clr>
            <a:srgbClr val="A4A3A4"/>
          </p15:clr>
        </p15:guide>
        <p15:guide id="3" pos="521" userDrawn="1">
          <p15:clr>
            <a:srgbClr val="A4A3A4"/>
          </p15:clr>
        </p15:guide>
        <p15:guide id="4" pos="5035" userDrawn="1">
          <p15:clr>
            <a:srgbClr val="A4A3A4"/>
          </p15:clr>
        </p15:guide>
        <p15:guide id="5" orient="horz" pos="8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FE7"/>
    <a:srgbClr val="D6F8FE"/>
    <a:srgbClr val="FFF3FE"/>
    <a:srgbClr val="FEF9C6"/>
    <a:srgbClr val="E5EEFF"/>
    <a:srgbClr val="D9F6FF"/>
    <a:srgbClr val="FFFDE7"/>
    <a:srgbClr val="FFE5FC"/>
    <a:srgbClr val="FFFEF7"/>
    <a:srgbClr val="054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23E036-C889-4DE9-9E9D-3321D5F19301}">
  <a:tblStyle styleId="{7123E036-C889-4DE9-9E9D-3321D5F193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750281-C10F-437D-83A7-701AB93CF69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2"/>
    <p:restoredTop sz="93284" autoAdjust="0"/>
  </p:normalViewPr>
  <p:slideViewPr>
    <p:cSldViewPr snapToGrid="0">
      <p:cViewPr varScale="1">
        <p:scale>
          <a:sx n="82" d="100"/>
          <a:sy n="82" d="100"/>
        </p:scale>
        <p:origin x="392" y="168"/>
      </p:cViewPr>
      <p:guideLst>
        <p:guide orient="horz" pos="350"/>
        <p:guide pos="181"/>
        <p:guide pos="521"/>
        <p:guide pos="5035"/>
        <p:guide orient="horz" pos="8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332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305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076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92FE9EB0-86F2-8661-6257-55E4B6928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DEF59554-5EEE-76E0-C4C4-3CC14088C9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945A9984-295F-1971-79D9-640BE26130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040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DA8E3445-653D-6283-CDAD-46396F5B3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A8CD96E5-4B67-2480-C3D5-D63DEE7EB7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5B6B74AE-9943-3934-74D8-A949A58462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8777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234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939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3B003560-BA2D-7B17-98FA-B6423EB7E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126035E4-C1A8-63A1-7AD1-03D15BF238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2F88F185-773B-B256-94E8-9BAFA7652B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820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07C8EEF7-5C00-BE59-6FE4-1BC232F89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40C3ECFA-910C-8A59-A84A-21DDCB7D5F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80BD0E8C-6052-D90B-2FEC-CF342AB279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35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939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93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93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D381987A-AD4B-E94A-8E57-E0C436D78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B73D6927-0AFC-275A-3E44-D5F6F9DE58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162C8899-4244-F6FD-83A7-70DE6C1498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395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31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939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939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E75594BC-D7B4-E246-A6BC-D4AC355FC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F02ACA67-FF41-E655-C0BC-DA87E7414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C5F402DA-99FA-21D1-F972-1D0A3773B6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05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529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10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7.pn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6.pn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zabotadeti.online/?ysclid=lpd56a6nwm517986900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tutoragency.wixsite.com/tutoragenc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plus-psycenter.ru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.jpeg"/><Relationship Id="rId4" Type="http://schemas.openxmlformats.org/officeDocument/2006/relationships/image" Target="../media/image6.png"/><Relationship Id="rId9" Type="http://schemas.openxmlformats.org/officeDocument/2006/relationships/hyperlink" Target="https://tutor-e.ru/?ysclid=lpd68m3l548459547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C3CC2F69-5ECF-376C-1DFD-0883A66A0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35" y="182491"/>
            <a:ext cx="1035050" cy="69611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C3DE7E-8D5E-2EE1-3602-100397572FD1}"/>
              </a:ext>
            </a:extLst>
          </p:cNvPr>
          <p:cNvSpPr/>
          <p:nvPr/>
        </p:nvSpPr>
        <p:spPr>
          <a:xfrm>
            <a:off x="-1" y="1341003"/>
            <a:ext cx="6121021" cy="9354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 sz="1050">
              <a:solidFill>
                <a:schemeClr val="accent5"/>
              </a:solidFill>
            </a:endParaRPr>
          </a:p>
        </p:txBody>
      </p:sp>
      <p:pic>
        <p:nvPicPr>
          <p:cNvPr id="3" name="Рисунок 15">
            <a:extLst>
              <a:ext uri="{FF2B5EF4-FFF2-40B4-BE49-F238E27FC236}">
                <a16:creationId xmlns:a16="http://schemas.microsoft.com/office/drawing/2014/main" id="{1AB3DB6F-2650-7A8C-1ECD-F47A5373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577" y="141091"/>
            <a:ext cx="751932" cy="69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2706EE-C900-562A-BCBF-28A12F62B8D1}"/>
              </a:ext>
            </a:extLst>
          </p:cNvPr>
          <p:cNvSpPr/>
          <p:nvPr/>
        </p:nvSpPr>
        <p:spPr>
          <a:xfrm>
            <a:off x="33657" y="2981884"/>
            <a:ext cx="9144001" cy="546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43894" y="1438741"/>
            <a:ext cx="5324129" cy="824686"/>
          </a:xfrm>
          <a:prstGeom prst="rect">
            <a:avLst/>
          </a:prstGeom>
          <a:solidFill>
            <a:schemeClr val="accent5"/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  <a:sym typeface="PT Sans"/>
              </a:rPr>
              <a:t>Проект «</a:t>
            </a:r>
            <a:r>
              <a:rPr lang="ru-RU" sz="1800" b="1" dirty="0">
                <a:solidFill>
                  <a:schemeClr val="bg1"/>
                </a:solidFill>
              </a:rPr>
              <a:t>SBS-24 </a:t>
            </a:r>
            <a:r>
              <a:rPr lang="en-US" sz="1800" b="1" dirty="0">
                <a:solidFill>
                  <a:schemeClr val="bg1"/>
                </a:solidFill>
              </a:rPr>
              <a:t>а7а “Навигатор 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развития талантов”</a:t>
            </a:r>
            <a:r>
              <a:rPr lang="ru-RU" sz="1800" b="1" dirty="0">
                <a:solidFill>
                  <a:schemeClr val="bg1"/>
                </a:solidFill>
              </a:rPr>
              <a:t> продвижение</a:t>
            </a:r>
            <a:br>
              <a:rPr lang="ru-RU" sz="1400" b="1" dirty="0">
                <a:solidFill>
                  <a:schemeClr val="bg1"/>
                </a:solidFill>
                <a:sym typeface="PT Sans"/>
              </a:rPr>
            </a:br>
            <a:endParaRPr lang="ru-RU" sz="1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D5D7C486-66BD-D18B-8595-541BFE944593}"/>
              </a:ext>
            </a:extLst>
          </p:cNvPr>
          <p:cNvSpPr txBox="1">
            <a:spLocks/>
          </p:cNvSpPr>
          <p:nvPr/>
        </p:nvSpPr>
        <p:spPr>
          <a:xfrm>
            <a:off x="653085" y="2265847"/>
            <a:ext cx="2688610" cy="7570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1600" b="1" dirty="0">
                <a:solidFill>
                  <a:schemeClr val="accent5"/>
                </a:solidFill>
                <a:latin typeface="Montserrat Black"/>
                <a:cs typeface="Calibri Light"/>
              </a:rPr>
              <a:t>СТУДЕНЧЕСКИЙ СТАРТАП</a:t>
            </a:r>
            <a:endParaRPr lang="ru-RU" sz="1600" b="1" dirty="0">
              <a:solidFill>
                <a:schemeClr val="accent5"/>
              </a:solidFill>
              <a:latin typeface="Montserrat Black" panose="00000A00000000000000" pitchFamily="2" charset="-52"/>
              <a:cs typeface="Calibri Light" panose="020F03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58B844-1BF0-3E79-FC23-BBC629D5D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12" y="107016"/>
            <a:ext cx="1583372" cy="153740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ка, Шрифт, графический дизайн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5CFEBD5-70C5-3CF9-E142-689938EEF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101" y="115862"/>
            <a:ext cx="1035050" cy="829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FF933A-1D1C-D404-7FB4-31E5360AD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47" y="1711836"/>
            <a:ext cx="3754927" cy="3234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FAE5FA-AFA4-5460-DCF2-7477DD701AF5}"/>
              </a:ext>
            </a:extLst>
          </p:cNvPr>
          <p:cNvSpPr/>
          <p:nvPr/>
        </p:nvSpPr>
        <p:spPr>
          <a:xfrm>
            <a:off x="33656" y="3181783"/>
            <a:ext cx="4449853" cy="757084"/>
          </a:xfrm>
          <a:prstGeom prst="rect">
            <a:avLst/>
          </a:prstGeom>
          <a:solidFill>
            <a:srgbClr val="FEF9C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52BC3-8A8A-81DA-4714-87CF2A7542AB}"/>
              </a:ext>
            </a:extLst>
          </p:cNvPr>
          <p:cNvSpPr txBox="1"/>
          <p:nvPr/>
        </p:nvSpPr>
        <p:spPr>
          <a:xfrm>
            <a:off x="360950" y="3322258"/>
            <a:ext cx="3895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260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ЮЖНЫЙ ФЕДЕРАЛЬНЫ</a:t>
            </a:r>
            <a:r>
              <a:rPr lang="ru-RU" dirty="0">
                <a:solidFill>
                  <a:srgbClr val="0260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</a:t>
            </a:r>
            <a:r>
              <a:rPr lang="en-US" dirty="0">
                <a:solidFill>
                  <a:srgbClr val="0260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УНИВЕРСИТЕТ</a:t>
            </a:r>
            <a:r>
              <a:rPr lang="ru-RU" dirty="0">
                <a:solidFill>
                  <a:srgbClr val="0260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>
                <a:solidFill>
                  <a:srgbClr val="0260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АКАДЕМИЯ ПСИХОЛОГИИ</a:t>
            </a:r>
            <a:r>
              <a:rPr lang="ru-RU" dirty="0">
                <a:solidFill>
                  <a:srgbClr val="0260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260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dirty="0">
                <a:solidFill>
                  <a:srgbClr val="0260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ПЕДАГОГИКИ</a:t>
            </a:r>
          </a:p>
        </p:txBody>
      </p:sp>
    </p:spTree>
    <p:extLst>
      <p:ext uri="{BB962C8B-B14F-4D97-AF65-F5344CB8AC3E}">
        <p14:creationId xmlns:p14="http://schemas.microsoft.com/office/powerpoint/2010/main" val="4004218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11E85E9-7B9B-2414-F0CB-DBE66E5A2982}"/>
              </a:ext>
            </a:extLst>
          </p:cNvPr>
          <p:cNvGrpSpPr/>
          <p:nvPr/>
        </p:nvGrpSpPr>
        <p:grpSpPr>
          <a:xfrm>
            <a:off x="0" y="0"/>
            <a:ext cx="9155353" cy="648000"/>
            <a:chOff x="0" y="0"/>
            <a:chExt cx="9155353" cy="64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C2BA3A21-4C3A-FE5F-4FE6-453E41150E4A}"/>
                </a:ext>
              </a:extLst>
            </p:cNvPr>
            <p:cNvSpPr/>
            <p:nvPr/>
          </p:nvSpPr>
          <p:spPr>
            <a:xfrm>
              <a:off x="6278592" y="0"/>
              <a:ext cx="2876761" cy="648000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685800" hangingPunct="0">
                <a:buClrTx/>
              </a:pPr>
              <a:endParaRPr lang="ru-RU" sz="1350" dirty="0"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DD048E0-4689-4AEE-0EC1-414558D853E2}"/>
                </a:ext>
              </a:extLst>
            </p:cNvPr>
            <p:cNvSpPr/>
            <p:nvPr/>
          </p:nvSpPr>
          <p:spPr>
            <a:xfrm>
              <a:off x="0" y="0"/>
              <a:ext cx="6287428" cy="648000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685800" hangingPunct="0">
                <a:buClrTx/>
              </a:pPr>
              <a:endParaRPr lang="ru-RU" sz="1350" dirty="0"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DB9D94-A572-42B1-643E-177237281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03" y="103783"/>
            <a:ext cx="679877" cy="4528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BF5D1D1-2002-07E7-FE8A-4C671367B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17" y="139623"/>
            <a:ext cx="422634" cy="3812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F4F48E-2D94-5950-41A0-9DFD103A7819}"/>
              </a:ext>
            </a:extLst>
          </p:cNvPr>
          <p:cNvSpPr txBox="1"/>
          <p:nvPr/>
        </p:nvSpPr>
        <p:spPr>
          <a:xfrm>
            <a:off x="778322" y="-12393"/>
            <a:ext cx="64785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Демонстрация нашего решения</a:t>
            </a:r>
          </a:p>
          <a:p>
            <a:r>
              <a:rPr lang="ru-RU" sz="2000" b="1" dirty="0">
                <a:solidFill>
                  <a:schemeClr val="bg1"/>
                </a:solidFill>
                <a:sym typeface="PT Sans"/>
              </a:rPr>
              <a:t>Что сделано:</a:t>
            </a:r>
          </a:p>
        </p:txBody>
      </p:sp>
      <p:pic>
        <p:nvPicPr>
          <p:cNvPr id="20" name="Рисунок 19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6AB0980-9A55-2BCA-2BBF-AB44E0B0C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12" y="96696"/>
            <a:ext cx="582898" cy="46707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омпьютер, Человеческое лицо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B843EE3D-9842-007F-086C-F3ED3982F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54" y="4075604"/>
            <a:ext cx="1839265" cy="95455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снимок экрана, Веб-сайт, Реклама в Интернете&#10;&#10;Автоматически созданное описание">
            <a:extLst>
              <a:ext uri="{FF2B5EF4-FFF2-40B4-BE49-F238E27FC236}">
                <a16:creationId xmlns:a16="http://schemas.microsoft.com/office/drawing/2014/main" id="{E3D60668-0F5C-7424-0130-3AF42D54EA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6747" y="4126274"/>
            <a:ext cx="1619950" cy="9038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8B17DD47-CF63-0F6D-1535-E7F664587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2926" y="4075604"/>
            <a:ext cx="1606906" cy="903885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22C629D-C172-D73E-C6AB-F9B9ADA95B65}"/>
              </a:ext>
            </a:extLst>
          </p:cNvPr>
          <p:cNvSpPr/>
          <p:nvPr/>
        </p:nvSpPr>
        <p:spPr>
          <a:xfrm>
            <a:off x="402463" y="845447"/>
            <a:ext cx="8339074" cy="79826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F47014D-6055-2A73-FEE7-FDB277EFBC4B}"/>
              </a:ext>
            </a:extLst>
          </p:cNvPr>
          <p:cNvSpPr/>
          <p:nvPr/>
        </p:nvSpPr>
        <p:spPr>
          <a:xfrm>
            <a:off x="563739" y="889286"/>
            <a:ext cx="7848262" cy="643789"/>
          </a:xfrm>
          <a:prstGeom prst="roundRect">
            <a:avLst/>
          </a:prstGeom>
          <a:solidFill>
            <a:srgbClr val="D6F8F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F94C15-8DC3-E39A-50F6-9C1037E099CB}"/>
              </a:ext>
            </a:extLst>
          </p:cNvPr>
          <p:cNvSpPr txBox="1"/>
          <p:nvPr/>
        </p:nvSpPr>
        <p:spPr>
          <a:xfrm>
            <a:off x="678084" y="750218"/>
            <a:ext cx="762049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ПРОДВИЖЕНИЯ УСЛУГ ЦЕНТРА, УПАКОВКИ ПРОДУКТОВОЙ ЛИНЕЙКИ, ФОРМИРОВАНИЕ ЦЕННОСТНОГО ПРЕДЛОЖЕНИЯ:</a:t>
            </a:r>
          </a:p>
          <a:p>
            <a:endParaRPr lang="ru-RU" sz="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F9740F-D132-9390-C1D3-EAC5EEB244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" y="24063"/>
            <a:ext cx="596848" cy="5795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593077-D53C-5DB9-5B86-2420EF1987AF}"/>
              </a:ext>
            </a:extLst>
          </p:cNvPr>
          <p:cNvSpPr txBox="1"/>
          <p:nvPr/>
        </p:nvSpPr>
        <p:spPr>
          <a:xfrm>
            <a:off x="3906589" y="1739696"/>
            <a:ext cx="220445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 300 детей - участников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CDAABE-B395-B0C6-C389-8EF282BE2079}"/>
              </a:ext>
            </a:extLst>
          </p:cNvPr>
          <p:cNvSpPr txBox="1"/>
          <p:nvPr/>
        </p:nvSpPr>
        <p:spPr>
          <a:xfrm>
            <a:off x="3401070" y="2231997"/>
            <a:ext cx="3459601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Более 70 родителей проявили интерес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2C21D7-F32A-3B6C-AF73-57C2E595A4B4}"/>
              </a:ext>
            </a:extLst>
          </p:cNvPr>
          <p:cNvSpPr txBox="1"/>
          <p:nvPr/>
        </p:nvSpPr>
        <p:spPr>
          <a:xfrm>
            <a:off x="4463207" y="2674010"/>
            <a:ext cx="2239527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/>
              <a:t>Более 2000  профессионалов и родителей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313C98-A3EE-A8BE-39C3-36F3BAB8C403}"/>
              </a:ext>
            </a:extLst>
          </p:cNvPr>
          <p:cNvSpPr txBox="1"/>
          <p:nvPr/>
        </p:nvSpPr>
        <p:spPr>
          <a:xfrm>
            <a:off x="65288" y="1867197"/>
            <a:ext cx="24657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800" dirty="0"/>
              <a:t>Игра «Путь к успеху»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F9B390-8CE5-DF95-EEE9-03B787E79A7A}"/>
              </a:ext>
            </a:extLst>
          </p:cNvPr>
          <p:cNvSpPr txBox="1"/>
          <p:nvPr/>
        </p:nvSpPr>
        <p:spPr>
          <a:xfrm>
            <a:off x="293816" y="2812932"/>
            <a:ext cx="231185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800" dirty="0"/>
              <a:t>Форумы, вебинары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572316-5C5D-0C3B-882F-C48905206F94}"/>
              </a:ext>
            </a:extLst>
          </p:cNvPr>
          <p:cNvSpPr txBox="1"/>
          <p:nvPr/>
        </p:nvSpPr>
        <p:spPr>
          <a:xfrm>
            <a:off x="70270" y="3410123"/>
            <a:ext cx="302248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ru-RU" sz="1800" dirty="0"/>
              <a:t>Продвижение в социальных сетях</a:t>
            </a:r>
            <a:endParaRPr lang="ru-RU" sz="1800" dirty="0" err="1"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7D8CB7-5B76-221A-8EB5-D3697B0F2ED1}"/>
              </a:ext>
            </a:extLst>
          </p:cNvPr>
          <p:cNvSpPr txBox="1"/>
          <p:nvPr/>
        </p:nvSpPr>
        <p:spPr>
          <a:xfrm>
            <a:off x="4637801" y="3576530"/>
            <a:ext cx="3449983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Более 500 человек регулярно смотрят </a:t>
            </a:r>
          </a:p>
        </p:txBody>
      </p:sp>
      <p:sp>
        <p:nvSpPr>
          <p:cNvPr id="28" name="Стрелка вправо 27">
            <a:extLst>
              <a:ext uri="{FF2B5EF4-FFF2-40B4-BE49-F238E27FC236}">
                <a16:creationId xmlns:a16="http://schemas.microsoft.com/office/drawing/2014/main" id="{07A621F9-4054-FA89-95D5-71FA5F859EE0}"/>
              </a:ext>
            </a:extLst>
          </p:cNvPr>
          <p:cNvSpPr/>
          <p:nvPr/>
        </p:nvSpPr>
        <p:spPr>
          <a:xfrm>
            <a:off x="2634451" y="1958074"/>
            <a:ext cx="1201418" cy="14749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Стрелка вправо 29">
            <a:extLst>
              <a:ext uri="{FF2B5EF4-FFF2-40B4-BE49-F238E27FC236}">
                <a16:creationId xmlns:a16="http://schemas.microsoft.com/office/drawing/2014/main" id="{48A4C6A1-C3D2-2EF5-45A5-4EC87E81F355}"/>
              </a:ext>
            </a:extLst>
          </p:cNvPr>
          <p:cNvSpPr/>
          <p:nvPr/>
        </p:nvSpPr>
        <p:spPr>
          <a:xfrm>
            <a:off x="2711330" y="2902978"/>
            <a:ext cx="1646215" cy="1361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>
            <a:extLst>
              <a:ext uri="{FF2B5EF4-FFF2-40B4-BE49-F238E27FC236}">
                <a16:creationId xmlns:a16="http://schemas.microsoft.com/office/drawing/2014/main" id="{6D55BA34-9715-2021-49E3-851135EBCD93}"/>
              </a:ext>
            </a:extLst>
          </p:cNvPr>
          <p:cNvSpPr/>
          <p:nvPr/>
        </p:nvSpPr>
        <p:spPr>
          <a:xfrm>
            <a:off x="3240819" y="3594789"/>
            <a:ext cx="1253994" cy="13479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27">
            <a:extLst>
              <a:ext uri="{FF2B5EF4-FFF2-40B4-BE49-F238E27FC236}">
                <a16:creationId xmlns:a16="http://schemas.microsoft.com/office/drawing/2014/main" id="{2B05C479-0B82-3FB0-0539-A21C7125BD45}"/>
              </a:ext>
            </a:extLst>
          </p:cNvPr>
          <p:cNvSpPr/>
          <p:nvPr/>
        </p:nvSpPr>
        <p:spPr>
          <a:xfrm>
            <a:off x="6818448" y="2047474"/>
            <a:ext cx="478360" cy="17155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D5CDB7-1AC3-278A-C2E1-EC03FCDD3E6A}"/>
              </a:ext>
            </a:extLst>
          </p:cNvPr>
          <p:cNvSpPr txBox="1"/>
          <p:nvPr/>
        </p:nvSpPr>
        <p:spPr>
          <a:xfrm>
            <a:off x="7386244" y="1995258"/>
            <a:ext cx="1609736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rtlCol="0" anchor="t">
            <a:spAutoFit/>
          </a:bodyPr>
          <a:lstStyle/>
          <a:p>
            <a:r>
              <a:rPr lang="ru-RU" dirty="0"/>
              <a:t>Первые продажи</a:t>
            </a:r>
          </a:p>
        </p:txBody>
      </p:sp>
      <p:sp>
        <p:nvSpPr>
          <p:cNvPr id="12" name="Стрелка вправо 27">
            <a:extLst>
              <a:ext uri="{FF2B5EF4-FFF2-40B4-BE49-F238E27FC236}">
                <a16:creationId xmlns:a16="http://schemas.microsoft.com/office/drawing/2014/main" id="{3FD41539-429C-BA3C-03C3-00F9F705EDAD}"/>
              </a:ext>
            </a:extLst>
          </p:cNvPr>
          <p:cNvSpPr/>
          <p:nvPr/>
        </p:nvSpPr>
        <p:spPr>
          <a:xfrm>
            <a:off x="6818448" y="2905369"/>
            <a:ext cx="683834" cy="13129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BC2E8F-FDD6-9C62-F545-E39B7EDE35A0}"/>
              </a:ext>
            </a:extLst>
          </p:cNvPr>
          <p:cNvSpPr txBox="1"/>
          <p:nvPr/>
        </p:nvSpPr>
        <p:spPr>
          <a:xfrm>
            <a:off x="7532700" y="2870969"/>
            <a:ext cx="1527866" cy="5340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>
                <a:cs typeface="Arial"/>
              </a:rPr>
              <a:t>Соглашения о сотрудничестве</a:t>
            </a:r>
          </a:p>
        </p:txBody>
      </p:sp>
    </p:spTree>
    <p:extLst>
      <p:ext uri="{BB962C8B-B14F-4D97-AF65-F5344CB8AC3E}">
        <p14:creationId xmlns:p14="http://schemas.microsoft.com/office/powerpoint/2010/main" val="110742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C43D36D2-10B0-F513-584A-12E0D8D14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DA209F63-55AA-D2D2-7C88-18067E71FEA1}"/>
              </a:ext>
            </a:extLst>
          </p:cNvPr>
          <p:cNvSpPr/>
          <p:nvPr/>
        </p:nvSpPr>
        <p:spPr>
          <a:xfrm>
            <a:off x="646531" y="946831"/>
            <a:ext cx="3767309" cy="689485"/>
          </a:xfrm>
          <a:prstGeom prst="roundRect">
            <a:avLst/>
          </a:prstGeom>
          <a:solidFill>
            <a:srgbClr val="FFFDE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4006CF-D75D-B067-73DC-8C935904290F}"/>
              </a:ext>
            </a:extLst>
          </p:cNvPr>
          <p:cNvSpPr/>
          <p:nvPr/>
        </p:nvSpPr>
        <p:spPr>
          <a:xfrm>
            <a:off x="4897185" y="770482"/>
            <a:ext cx="3442177" cy="554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94AA95A-8C38-3C4D-A89D-E7F4D027F642}"/>
              </a:ext>
            </a:extLst>
          </p:cNvPr>
          <p:cNvGrpSpPr/>
          <p:nvPr/>
        </p:nvGrpSpPr>
        <p:grpSpPr>
          <a:xfrm>
            <a:off x="0" y="0"/>
            <a:ext cx="9155353" cy="648000"/>
            <a:chOff x="0" y="0"/>
            <a:chExt cx="9155353" cy="64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06609B27-7162-BE28-786F-FBAA6CB81D66}"/>
                </a:ext>
              </a:extLst>
            </p:cNvPr>
            <p:cNvSpPr/>
            <p:nvPr/>
          </p:nvSpPr>
          <p:spPr>
            <a:xfrm>
              <a:off x="6278592" y="0"/>
              <a:ext cx="2876761" cy="648000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685800" hangingPunct="0">
                <a:buClrTx/>
              </a:pPr>
              <a:endParaRPr lang="ru-RU" sz="1350" dirty="0"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CE90D50-AC45-800A-6455-26707DF79044}"/>
                </a:ext>
              </a:extLst>
            </p:cNvPr>
            <p:cNvSpPr/>
            <p:nvPr/>
          </p:nvSpPr>
          <p:spPr>
            <a:xfrm>
              <a:off x="0" y="0"/>
              <a:ext cx="6287428" cy="648000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685800" hangingPunct="0">
                <a:buClrTx/>
              </a:pPr>
              <a:endParaRPr lang="ru-RU" sz="1350" dirty="0"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377F10-35F8-B45C-B7E0-804E3BC75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03" y="103783"/>
            <a:ext cx="679877" cy="4528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C9D29025-F4D6-EAF9-16F3-CB1414CC0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17" y="139623"/>
            <a:ext cx="422634" cy="3812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559008-0421-0543-936B-D57A5843C4C7}"/>
              </a:ext>
            </a:extLst>
          </p:cNvPr>
          <p:cNvSpPr txBox="1"/>
          <p:nvPr/>
        </p:nvSpPr>
        <p:spPr>
          <a:xfrm>
            <a:off x="690049" y="125507"/>
            <a:ext cx="647851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Демонстрация нашего решения</a:t>
            </a:r>
          </a:p>
        </p:txBody>
      </p:sp>
      <p:pic>
        <p:nvPicPr>
          <p:cNvPr id="20" name="Рисунок 19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946F29-DF24-B372-1E07-CB922D91D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12" y="96696"/>
            <a:ext cx="582898" cy="467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6FE48F-9CBF-C4DB-A1BA-79281B16A111}"/>
              </a:ext>
            </a:extLst>
          </p:cNvPr>
          <p:cNvSpPr txBox="1"/>
          <p:nvPr/>
        </p:nvSpPr>
        <p:spPr>
          <a:xfrm>
            <a:off x="4885611" y="800590"/>
            <a:ext cx="34421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" b="1" dirty="0"/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УЖЕ СДЕЛАНО:</a:t>
            </a:r>
          </a:p>
          <a:p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8FE3ED-2255-31AB-2B24-322BA8F86B05}"/>
              </a:ext>
            </a:extLst>
          </p:cNvPr>
          <p:cNvSpPr txBox="1"/>
          <p:nvPr/>
        </p:nvSpPr>
        <p:spPr>
          <a:xfrm>
            <a:off x="658106" y="994456"/>
            <a:ext cx="3767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Наполнение постами и вовлекающими интерактивами соц</a:t>
            </a:r>
            <a:r>
              <a:rPr lang="ru-RU" dirty="0"/>
              <a:t>иальных </a:t>
            </a:r>
            <a:r>
              <a:rPr lang="ru-RU" sz="1400" dirty="0"/>
              <a:t>сетей центра</a:t>
            </a: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BAC4AD7B-7B9C-06EA-F3A5-1D9D4C0D3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5147" r="79943" b="49426"/>
          <a:stretch/>
        </p:blipFill>
        <p:spPr bwMode="auto">
          <a:xfrm rot="204435">
            <a:off x="179455" y="1030292"/>
            <a:ext cx="372558" cy="5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51FFF501-FA85-132B-4A19-BA89A8975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7" r="58625" b="50000"/>
          <a:stretch/>
        </p:blipFill>
        <p:spPr bwMode="auto">
          <a:xfrm rot="20989925">
            <a:off x="26115" y="2333085"/>
            <a:ext cx="431899" cy="56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0F595B0-27C6-A987-B185-67236BE1D252}"/>
              </a:ext>
            </a:extLst>
          </p:cNvPr>
          <p:cNvSpPr/>
          <p:nvPr/>
        </p:nvSpPr>
        <p:spPr>
          <a:xfrm>
            <a:off x="561430" y="1882763"/>
            <a:ext cx="3846255" cy="1470457"/>
          </a:xfrm>
          <a:prstGeom prst="rect">
            <a:avLst/>
          </a:prstGeom>
          <a:solidFill>
            <a:srgbClr val="D6F8F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E3CA8-3A06-D744-B300-FBEA1CB08AB6}"/>
              </a:ext>
            </a:extLst>
          </p:cNvPr>
          <p:cNvSpPr txBox="1"/>
          <p:nvPr/>
        </p:nvSpPr>
        <p:spPr>
          <a:xfrm>
            <a:off x="690049" y="1930279"/>
            <a:ext cx="34912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Создание ТГ канала, готовим к запуску рекламу на ВК. </a:t>
            </a:r>
          </a:p>
          <a:p>
            <a:endParaRPr lang="ru-RU" sz="900" dirty="0"/>
          </a:p>
          <a:p>
            <a:r>
              <a:rPr lang="ru-RU" b="1" dirty="0"/>
              <a:t>Общий объём просмотров </a:t>
            </a:r>
            <a:r>
              <a:rPr lang="ru-RU" b="1" dirty="0" err="1"/>
              <a:t>рилсов</a:t>
            </a:r>
            <a:r>
              <a:rPr lang="ru-RU" b="1" dirty="0"/>
              <a:t> более 3000 чел</a:t>
            </a:r>
          </a:p>
          <a:p>
            <a:r>
              <a:rPr lang="ru-RU" b="1" dirty="0"/>
              <a:t>статусов на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чел</a:t>
            </a:r>
            <a:endParaRPr lang="ru-RU" b="1" dirty="0"/>
          </a:p>
          <a:p>
            <a:endParaRPr lang="ru-RU" dirty="0"/>
          </a:p>
          <a:p>
            <a:endParaRPr lang="ru-RU" sz="1800" b="1" dirty="0">
              <a:latin typeface="Montserrat Black" panose="00000A00000000000000" pitchFamily="2" charset="-52"/>
            </a:endParaRPr>
          </a:p>
          <a:p>
            <a:endParaRPr lang="ru-RU" sz="1100" b="1" dirty="0"/>
          </a:p>
          <a:p>
            <a:r>
              <a:rPr lang="ru-RU" sz="1600" dirty="0"/>
              <a:t> </a:t>
            </a:r>
          </a:p>
        </p:txBody>
      </p:sp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579C2166-6EFD-C1A8-6259-CEC9CEE4C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5" t="6222" r="39000" b="49487"/>
          <a:stretch/>
        </p:blipFill>
        <p:spPr bwMode="auto">
          <a:xfrm>
            <a:off x="26114" y="3733426"/>
            <a:ext cx="431900" cy="56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BE6BCAC7-89E1-4F93-37B1-2DD1A4B04F34}"/>
              </a:ext>
            </a:extLst>
          </p:cNvPr>
          <p:cNvSpPr/>
          <p:nvPr/>
        </p:nvSpPr>
        <p:spPr>
          <a:xfrm>
            <a:off x="546707" y="3706253"/>
            <a:ext cx="3767310" cy="689485"/>
          </a:xfrm>
          <a:prstGeom prst="roundRect">
            <a:avLst/>
          </a:prstGeom>
          <a:solidFill>
            <a:srgbClr val="D9F6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BC44B2-574B-293A-5746-3171774C91FB}"/>
              </a:ext>
            </a:extLst>
          </p:cNvPr>
          <p:cNvSpPr txBox="1"/>
          <p:nvPr/>
        </p:nvSpPr>
        <p:spPr>
          <a:xfrm>
            <a:off x="561430" y="3819690"/>
            <a:ext cx="39134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+mn-lt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+mn-lt"/>
              </a:rPr>
              <a:t>Д</a:t>
            </a:r>
            <a:r>
              <a:rPr lang="ru-RU" b="1" i="0" dirty="0">
                <a:solidFill>
                  <a:srgbClr val="333333"/>
                </a:solidFill>
                <a:effectLst/>
                <a:latin typeface="+mn-lt"/>
              </a:rPr>
              <a:t>обавили 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+mn-lt"/>
              </a:rPr>
              <a:t>геометки</a:t>
            </a:r>
            <a:r>
              <a:rPr lang="ru-RU" b="1" i="0" dirty="0">
                <a:solidFill>
                  <a:srgbClr val="333333"/>
                </a:solidFill>
                <a:effectLst/>
                <a:latin typeface="+mn-lt"/>
              </a:rPr>
              <a:t> и данные о центре на Google Maps и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+mn-lt"/>
              </a:rPr>
              <a:t>Яндекс.Карты</a:t>
            </a:r>
            <a:endParaRPr lang="ru-RU" b="1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3A0354-E72A-4A38-2614-C814F98982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" y="24063"/>
            <a:ext cx="596848" cy="57952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Шрифт, Графика,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201A3E5-14B4-E7B2-74E9-3C1716FE0E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5957" y="1660803"/>
            <a:ext cx="1379834" cy="152843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ка, снимок экрана, графический дизай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0582B7A-4AFF-D638-A0B6-5816FAE589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980" y="1517676"/>
            <a:ext cx="1361035" cy="131931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Шрифт, логотип, Графи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2BBAF7E-F67F-9C74-8D97-CDA632C5FA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0778" y="2835721"/>
            <a:ext cx="1536227" cy="53596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Шрифт, логотип, Графи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C5126DC-3182-BFFA-05EA-27C45714DA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4751" y="2851712"/>
            <a:ext cx="1709259" cy="31625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ка, логотип, Шрифт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5B86C4B-F23C-6A69-DFF2-F4E117209C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3990" y="3895525"/>
            <a:ext cx="1536227" cy="1108352"/>
          </a:xfrm>
          <a:prstGeom prst="rect">
            <a:avLst/>
          </a:prstGeom>
        </p:spPr>
      </p:pic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AEBDF74E-5B73-3A21-D283-2B9515892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167">
            <a:off x="4647946" y="3889968"/>
            <a:ext cx="905885" cy="9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75FD471-EB61-6F77-2442-0CC27C7FCD25}"/>
              </a:ext>
            </a:extLst>
          </p:cNvPr>
          <p:cNvSpPr txBox="1"/>
          <p:nvPr/>
        </p:nvSpPr>
        <p:spPr>
          <a:xfrm>
            <a:off x="5313611" y="3278895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230п.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71641F-A76E-D450-806D-94BCBFA7065E}"/>
              </a:ext>
            </a:extLst>
          </p:cNvPr>
          <p:cNvSpPr txBox="1"/>
          <p:nvPr/>
        </p:nvSpPr>
        <p:spPr>
          <a:xfrm>
            <a:off x="7919380" y="3249543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231п.</a:t>
            </a:r>
          </a:p>
        </p:txBody>
      </p:sp>
    </p:spTree>
    <p:extLst>
      <p:ext uri="{BB962C8B-B14F-4D97-AF65-F5344CB8AC3E}">
        <p14:creationId xmlns:p14="http://schemas.microsoft.com/office/powerpoint/2010/main" val="374029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0F692052-D506-940D-5E87-1BDC45BC2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E61AAFC-8E36-76A5-7AC8-CDA3B5C54814}"/>
              </a:ext>
            </a:extLst>
          </p:cNvPr>
          <p:cNvSpPr/>
          <p:nvPr/>
        </p:nvSpPr>
        <p:spPr>
          <a:xfrm>
            <a:off x="64698" y="4029559"/>
            <a:ext cx="6912486" cy="787523"/>
          </a:xfrm>
          <a:prstGeom prst="rect">
            <a:avLst/>
          </a:prstGeom>
          <a:solidFill>
            <a:srgbClr val="E8F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Ведем переговоры о вступлении в межрегиональную тьюторскую ассоциацию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</a:rPr>
              <a:t>МТА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145D151-0A69-1B5A-309F-F0A16686D5DE}"/>
              </a:ext>
            </a:extLst>
          </p:cNvPr>
          <p:cNvSpPr/>
          <p:nvPr/>
        </p:nvSpPr>
        <p:spPr>
          <a:xfrm>
            <a:off x="1498840" y="2801986"/>
            <a:ext cx="7655944" cy="1072216"/>
          </a:xfrm>
          <a:prstGeom prst="rect">
            <a:avLst/>
          </a:prstGeom>
          <a:solidFill>
            <a:srgbClr val="FEF9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Подписано соглашение о сотрудничестве с Академией психологии и педагогики ЮФУ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D688AA8-F317-94F6-6835-C8E6B918677D}"/>
              </a:ext>
            </a:extLst>
          </p:cNvPr>
          <p:cNvSpPr/>
          <p:nvPr/>
        </p:nvSpPr>
        <p:spPr>
          <a:xfrm>
            <a:off x="0" y="1573291"/>
            <a:ext cx="6901133" cy="921254"/>
          </a:xfrm>
          <a:prstGeom prst="rect">
            <a:avLst/>
          </a:prstGeom>
          <a:solidFill>
            <a:srgbClr val="D6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Подписано соглашение о сотрудничестве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</a:rPr>
              <a:t>ГБУ ДО РО "Региональный центр выявления и поддержки одаренных детей "Ступени успеха" </a:t>
            </a:r>
            <a:endParaRPr lang="ru-RU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90AD000-AFB3-C75E-2F38-F6245FE65FDA}"/>
              </a:ext>
            </a:extLst>
          </p:cNvPr>
          <p:cNvSpPr/>
          <p:nvPr/>
        </p:nvSpPr>
        <p:spPr>
          <a:xfrm>
            <a:off x="0" y="563766"/>
            <a:ext cx="3442177" cy="554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34BA539-356D-DE0C-1DE9-03FF76AA5E77}"/>
              </a:ext>
            </a:extLst>
          </p:cNvPr>
          <p:cNvGrpSpPr/>
          <p:nvPr/>
        </p:nvGrpSpPr>
        <p:grpSpPr>
          <a:xfrm>
            <a:off x="0" y="0"/>
            <a:ext cx="9155353" cy="648000"/>
            <a:chOff x="0" y="0"/>
            <a:chExt cx="9155353" cy="64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E6FFBCB9-771C-AE1B-747D-35FFC8C018A8}"/>
                </a:ext>
              </a:extLst>
            </p:cNvPr>
            <p:cNvSpPr/>
            <p:nvPr/>
          </p:nvSpPr>
          <p:spPr>
            <a:xfrm>
              <a:off x="6278592" y="0"/>
              <a:ext cx="2876761" cy="648000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685800" hangingPunct="0">
                <a:buClrTx/>
              </a:pPr>
              <a:endParaRPr lang="ru-RU" sz="1350" dirty="0"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D933CA2-AB70-F985-F9E7-4D56F628DC0C}"/>
                </a:ext>
              </a:extLst>
            </p:cNvPr>
            <p:cNvSpPr/>
            <p:nvPr/>
          </p:nvSpPr>
          <p:spPr>
            <a:xfrm>
              <a:off x="0" y="0"/>
              <a:ext cx="6287428" cy="648000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685800" hangingPunct="0">
                <a:buClrTx/>
              </a:pPr>
              <a:endParaRPr lang="ru-RU" sz="1350" dirty="0"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E25295-90EE-86DD-8489-8A20B1B70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03" y="103783"/>
            <a:ext cx="679877" cy="4528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EF0ED68-CCA0-844A-740F-AE8FB59A4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17" y="139623"/>
            <a:ext cx="422634" cy="3812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FD47665-44ED-4FB2-D3A0-5BDDA02524A5}"/>
              </a:ext>
            </a:extLst>
          </p:cNvPr>
          <p:cNvSpPr txBox="1"/>
          <p:nvPr/>
        </p:nvSpPr>
        <p:spPr>
          <a:xfrm>
            <a:off x="661999" y="106075"/>
            <a:ext cx="647851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 Демонстрация вашего решения</a:t>
            </a:r>
            <a:endParaRPr lang="ru-RU" sz="2100" b="1" dirty="0">
              <a:solidFill>
                <a:schemeClr val="bg1"/>
              </a:solidFill>
              <a:sym typeface="PT Sans"/>
            </a:endParaRPr>
          </a:p>
        </p:txBody>
      </p:sp>
      <p:pic>
        <p:nvPicPr>
          <p:cNvPr id="20" name="Рисунок 19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F3A4D94-CFC1-25D6-AF3E-7C0E52ED7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12" y="96696"/>
            <a:ext cx="582898" cy="467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28ED6D-0FFC-B4D0-3644-4EA001E36095}"/>
              </a:ext>
            </a:extLst>
          </p:cNvPr>
          <p:cNvSpPr txBox="1"/>
          <p:nvPr/>
        </p:nvSpPr>
        <p:spPr>
          <a:xfrm>
            <a:off x="-1" y="593914"/>
            <a:ext cx="34421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" b="1" dirty="0"/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УЖЕ СДЕЛАНО:</a:t>
            </a:r>
          </a:p>
          <a:p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7E864F3-CEF3-6EAD-7AE3-5D1015B45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" y="24063"/>
            <a:ext cx="596848" cy="579523"/>
          </a:xfrm>
          <a:prstGeom prst="rect">
            <a:avLst/>
          </a:prstGeom>
        </p:spPr>
      </p:pic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3F06F6FF-F0E6-4737-2760-A4DA6032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44" y="841108"/>
            <a:ext cx="721916" cy="72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текст, Шрифт, снимок экрана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id="{6DF2B6F3-43FE-2DBF-4652-1300B801DD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8" y="2986716"/>
            <a:ext cx="1981021" cy="701256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рифт, Графика, графический дизайн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1464FE3-ED01-F196-D41E-AC03089112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4046" y="1671042"/>
            <a:ext cx="2383330" cy="780341"/>
          </a:xfrm>
          <a:prstGeom prst="rect">
            <a:avLst/>
          </a:prstGeom>
        </p:spPr>
      </p:pic>
      <p:pic>
        <p:nvPicPr>
          <p:cNvPr id="8" name="Рисунок 7" descr="Изображение выглядит как Шрифт, снимок экрана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7867785-C07B-0E7D-DA0B-5A13AA1F77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4894" y="4033927"/>
            <a:ext cx="2349081" cy="7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3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11E85E9-7B9B-2414-F0CB-DBE66E5A2982}"/>
              </a:ext>
            </a:extLst>
          </p:cNvPr>
          <p:cNvGrpSpPr/>
          <p:nvPr/>
        </p:nvGrpSpPr>
        <p:grpSpPr>
          <a:xfrm>
            <a:off x="0" y="0"/>
            <a:ext cx="9155353" cy="648000"/>
            <a:chOff x="0" y="0"/>
            <a:chExt cx="9155353" cy="64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C2BA3A21-4C3A-FE5F-4FE6-453E41150E4A}"/>
                </a:ext>
              </a:extLst>
            </p:cNvPr>
            <p:cNvSpPr/>
            <p:nvPr/>
          </p:nvSpPr>
          <p:spPr>
            <a:xfrm>
              <a:off x="6278592" y="0"/>
              <a:ext cx="2876761" cy="648000"/>
            </a:xfrm>
            <a:prstGeom prst="rect">
              <a:avLst/>
            </a:prstGeom>
            <a:solidFill>
              <a:srgbClr val="EA8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685800" hangingPunct="0">
                <a:buClrTx/>
              </a:pPr>
              <a:endParaRPr lang="ru-RU" sz="1350" dirty="0"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DD048E0-4689-4AEE-0EC1-414558D853E2}"/>
                </a:ext>
              </a:extLst>
            </p:cNvPr>
            <p:cNvSpPr/>
            <p:nvPr/>
          </p:nvSpPr>
          <p:spPr>
            <a:xfrm>
              <a:off x="0" y="0"/>
              <a:ext cx="6287428" cy="648000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685800" hangingPunct="0">
                <a:buClrTx/>
              </a:pPr>
              <a:endParaRPr lang="ru-RU" sz="1350" dirty="0"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DB9D94-A572-42B1-643E-177237281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03" y="103783"/>
            <a:ext cx="679877" cy="4528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BF5D1D1-2002-07E7-FE8A-4C671367B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17" y="139623"/>
            <a:ext cx="422634" cy="3812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F4F48E-2D94-5950-41A0-9DFD103A7819}"/>
              </a:ext>
            </a:extLst>
          </p:cNvPr>
          <p:cNvSpPr txBox="1"/>
          <p:nvPr/>
        </p:nvSpPr>
        <p:spPr>
          <a:xfrm>
            <a:off x="307825" y="122482"/>
            <a:ext cx="647851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2100" b="1" dirty="0">
                <a:solidFill>
                  <a:schemeClr val="bg1"/>
                </a:solidFill>
                <a:sym typeface="PT Sans"/>
              </a:rPr>
              <a:t>Команда «Навигатор развития талантов»</a:t>
            </a:r>
            <a:endParaRPr lang="ru-RU" sz="2100" b="1" dirty="0">
              <a:solidFill>
                <a:schemeClr val="bg1"/>
              </a:solidFill>
              <a:sym typeface="PT Sans"/>
            </a:endParaRPr>
          </a:p>
        </p:txBody>
      </p:sp>
      <p:pic>
        <p:nvPicPr>
          <p:cNvPr id="20" name="Рисунок 19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6AB0980-9A55-2BCA-2BBF-AB44E0B0C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12" y="96696"/>
            <a:ext cx="582898" cy="467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885068-3A0D-730D-C38E-BAFAF2114814}"/>
              </a:ext>
            </a:extLst>
          </p:cNvPr>
          <p:cNvSpPr txBox="1"/>
          <p:nvPr/>
        </p:nvSpPr>
        <p:spPr>
          <a:xfrm>
            <a:off x="5435600" y="394492"/>
            <a:ext cx="3828641" cy="6170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5200"/>
              <a:buNone/>
              <a:defRPr sz="2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 lang="ru" sz="1800" dirty="0"/>
          </a:p>
          <a:p>
            <a:r>
              <a:rPr lang="ru" sz="1800" dirty="0"/>
              <a:t>Контакты команды: </a:t>
            </a:r>
            <a:r>
              <a:rPr lang="ru-RU" sz="1800" dirty="0"/>
              <a:t> </a:t>
            </a:r>
            <a:r>
              <a:rPr lang="en-US" sz="1800" b="0" u="sng" dirty="0"/>
              <a:t>+79185139331</a:t>
            </a:r>
            <a:endParaRPr lang="ru-RU" sz="18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3DA1C3-544D-D360-F175-20170AC4B2A6}"/>
              </a:ext>
            </a:extLst>
          </p:cNvPr>
          <p:cNvSpPr txBox="1"/>
          <p:nvPr/>
        </p:nvSpPr>
        <p:spPr>
          <a:xfrm>
            <a:off x="1420113" y="849380"/>
            <a:ext cx="14553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Бакаева И..А.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-  наставник, наш идейный вдохновитель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0C8EBE-0489-57A2-4BE2-2B7A5E34FA69}"/>
              </a:ext>
            </a:extLst>
          </p:cNvPr>
          <p:cNvSpPr txBox="1"/>
          <p:nvPr/>
        </p:nvSpPr>
        <p:spPr>
          <a:xfrm>
            <a:off x="4069626" y="806485"/>
            <a:ext cx="14994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Вишнякова Т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. – руководитель центра, психолог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ea typeface="PT Sans"/>
              <a:cs typeface="Arial" panose="020B0604020202020204" pitchFamily="34" charset="0"/>
              <a:sym typeface="PT San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5A1A1F-E21F-C4A0-9EFF-F250C4B41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67" y="631980"/>
            <a:ext cx="1304310" cy="1348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314387-37DE-6F6F-BB01-A1FEB46E08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2481" y="698280"/>
            <a:ext cx="1228056" cy="1209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9109EE-A542-55BD-CFC9-1EF30D93EE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5839" y="1153774"/>
            <a:ext cx="1194769" cy="1205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521AF-CF89-267D-4592-4297C7CBCC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514" y="1920554"/>
            <a:ext cx="1121650" cy="1098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7D380CA-97F6-1630-301D-5DDEFD368B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1188" y="1920162"/>
            <a:ext cx="1218438" cy="11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22214F-75DA-72E2-3413-B3376EF887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4271" y="2348402"/>
            <a:ext cx="1199907" cy="1298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A8542D9-A50C-488E-24A2-C5157C0CE0EF}"/>
              </a:ext>
            </a:extLst>
          </p:cNvPr>
          <p:cNvSpPr txBox="1"/>
          <p:nvPr/>
        </p:nvSpPr>
        <p:spPr>
          <a:xfrm>
            <a:off x="7204482" y="1318583"/>
            <a:ext cx="167235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Чернова Л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. – креативный художник-педагог, дизайнер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4732E2-A404-0A9B-29F8-62639C3B6149}"/>
              </a:ext>
            </a:extLst>
          </p:cNvPr>
          <p:cNvSpPr txBox="1"/>
          <p:nvPr/>
        </p:nvSpPr>
        <p:spPr>
          <a:xfrm rot="10800000" flipH="1" flipV="1">
            <a:off x="1421955" y="1914767"/>
            <a:ext cx="145534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Варавкина В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. – генератор  идей, психолог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СММ-менеджер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685E41-F0E6-1253-B7B2-FABBCA564629}"/>
              </a:ext>
            </a:extLst>
          </p:cNvPr>
          <p:cNvSpPr txBox="1"/>
          <p:nvPr/>
        </p:nvSpPr>
        <p:spPr>
          <a:xfrm rot="10800000" flipH="1" flipV="1">
            <a:off x="4111730" y="1926289"/>
            <a:ext cx="1653198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PT Sans"/>
                <a:sym typeface="PT Sans"/>
              </a:rPr>
              <a:t>Шевченко Л. </a:t>
            </a:r>
            <a:r>
              <a:rPr lang="ru-RU" dirty="0">
                <a:solidFill>
                  <a:schemeClr val="tx1"/>
                </a:solidFill>
                <a:ea typeface="PT Sans"/>
                <a:sym typeface="PT Sans"/>
              </a:rPr>
              <a:t>педагог-психолог координатор команды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C62DF8-C883-0D00-61E7-4CE876F2C92E}"/>
              </a:ext>
            </a:extLst>
          </p:cNvPr>
          <p:cNvSpPr txBox="1"/>
          <p:nvPr/>
        </p:nvSpPr>
        <p:spPr>
          <a:xfrm>
            <a:off x="7263968" y="2755758"/>
            <a:ext cx="16723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Журбицкая Э.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– СММ специалист и редактор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71A8B5B-2B35-5D37-00B0-83BD2B4C46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20" y="3006560"/>
            <a:ext cx="1178837" cy="1144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ED76462-BD49-8AD6-DA87-6CA3A49F4C92}"/>
              </a:ext>
            </a:extLst>
          </p:cNvPr>
          <p:cNvSpPr txBox="1"/>
          <p:nvPr/>
        </p:nvSpPr>
        <p:spPr>
          <a:xfrm>
            <a:off x="1402547" y="3232811"/>
            <a:ext cx="16723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Киселева Н.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– системный лидер, критик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439B7A5-5F6C-395B-8ACA-EA233BC166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9688" y="3990927"/>
            <a:ext cx="1340849" cy="1203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380325E-0D80-63ED-DCEA-A94053202D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650" y="4066323"/>
            <a:ext cx="1027180" cy="1020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B1BC78F-73C6-D3F5-D898-2EEC0E9D736C}"/>
              </a:ext>
            </a:extLst>
          </p:cNvPr>
          <p:cNvSpPr txBox="1"/>
          <p:nvPr/>
        </p:nvSpPr>
        <p:spPr>
          <a:xfrm rot="10800000" flipV="1">
            <a:off x="1446577" y="4271248"/>
            <a:ext cx="170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Александер Н.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- специалист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51E722-E690-7BD8-7180-3783AC427975}"/>
              </a:ext>
            </a:extLst>
          </p:cNvPr>
          <p:cNvSpPr txBox="1"/>
          <p:nvPr/>
        </p:nvSpPr>
        <p:spPr>
          <a:xfrm>
            <a:off x="4118864" y="3225741"/>
            <a:ext cx="18808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Прокопенко 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. – идейный реализатор, 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E707104-715B-E656-5380-391721E61B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22775" y="3006560"/>
            <a:ext cx="1218438" cy="1068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3F3F577-BC61-5E12-864F-E6A9F375101C}"/>
              </a:ext>
            </a:extLst>
          </p:cNvPr>
          <p:cNvSpPr txBox="1"/>
          <p:nvPr/>
        </p:nvSpPr>
        <p:spPr>
          <a:xfrm>
            <a:off x="4140320" y="4141107"/>
            <a:ext cx="16723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Мещанинова Т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. -  координатор, шейпер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0793A1-BA37-0A40-1632-8B0E398A813A}"/>
              </a:ext>
            </a:extLst>
          </p:cNvPr>
          <p:cNvSpPr txBox="1"/>
          <p:nvPr/>
        </p:nvSpPr>
        <p:spPr>
          <a:xfrm>
            <a:off x="7263968" y="3935509"/>
            <a:ext cx="1672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ВАКАНСИЯ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  <a:sym typeface="PT Sans"/>
              </a:rPr>
              <a:t> – разработчик по созданию онлайн продукта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EFEC6D-D5AD-614C-C983-E5D9BCDE8E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90329" y="3716944"/>
            <a:ext cx="1272671" cy="12982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27001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C42508-E240-F936-8149-FF6DA1DB28CE}"/>
              </a:ext>
            </a:extLst>
          </p:cNvPr>
          <p:cNvSpPr/>
          <p:nvPr/>
        </p:nvSpPr>
        <p:spPr>
          <a:xfrm>
            <a:off x="6284302" y="6231"/>
            <a:ext cx="2867926" cy="904696"/>
          </a:xfrm>
          <a:prstGeom prst="rect">
            <a:avLst/>
          </a:prstGeom>
          <a:solidFill>
            <a:schemeClr val="accent4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>
              <a:buClrTx/>
            </a:pPr>
            <a:endParaRPr lang="ru-RU" sz="135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18A7F9-A0E4-9DD2-7921-A958C5D07106}"/>
              </a:ext>
            </a:extLst>
          </p:cNvPr>
          <p:cNvSpPr/>
          <p:nvPr/>
        </p:nvSpPr>
        <p:spPr>
          <a:xfrm>
            <a:off x="0" y="6231"/>
            <a:ext cx="6284302" cy="904696"/>
          </a:xfrm>
          <a:prstGeom prst="rect">
            <a:avLst/>
          </a:prstGeom>
          <a:solidFill>
            <a:schemeClr val="accent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>
              <a:buClrTx/>
            </a:pPr>
            <a:endParaRPr lang="ru-RU" sz="1350"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DB9D94-A572-42B1-643E-177237281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03" y="103783"/>
            <a:ext cx="679877" cy="4528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BF5D1D1-2002-07E7-FE8A-4C671367B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17" y="139623"/>
            <a:ext cx="422634" cy="3812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F4F48E-2D94-5950-41A0-9DFD103A7819}"/>
              </a:ext>
            </a:extLst>
          </p:cNvPr>
          <p:cNvSpPr txBox="1"/>
          <p:nvPr/>
        </p:nvSpPr>
        <p:spPr>
          <a:xfrm>
            <a:off x="921215" y="67363"/>
            <a:ext cx="64785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sym typeface="PT Sans"/>
              </a:rPr>
              <a:t>Проект «</a:t>
            </a:r>
            <a:r>
              <a:rPr lang="ru-RU" sz="2100" b="1" dirty="0">
                <a:solidFill>
                  <a:schemeClr val="bg1"/>
                </a:solidFill>
              </a:rPr>
              <a:t>SBS-24 </a:t>
            </a:r>
            <a:r>
              <a:rPr lang="en-US" sz="2100" b="1" dirty="0">
                <a:solidFill>
                  <a:schemeClr val="bg1"/>
                </a:solidFill>
              </a:rPr>
              <a:t>а7а “Навигатор </a:t>
            </a:r>
            <a:endParaRPr lang="ru-RU" sz="2100" b="1" dirty="0">
              <a:solidFill>
                <a:schemeClr val="bg1"/>
              </a:solidFill>
            </a:endParaRPr>
          </a:p>
          <a:p>
            <a:r>
              <a:rPr lang="en-US" sz="2100" b="1" dirty="0">
                <a:solidFill>
                  <a:schemeClr val="bg1"/>
                </a:solidFill>
              </a:rPr>
              <a:t>развития </a:t>
            </a:r>
            <a:r>
              <a:rPr lang="en-US" sz="2000" b="1" dirty="0">
                <a:solidFill>
                  <a:schemeClr val="bg1"/>
                </a:solidFill>
              </a:rPr>
              <a:t>талантов”</a:t>
            </a:r>
            <a:r>
              <a:rPr lang="ru-RU" sz="2000" b="1" dirty="0">
                <a:solidFill>
                  <a:schemeClr val="bg1"/>
                </a:solidFill>
              </a:rPr>
              <a:t> продвижение</a:t>
            </a:r>
            <a:endParaRPr lang="ru-RU" sz="2100" b="1" dirty="0">
              <a:solidFill>
                <a:schemeClr val="bg1"/>
              </a:solidFill>
              <a:sym typeface="PT Sans"/>
            </a:endParaRPr>
          </a:p>
        </p:txBody>
      </p:sp>
      <p:pic>
        <p:nvPicPr>
          <p:cNvPr id="20" name="Рисунок 19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6AB0980-9A55-2BCA-2BBF-AB44E0B0C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12" y="96696"/>
            <a:ext cx="582898" cy="467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1A26D4-92C5-0A2E-DA05-D3964D2F4458}"/>
              </a:ext>
            </a:extLst>
          </p:cNvPr>
          <p:cNvSpPr txBox="1"/>
          <p:nvPr/>
        </p:nvSpPr>
        <p:spPr>
          <a:xfrm>
            <a:off x="225752" y="1072328"/>
            <a:ext cx="4926349" cy="116955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 rtlCol="0" anchor="t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Ищем выход на: 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/>
              <a:buChar char="ü"/>
            </a:pPr>
            <a:r>
              <a:rPr lang="ru-RU" dirty="0">
                <a:solidFill>
                  <a:schemeClr val="tx1"/>
                </a:solidFill>
              </a:rPr>
              <a:t>Правительство и Министерства образования</a:t>
            </a:r>
            <a:endParaRPr lang="ru-RU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ru-RU" dirty="0">
                <a:solidFill>
                  <a:schemeClr val="tx1"/>
                </a:solidFill>
              </a:rPr>
              <a:t>Школы и  учреждения дополнительного образования</a:t>
            </a:r>
            <a:endParaRPr lang="ru-RU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ru-RU" dirty="0">
                <a:solidFill>
                  <a:schemeClr val="tx1"/>
                </a:solidFill>
              </a:rPr>
              <a:t>Средства СМИ </a:t>
            </a:r>
          </a:p>
          <a:p>
            <a:pPr marL="285750" indent="-285750">
              <a:buFont typeface="Wingdings"/>
              <a:buChar char="ü"/>
            </a:pPr>
            <a:endParaRPr lang="ru-RU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B36473-B7B5-4625-BA70-ED07E82AD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" y="76787"/>
            <a:ext cx="760748" cy="738665"/>
          </a:xfrm>
          <a:prstGeom prst="rect">
            <a:avLst/>
          </a:prstGeom>
        </p:spPr>
      </p:pic>
      <p:pic>
        <p:nvPicPr>
          <p:cNvPr id="6150" name="Picture 6" descr="Picture background">
            <a:extLst>
              <a:ext uri="{FF2B5EF4-FFF2-40B4-BE49-F238E27FC236}">
                <a16:creationId xmlns:a16="http://schemas.microsoft.com/office/drawing/2014/main" id="{BB723696-F846-659C-69CD-0A3733897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3" y="2403280"/>
            <a:ext cx="3833090" cy="255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5B46254-1698-8724-A7CE-814634738028}"/>
              </a:ext>
            </a:extLst>
          </p:cNvPr>
          <p:cNvSpPr/>
          <p:nvPr/>
        </p:nvSpPr>
        <p:spPr>
          <a:xfrm>
            <a:off x="1322693" y="3099661"/>
            <a:ext cx="1639208" cy="210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bg1"/>
                </a:solidFill>
              </a:rPr>
              <a:t>РОСТОВСКИЙ ОБЛАСТНОЙ РОДИТЕЛЬСКИЙ ФОРУМ 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A5643BE7-0B5E-43E2-C710-D95BD5B599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763F2C8E-2671-6948-1C02-960C941BC1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 descr="Изображение выглядит как Графика, снимок экрана, графический дизай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BC6F7FE-5978-A0D6-1627-E0052A64A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9980" y="1201786"/>
            <a:ext cx="1361035" cy="1319317"/>
          </a:xfrm>
          <a:prstGeom prst="rect">
            <a:avLst/>
          </a:prstGeom>
        </p:spPr>
      </p:pic>
      <p:pic>
        <p:nvPicPr>
          <p:cNvPr id="3" name="Рисунок 2" descr="Изображение выглядит как Шрифт, Графика,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261E88-71AC-42F9-37B2-98F493D3EE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2321" y="3099661"/>
            <a:ext cx="1456335" cy="16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57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ECC4BE12-FC02-823C-E905-6E7D04ECB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78ACC6-7CEE-B3E0-F4B6-D0DFE0097E7C}"/>
              </a:ext>
            </a:extLst>
          </p:cNvPr>
          <p:cNvSpPr/>
          <p:nvPr/>
        </p:nvSpPr>
        <p:spPr>
          <a:xfrm>
            <a:off x="2884879" y="1022654"/>
            <a:ext cx="2779321" cy="554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C1B2CB9-D306-468F-A4C6-4BE12969A943}"/>
              </a:ext>
            </a:extLst>
          </p:cNvPr>
          <p:cNvGrpSpPr/>
          <p:nvPr/>
        </p:nvGrpSpPr>
        <p:grpSpPr>
          <a:xfrm>
            <a:off x="0" y="0"/>
            <a:ext cx="9155353" cy="648000"/>
            <a:chOff x="0" y="0"/>
            <a:chExt cx="9155353" cy="64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4BA794F8-AE1C-5633-D027-8AF5F3F20DFD}"/>
                </a:ext>
              </a:extLst>
            </p:cNvPr>
            <p:cNvSpPr/>
            <p:nvPr/>
          </p:nvSpPr>
          <p:spPr>
            <a:xfrm>
              <a:off x="6278592" y="0"/>
              <a:ext cx="2876761" cy="648000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685800" hangingPunct="0">
                <a:buClrTx/>
              </a:pPr>
              <a:endParaRPr lang="ru-RU" sz="1350" dirty="0"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7A07FE3-5061-4B65-0044-BA7B3B315CA9}"/>
                </a:ext>
              </a:extLst>
            </p:cNvPr>
            <p:cNvSpPr/>
            <p:nvPr/>
          </p:nvSpPr>
          <p:spPr>
            <a:xfrm>
              <a:off x="0" y="0"/>
              <a:ext cx="6287428" cy="648000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685800" hangingPunct="0">
                <a:buClrTx/>
              </a:pPr>
              <a:endParaRPr lang="ru-RU" sz="1350" dirty="0"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ABB7CE4-14A8-77AC-420A-A532B879F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03" y="103783"/>
            <a:ext cx="679877" cy="4528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043F24AA-B396-C794-8744-252D1F998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17" y="139623"/>
            <a:ext cx="422634" cy="3812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E3A465E-EDE5-570D-7992-5634E9231CF6}"/>
              </a:ext>
            </a:extLst>
          </p:cNvPr>
          <p:cNvSpPr txBox="1"/>
          <p:nvPr/>
        </p:nvSpPr>
        <p:spPr>
          <a:xfrm>
            <a:off x="1390358" y="74119"/>
            <a:ext cx="647851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Демонстрация вашего решения</a:t>
            </a:r>
            <a:endParaRPr lang="ru-RU" sz="2100" b="1" dirty="0">
              <a:solidFill>
                <a:schemeClr val="bg1"/>
              </a:solidFill>
              <a:sym typeface="PT Sans"/>
            </a:endParaRPr>
          </a:p>
        </p:txBody>
      </p:sp>
      <p:pic>
        <p:nvPicPr>
          <p:cNvPr id="20" name="Рисунок 19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76EF898-BB0A-AE70-55D7-1E07B5D16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12" y="96696"/>
            <a:ext cx="582898" cy="467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4272F-BCAA-4491-C128-5E52A4985BC4}"/>
              </a:ext>
            </a:extLst>
          </p:cNvPr>
          <p:cNvSpPr txBox="1"/>
          <p:nvPr/>
        </p:nvSpPr>
        <p:spPr>
          <a:xfrm>
            <a:off x="373247" y="1041689"/>
            <a:ext cx="78832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" b="1" dirty="0"/>
          </a:p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ВОРОНКА ПРОДАЖ:</a:t>
            </a:r>
          </a:p>
          <a:p>
            <a:endParaRPr lang="ru-RU" sz="5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AA7B9-DF9B-8739-3289-BC76ABF00543}"/>
              </a:ext>
            </a:extLst>
          </p:cNvPr>
          <p:cNvSpPr txBox="1"/>
          <p:nvPr/>
        </p:nvSpPr>
        <p:spPr>
          <a:xfrm>
            <a:off x="307825" y="2363422"/>
            <a:ext cx="16637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Родители</a:t>
            </a:r>
          </a:p>
          <a:p>
            <a:r>
              <a:rPr lang="ru-RU" dirty="0"/>
              <a:t>Информирование на бесплатном мастер классе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20871B-3053-67A7-F7F3-E0E1D747B820}"/>
              </a:ext>
            </a:extLst>
          </p:cNvPr>
          <p:cNvSpPr txBox="1"/>
          <p:nvPr/>
        </p:nvSpPr>
        <p:spPr>
          <a:xfrm>
            <a:off x="2172470" y="1945819"/>
            <a:ext cx="122414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Переход на </a:t>
            </a:r>
            <a:r>
              <a:rPr lang="ru-RU" dirty="0" err="1"/>
              <a:t>соц.сеть</a:t>
            </a:r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184107-79F6-7D13-FCC4-D5A09A95E567}"/>
              </a:ext>
            </a:extLst>
          </p:cNvPr>
          <p:cNvSpPr txBox="1"/>
          <p:nvPr/>
        </p:nvSpPr>
        <p:spPr>
          <a:xfrm>
            <a:off x="4119301" y="1945819"/>
            <a:ext cx="1224148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Повышение доверия </a:t>
            </a:r>
          </a:p>
          <a:p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117A79-DEBD-6CD0-F608-6FAA55E4E017}"/>
              </a:ext>
            </a:extLst>
          </p:cNvPr>
          <p:cNvSpPr txBox="1"/>
          <p:nvPr/>
        </p:nvSpPr>
        <p:spPr>
          <a:xfrm>
            <a:off x="5927434" y="1945819"/>
            <a:ext cx="1419924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Вовлечение в интерактив на странице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F98064-CA50-5ED1-BD84-DCA2C504E839}"/>
              </a:ext>
            </a:extLst>
          </p:cNvPr>
          <p:cNvSpPr txBox="1"/>
          <p:nvPr/>
        </p:nvSpPr>
        <p:spPr>
          <a:xfrm>
            <a:off x="7931343" y="1924572"/>
            <a:ext cx="842667" cy="738664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 </a:t>
            </a:r>
          </a:p>
          <a:p>
            <a:pPr algn="ctr"/>
            <a:r>
              <a:rPr lang="ru-RU" dirty="0"/>
              <a:t>Запись </a:t>
            </a:r>
          </a:p>
          <a:p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39EBE3-ED8F-5AE4-C845-5956F6EAFCF1}"/>
              </a:ext>
            </a:extLst>
          </p:cNvPr>
          <p:cNvSpPr txBox="1"/>
          <p:nvPr/>
        </p:nvSpPr>
        <p:spPr>
          <a:xfrm>
            <a:off x="307825" y="3489517"/>
            <a:ext cx="16637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Дети.</a:t>
            </a:r>
          </a:p>
          <a:p>
            <a:r>
              <a:rPr lang="ru-RU" dirty="0"/>
              <a:t>Проведение игры с экспресс диагностикой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EA51DF-F25C-63C0-9C53-C66667852E1A}"/>
              </a:ext>
            </a:extLst>
          </p:cNvPr>
          <p:cNvSpPr txBox="1"/>
          <p:nvPr/>
        </p:nvSpPr>
        <p:spPr>
          <a:xfrm>
            <a:off x="2203914" y="4157070"/>
            <a:ext cx="242570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Отправка результатов родителю и наша ссылка на страницу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FB52C2-AEA4-E3BF-52AB-FDA0B2042070}"/>
              </a:ext>
            </a:extLst>
          </p:cNvPr>
          <p:cNvSpPr txBox="1"/>
          <p:nvPr/>
        </p:nvSpPr>
        <p:spPr>
          <a:xfrm>
            <a:off x="8048253" y="4128464"/>
            <a:ext cx="886256" cy="7386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Запись</a:t>
            </a:r>
          </a:p>
          <a:p>
            <a:endParaRPr lang="ru-RU" dirty="0"/>
          </a:p>
        </p:txBody>
      </p:sp>
      <p:sp>
        <p:nvSpPr>
          <p:cNvPr id="34" name="Стрелка углом 33">
            <a:extLst>
              <a:ext uri="{FF2B5EF4-FFF2-40B4-BE49-F238E27FC236}">
                <a16:creationId xmlns:a16="http://schemas.microsoft.com/office/drawing/2014/main" id="{87D97530-6315-F69B-B69F-C850A44175DF}"/>
              </a:ext>
            </a:extLst>
          </p:cNvPr>
          <p:cNvSpPr/>
          <p:nvPr/>
        </p:nvSpPr>
        <p:spPr>
          <a:xfrm>
            <a:off x="1359895" y="2015189"/>
            <a:ext cx="569710" cy="302838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 углом 35">
            <a:extLst>
              <a:ext uri="{FF2B5EF4-FFF2-40B4-BE49-F238E27FC236}">
                <a16:creationId xmlns:a16="http://schemas.microsoft.com/office/drawing/2014/main" id="{5ED663B5-7FFA-DD8C-2A62-49C1283FF5E6}"/>
              </a:ext>
            </a:extLst>
          </p:cNvPr>
          <p:cNvSpPr/>
          <p:nvPr/>
        </p:nvSpPr>
        <p:spPr>
          <a:xfrm flipV="1">
            <a:off x="1335490" y="4497796"/>
            <a:ext cx="618520" cy="307777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право 36">
            <a:extLst>
              <a:ext uri="{FF2B5EF4-FFF2-40B4-BE49-F238E27FC236}">
                <a16:creationId xmlns:a16="http://schemas.microsoft.com/office/drawing/2014/main" id="{E34435BF-1074-1AA4-11EA-13FEB07D6D38}"/>
              </a:ext>
            </a:extLst>
          </p:cNvPr>
          <p:cNvSpPr/>
          <p:nvPr/>
        </p:nvSpPr>
        <p:spPr>
          <a:xfrm>
            <a:off x="3495029" y="2018690"/>
            <a:ext cx="525860" cy="2183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 вправо 37">
            <a:extLst>
              <a:ext uri="{FF2B5EF4-FFF2-40B4-BE49-F238E27FC236}">
                <a16:creationId xmlns:a16="http://schemas.microsoft.com/office/drawing/2014/main" id="{E0A11CD3-AB0D-4AE1-5F1D-9D69B427EC39}"/>
              </a:ext>
            </a:extLst>
          </p:cNvPr>
          <p:cNvSpPr/>
          <p:nvPr/>
        </p:nvSpPr>
        <p:spPr>
          <a:xfrm>
            <a:off x="5371119" y="2049202"/>
            <a:ext cx="525860" cy="2183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>
            <a:extLst>
              <a:ext uri="{FF2B5EF4-FFF2-40B4-BE49-F238E27FC236}">
                <a16:creationId xmlns:a16="http://schemas.microsoft.com/office/drawing/2014/main" id="{14938A69-479E-80B8-2323-180990D94145}"/>
              </a:ext>
            </a:extLst>
          </p:cNvPr>
          <p:cNvSpPr/>
          <p:nvPr/>
        </p:nvSpPr>
        <p:spPr>
          <a:xfrm>
            <a:off x="7380376" y="2049202"/>
            <a:ext cx="525860" cy="2183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>
            <a:extLst>
              <a:ext uri="{FF2B5EF4-FFF2-40B4-BE49-F238E27FC236}">
                <a16:creationId xmlns:a16="http://schemas.microsoft.com/office/drawing/2014/main" id="{206B920A-6308-065F-45C9-DA7A0F6A7187}"/>
              </a:ext>
            </a:extLst>
          </p:cNvPr>
          <p:cNvSpPr/>
          <p:nvPr/>
        </p:nvSpPr>
        <p:spPr>
          <a:xfrm>
            <a:off x="4804649" y="4648759"/>
            <a:ext cx="525860" cy="2183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11B9ED-208F-E09D-B838-12C7F8CE5CC3}"/>
              </a:ext>
            </a:extLst>
          </p:cNvPr>
          <p:cNvSpPr txBox="1"/>
          <p:nvPr/>
        </p:nvSpPr>
        <p:spPr>
          <a:xfrm>
            <a:off x="5664200" y="4372514"/>
            <a:ext cx="1683158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Вовлечение в диалог</a:t>
            </a:r>
          </a:p>
        </p:txBody>
      </p:sp>
      <p:sp>
        <p:nvSpPr>
          <p:cNvPr id="43" name="Стрелка вправо 42">
            <a:extLst>
              <a:ext uri="{FF2B5EF4-FFF2-40B4-BE49-F238E27FC236}">
                <a16:creationId xmlns:a16="http://schemas.microsoft.com/office/drawing/2014/main" id="{8D5E7F20-6F73-6B92-A458-ED4181C4E009}"/>
              </a:ext>
            </a:extLst>
          </p:cNvPr>
          <p:cNvSpPr/>
          <p:nvPr/>
        </p:nvSpPr>
        <p:spPr>
          <a:xfrm>
            <a:off x="7418119" y="4716165"/>
            <a:ext cx="525860" cy="1509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верх 44">
            <a:extLst>
              <a:ext uri="{FF2B5EF4-FFF2-40B4-BE49-F238E27FC236}">
                <a16:creationId xmlns:a16="http://schemas.microsoft.com/office/drawing/2014/main" id="{0907BA78-B5FD-723F-B750-A6F283C328E2}"/>
              </a:ext>
            </a:extLst>
          </p:cNvPr>
          <p:cNvSpPr/>
          <p:nvPr/>
        </p:nvSpPr>
        <p:spPr>
          <a:xfrm>
            <a:off x="2712204" y="3215464"/>
            <a:ext cx="172676" cy="83963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E101E-32FD-E0BE-9770-9D005F441810}"/>
              </a:ext>
            </a:extLst>
          </p:cNvPr>
          <p:cNvSpPr txBox="1"/>
          <p:nvPr/>
        </p:nvSpPr>
        <p:spPr>
          <a:xfrm>
            <a:off x="243637" y="681931"/>
            <a:ext cx="45777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НАШИ ВАРИАНТЫ ПРОДВИЖЕНИЯ:</a:t>
            </a:r>
          </a:p>
        </p:txBody>
      </p:sp>
      <p:sp>
        <p:nvSpPr>
          <p:cNvPr id="10" name="Стрелка углом вверх 9">
            <a:extLst>
              <a:ext uri="{FF2B5EF4-FFF2-40B4-BE49-F238E27FC236}">
                <a16:creationId xmlns:a16="http://schemas.microsoft.com/office/drawing/2014/main" id="{7F0BBCF4-AEEC-5E76-526E-A6A77126EFB2}"/>
              </a:ext>
            </a:extLst>
          </p:cNvPr>
          <p:cNvSpPr/>
          <p:nvPr/>
        </p:nvSpPr>
        <p:spPr>
          <a:xfrm>
            <a:off x="2068971" y="2761368"/>
            <a:ext cx="6413590" cy="355964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24F4E9-4739-ED2A-F924-49608F559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" y="24063"/>
            <a:ext cx="596848" cy="5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78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3E6919E1-CCE5-C614-5927-DD880BD5E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E0D8AAB-8971-CDD1-3FF6-0E16EC738F12}"/>
              </a:ext>
            </a:extLst>
          </p:cNvPr>
          <p:cNvGrpSpPr/>
          <p:nvPr/>
        </p:nvGrpSpPr>
        <p:grpSpPr>
          <a:xfrm>
            <a:off x="0" y="0"/>
            <a:ext cx="9155353" cy="648000"/>
            <a:chOff x="0" y="0"/>
            <a:chExt cx="9155353" cy="64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643B8081-ECE1-5F8F-B63E-89C6AEB58C5E}"/>
                </a:ext>
              </a:extLst>
            </p:cNvPr>
            <p:cNvSpPr/>
            <p:nvPr/>
          </p:nvSpPr>
          <p:spPr>
            <a:xfrm>
              <a:off x="6278592" y="0"/>
              <a:ext cx="2876761" cy="648000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685800" hangingPunct="0">
                <a:buClrTx/>
              </a:pPr>
              <a:endParaRPr lang="ru-RU" sz="1350" dirty="0"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134E110-F43B-2989-F372-D53EB50A642F}"/>
                </a:ext>
              </a:extLst>
            </p:cNvPr>
            <p:cNvSpPr/>
            <p:nvPr/>
          </p:nvSpPr>
          <p:spPr>
            <a:xfrm>
              <a:off x="0" y="0"/>
              <a:ext cx="6287428" cy="648000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685800" hangingPunct="0">
                <a:buClrTx/>
              </a:pPr>
              <a:endParaRPr lang="ru-RU" sz="1350" dirty="0"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B3E890-E297-429D-4958-09DD016E2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03" y="103783"/>
            <a:ext cx="679877" cy="4528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6AD4FA7-679A-43BE-289E-0B82A0816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17" y="139623"/>
            <a:ext cx="422634" cy="3812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07139F-566F-7077-5290-A40FBC374B8C}"/>
              </a:ext>
            </a:extLst>
          </p:cNvPr>
          <p:cNvSpPr txBox="1"/>
          <p:nvPr/>
        </p:nvSpPr>
        <p:spPr>
          <a:xfrm>
            <a:off x="773445" y="87722"/>
            <a:ext cx="647851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Демонстрация нашего решения</a:t>
            </a:r>
            <a:endParaRPr lang="ru-RU" sz="2100" b="1" dirty="0">
              <a:solidFill>
                <a:schemeClr val="bg1"/>
              </a:solidFill>
              <a:sym typeface="PT Sans"/>
            </a:endParaRPr>
          </a:p>
        </p:txBody>
      </p:sp>
      <p:pic>
        <p:nvPicPr>
          <p:cNvPr id="20" name="Рисунок 19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5BE8C14-E04A-B00C-5698-C19F787F6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12" y="96696"/>
            <a:ext cx="582898" cy="467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E334B3-9895-2C7A-B552-282E832E4BB7}"/>
              </a:ext>
            </a:extLst>
          </p:cNvPr>
          <p:cNvSpPr txBox="1"/>
          <p:nvPr/>
        </p:nvSpPr>
        <p:spPr>
          <a:xfrm>
            <a:off x="1047322" y="2419619"/>
            <a:ext cx="1422400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Проведение мероприятий для  взрослых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0B03E6-6795-DA2D-8E49-814FDB2B3882}"/>
              </a:ext>
            </a:extLst>
          </p:cNvPr>
          <p:cNvSpPr txBox="1"/>
          <p:nvPr/>
        </p:nvSpPr>
        <p:spPr>
          <a:xfrm>
            <a:off x="4028576" y="2098973"/>
            <a:ext cx="1422399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Фестиваль  науки Юга России  (мастер-класс)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05DA1A-4576-83AD-D597-151032C75A14}"/>
              </a:ext>
            </a:extLst>
          </p:cNvPr>
          <p:cNvSpPr txBox="1"/>
          <p:nvPr/>
        </p:nvSpPr>
        <p:spPr>
          <a:xfrm>
            <a:off x="2331660" y="1000331"/>
            <a:ext cx="1422400" cy="73866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Родительские собрания в школах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56E012-0BE2-A65B-F7C2-85CA972D5C5D}"/>
              </a:ext>
            </a:extLst>
          </p:cNvPr>
          <p:cNvSpPr txBox="1"/>
          <p:nvPr/>
        </p:nvSpPr>
        <p:spPr>
          <a:xfrm>
            <a:off x="6674280" y="2394696"/>
            <a:ext cx="1329332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Проведение мероприятий для детей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46B526-6EFA-8BD5-14D3-AD1B5B8909F3}"/>
              </a:ext>
            </a:extLst>
          </p:cNvPr>
          <p:cNvSpPr txBox="1"/>
          <p:nvPr/>
        </p:nvSpPr>
        <p:spPr>
          <a:xfrm>
            <a:off x="82458" y="3662158"/>
            <a:ext cx="2467535" cy="52322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Участие в Международных конференциях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DF39FC-92B2-94AA-5F8E-8F74722C5495}"/>
              </a:ext>
            </a:extLst>
          </p:cNvPr>
          <p:cNvSpPr txBox="1"/>
          <p:nvPr/>
        </p:nvSpPr>
        <p:spPr>
          <a:xfrm>
            <a:off x="209550" y="1000331"/>
            <a:ext cx="1778000" cy="73866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Межрегиональная Тьюторская Ассоциация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C15E97-4C32-3C65-9E28-22CD3031C922}"/>
              </a:ext>
            </a:extLst>
          </p:cNvPr>
          <p:cNvSpPr txBox="1"/>
          <p:nvPr/>
        </p:nvSpPr>
        <p:spPr>
          <a:xfrm>
            <a:off x="5664903" y="1000331"/>
            <a:ext cx="1523255" cy="73866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Интерактивная игра "Путь к успеху"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698D37-5E4B-406E-93C1-B0A3E75EDDCD}"/>
              </a:ext>
            </a:extLst>
          </p:cNvPr>
          <p:cNvSpPr txBox="1"/>
          <p:nvPr/>
        </p:nvSpPr>
        <p:spPr>
          <a:xfrm>
            <a:off x="4065821" y="892388"/>
            <a:ext cx="1262146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День открытых дверей Навигатора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FC5E10-5079-6DB4-38CB-8E56BC8BCC7E}"/>
              </a:ext>
            </a:extLst>
          </p:cNvPr>
          <p:cNvSpPr txBox="1"/>
          <p:nvPr/>
        </p:nvSpPr>
        <p:spPr>
          <a:xfrm>
            <a:off x="7716972" y="1000331"/>
            <a:ext cx="1054100" cy="73866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/>
              <a:t>Комплекс тренингов</a:t>
            </a:r>
          </a:p>
          <a:p>
            <a:r>
              <a:rPr lang="ru-RU" dirty="0"/>
              <a:t>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5AACE7-F623-7DCB-739C-1A728EAA88C9}"/>
              </a:ext>
            </a:extLst>
          </p:cNvPr>
          <p:cNvSpPr txBox="1"/>
          <p:nvPr/>
        </p:nvSpPr>
        <p:spPr>
          <a:xfrm>
            <a:off x="758756" y="4347849"/>
            <a:ext cx="2818060" cy="52322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/>
              <a:t>Сотрудничество с Академией психологии и педагогики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B29BB0-FE06-EE25-EB19-4BE6F5039CEA}"/>
              </a:ext>
            </a:extLst>
          </p:cNvPr>
          <p:cNvSpPr txBox="1"/>
          <p:nvPr/>
        </p:nvSpPr>
        <p:spPr>
          <a:xfrm>
            <a:off x="7293620" y="3598616"/>
            <a:ext cx="1757896" cy="52322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Оборудован кабинет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C7687F-A7B0-7D37-50FC-38FBB4238A0B}"/>
              </a:ext>
            </a:extLst>
          </p:cNvPr>
          <p:cNvSpPr txBox="1"/>
          <p:nvPr/>
        </p:nvSpPr>
        <p:spPr>
          <a:xfrm>
            <a:off x="5757500" y="4347849"/>
            <a:ext cx="2269334" cy="52322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Проведение смены </a:t>
            </a:r>
          </a:p>
          <a:p>
            <a:pPr algn="ctr"/>
            <a:r>
              <a:rPr lang="ru-RU" dirty="0"/>
              <a:t>"Ступени Успеха!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7ED152DE-A150-7E5D-8C69-28AFD22ACC71}"/>
              </a:ext>
            </a:extLst>
          </p:cNvPr>
          <p:cNvCxnSpPr>
            <a:cxnSpLocks/>
          </p:cNvCxnSpPr>
          <p:nvPr/>
        </p:nvCxnSpPr>
        <p:spPr>
          <a:xfrm>
            <a:off x="2576087" y="2808656"/>
            <a:ext cx="1116940" cy="463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991A8C03-3E9F-2331-AB8F-9A6E82FCFFAE}"/>
              </a:ext>
            </a:extLst>
          </p:cNvPr>
          <p:cNvCxnSpPr>
            <a:cxnSpLocks/>
          </p:cNvCxnSpPr>
          <p:nvPr/>
        </p:nvCxnSpPr>
        <p:spPr>
          <a:xfrm flipV="1">
            <a:off x="2539585" y="2215562"/>
            <a:ext cx="1214475" cy="356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D3C59774-6AD5-0562-F295-8EB61D0F2BB0}"/>
              </a:ext>
            </a:extLst>
          </p:cNvPr>
          <p:cNvCxnSpPr>
            <a:cxnSpLocks/>
          </p:cNvCxnSpPr>
          <p:nvPr/>
        </p:nvCxnSpPr>
        <p:spPr>
          <a:xfrm flipV="1">
            <a:off x="2047889" y="1854963"/>
            <a:ext cx="765011" cy="477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0DECA134-B882-4FC7-5F87-4D9E72B5A84B}"/>
              </a:ext>
            </a:extLst>
          </p:cNvPr>
          <p:cNvCxnSpPr>
            <a:cxnSpLocks/>
          </p:cNvCxnSpPr>
          <p:nvPr/>
        </p:nvCxnSpPr>
        <p:spPr>
          <a:xfrm flipH="1" flipV="1">
            <a:off x="983155" y="1833086"/>
            <a:ext cx="441112" cy="413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D9FC6856-4FCC-6FF1-7A84-B0CD3D846CED}"/>
              </a:ext>
            </a:extLst>
          </p:cNvPr>
          <p:cNvCxnSpPr>
            <a:cxnSpLocks/>
          </p:cNvCxnSpPr>
          <p:nvPr/>
        </p:nvCxnSpPr>
        <p:spPr>
          <a:xfrm flipH="1">
            <a:off x="1473200" y="3276604"/>
            <a:ext cx="127000" cy="267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0AFCF845-37B3-6EB4-2F8D-57D62E5BD424}"/>
              </a:ext>
            </a:extLst>
          </p:cNvPr>
          <p:cNvCxnSpPr>
            <a:cxnSpLocks/>
          </p:cNvCxnSpPr>
          <p:nvPr/>
        </p:nvCxnSpPr>
        <p:spPr>
          <a:xfrm>
            <a:off x="2444112" y="3272638"/>
            <a:ext cx="699602" cy="961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DF7B78F8-2EFD-6358-61F7-BB9961B4C18C}"/>
              </a:ext>
            </a:extLst>
          </p:cNvPr>
          <p:cNvCxnSpPr>
            <a:cxnSpLocks/>
          </p:cNvCxnSpPr>
          <p:nvPr/>
        </p:nvCxnSpPr>
        <p:spPr>
          <a:xfrm flipH="1">
            <a:off x="5528016" y="2924081"/>
            <a:ext cx="1051751" cy="418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BAA436D0-5E95-1F91-E1D9-9D20E7252059}"/>
              </a:ext>
            </a:extLst>
          </p:cNvPr>
          <p:cNvCxnSpPr>
            <a:cxnSpLocks/>
          </p:cNvCxnSpPr>
          <p:nvPr/>
        </p:nvCxnSpPr>
        <p:spPr>
          <a:xfrm flipH="1">
            <a:off x="6845551" y="3240144"/>
            <a:ext cx="342608" cy="994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D41A1288-24C2-5A70-87FA-CF491DBA1691}"/>
              </a:ext>
            </a:extLst>
          </p:cNvPr>
          <p:cNvCxnSpPr>
            <a:cxnSpLocks/>
          </p:cNvCxnSpPr>
          <p:nvPr/>
        </p:nvCxnSpPr>
        <p:spPr>
          <a:xfrm flipH="1" flipV="1">
            <a:off x="5458153" y="2230066"/>
            <a:ext cx="1146264" cy="268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4FA2503A-65B8-E5B6-07D3-FE80CB0B1C56}"/>
              </a:ext>
            </a:extLst>
          </p:cNvPr>
          <p:cNvCxnSpPr>
            <a:cxnSpLocks/>
          </p:cNvCxnSpPr>
          <p:nvPr/>
        </p:nvCxnSpPr>
        <p:spPr>
          <a:xfrm flipV="1">
            <a:off x="7716972" y="1854963"/>
            <a:ext cx="474140" cy="396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0732D8E7-424D-E05E-1872-2F9C81BC06A3}"/>
              </a:ext>
            </a:extLst>
          </p:cNvPr>
          <p:cNvCxnSpPr>
            <a:cxnSpLocks/>
          </p:cNvCxnSpPr>
          <p:nvPr/>
        </p:nvCxnSpPr>
        <p:spPr>
          <a:xfrm flipH="1" flipV="1">
            <a:off x="6142680" y="1833086"/>
            <a:ext cx="874175" cy="43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E63AE1FC-E5C9-CC17-6005-B85490B7E503}"/>
              </a:ext>
            </a:extLst>
          </p:cNvPr>
          <p:cNvCxnSpPr>
            <a:cxnSpLocks/>
          </p:cNvCxnSpPr>
          <p:nvPr/>
        </p:nvCxnSpPr>
        <p:spPr>
          <a:xfrm>
            <a:off x="7710079" y="3276604"/>
            <a:ext cx="243963" cy="214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6CD791-A9A0-4E32-CF5C-E0C8E7820C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" y="24063"/>
            <a:ext cx="596848" cy="579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EBF395-3F57-03C7-D7B1-E3DC021F71C9}"/>
              </a:ext>
            </a:extLst>
          </p:cNvPr>
          <p:cNvSpPr txBox="1"/>
          <p:nvPr/>
        </p:nvSpPr>
        <p:spPr>
          <a:xfrm>
            <a:off x="3947339" y="3176870"/>
            <a:ext cx="1485673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Проведение Регионального форума для родителей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EF4AB5-F89D-F887-9248-93731D63290B}"/>
              </a:ext>
            </a:extLst>
          </p:cNvPr>
          <p:cNvSpPr txBox="1"/>
          <p:nvPr/>
        </p:nvSpPr>
        <p:spPr>
          <a:xfrm>
            <a:off x="3888235" y="4348945"/>
            <a:ext cx="167895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/>
              <a:t>Разрабатывается онлайн-сервис</a:t>
            </a:r>
          </a:p>
        </p:txBody>
      </p:sp>
    </p:spTree>
    <p:extLst>
      <p:ext uri="{BB962C8B-B14F-4D97-AF65-F5344CB8AC3E}">
        <p14:creationId xmlns:p14="http://schemas.microsoft.com/office/powerpoint/2010/main" val="100734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C42508-E240-F936-8149-FF6DA1DB28CE}"/>
              </a:ext>
            </a:extLst>
          </p:cNvPr>
          <p:cNvSpPr/>
          <p:nvPr/>
        </p:nvSpPr>
        <p:spPr>
          <a:xfrm>
            <a:off x="6284302" y="6231"/>
            <a:ext cx="2867926" cy="904696"/>
          </a:xfrm>
          <a:prstGeom prst="rect">
            <a:avLst/>
          </a:prstGeom>
          <a:solidFill>
            <a:schemeClr val="accent4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>
              <a:buClrTx/>
            </a:pPr>
            <a:endParaRPr lang="ru-RU" sz="135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18A7F9-A0E4-9DD2-7921-A958C5D07106}"/>
              </a:ext>
            </a:extLst>
          </p:cNvPr>
          <p:cNvSpPr/>
          <p:nvPr/>
        </p:nvSpPr>
        <p:spPr>
          <a:xfrm>
            <a:off x="0" y="6231"/>
            <a:ext cx="6284302" cy="904696"/>
          </a:xfrm>
          <a:prstGeom prst="rect">
            <a:avLst/>
          </a:prstGeom>
          <a:solidFill>
            <a:schemeClr val="accent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>
              <a:buClrTx/>
            </a:pPr>
            <a:endParaRPr lang="ru-RU" sz="1350"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DB9D94-A572-42B1-643E-177237281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03" y="103783"/>
            <a:ext cx="679877" cy="4528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BF5D1D1-2002-07E7-FE8A-4C671367B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17" y="139623"/>
            <a:ext cx="422634" cy="3812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F4F48E-2D94-5950-41A0-9DFD103A7819}"/>
              </a:ext>
            </a:extLst>
          </p:cNvPr>
          <p:cNvSpPr txBox="1"/>
          <p:nvPr/>
        </p:nvSpPr>
        <p:spPr>
          <a:xfrm>
            <a:off x="931587" y="89247"/>
            <a:ext cx="64785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sym typeface="PT Sans"/>
              </a:rPr>
              <a:t>Проект «</a:t>
            </a:r>
            <a:r>
              <a:rPr lang="ru-RU" sz="2100" b="1" dirty="0">
                <a:solidFill>
                  <a:schemeClr val="bg1"/>
                </a:solidFill>
              </a:rPr>
              <a:t>SBS-24 </a:t>
            </a:r>
            <a:r>
              <a:rPr lang="en-US" sz="2100" b="1" dirty="0">
                <a:solidFill>
                  <a:schemeClr val="bg1"/>
                </a:solidFill>
              </a:rPr>
              <a:t>а7а “Навигатор </a:t>
            </a:r>
            <a:endParaRPr lang="ru-RU" sz="2100" b="1" dirty="0">
              <a:solidFill>
                <a:schemeClr val="bg1"/>
              </a:solidFill>
            </a:endParaRPr>
          </a:p>
          <a:p>
            <a:r>
              <a:rPr lang="en-US" sz="2100" b="1" dirty="0">
                <a:solidFill>
                  <a:schemeClr val="bg1"/>
                </a:solidFill>
              </a:rPr>
              <a:t>развития </a:t>
            </a:r>
            <a:r>
              <a:rPr lang="en-US" sz="2000" b="1" dirty="0">
                <a:solidFill>
                  <a:schemeClr val="bg1"/>
                </a:solidFill>
              </a:rPr>
              <a:t>талантов”</a:t>
            </a:r>
            <a:r>
              <a:rPr lang="ru-RU" sz="2000" b="1" dirty="0">
                <a:solidFill>
                  <a:schemeClr val="bg1"/>
                </a:solidFill>
              </a:rPr>
              <a:t> продвижение</a:t>
            </a:r>
            <a:endParaRPr lang="ru-RU" sz="2100" b="1" dirty="0">
              <a:solidFill>
                <a:schemeClr val="bg1"/>
              </a:solidFill>
              <a:sym typeface="PT Sans"/>
            </a:endParaRPr>
          </a:p>
        </p:txBody>
      </p:sp>
      <p:pic>
        <p:nvPicPr>
          <p:cNvPr id="20" name="Рисунок 19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6AB0980-9A55-2BCA-2BBF-AB44E0B0C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12" y="96696"/>
            <a:ext cx="582898" cy="467070"/>
          </a:xfrm>
          <a:prstGeom prst="rect">
            <a:avLst/>
          </a:prstGeom>
        </p:spPr>
      </p:pic>
      <p:sp>
        <p:nvSpPr>
          <p:cNvPr id="2" name="Google Shape;107;p26">
            <a:extLst>
              <a:ext uri="{FF2B5EF4-FFF2-40B4-BE49-F238E27FC236}">
                <a16:creationId xmlns:a16="http://schemas.microsoft.com/office/drawing/2014/main" id="{368CAF78-39EE-D4B1-BE7F-2A79E57ED12E}"/>
              </a:ext>
            </a:extLst>
          </p:cNvPr>
          <p:cNvSpPr txBox="1"/>
          <p:nvPr/>
        </p:nvSpPr>
        <p:spPr>
          <a:xfrm>
            <a:off x="300032" y="1240164"/>
            <a:ext cx="8679167" cy="367473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>
                <a:solidFill>
                  <a:srgbClr val="EA8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lang="ru" sz="2400" b="1" dirty="0">
                <a:solidFill>
                  <a:srgbClr val="EA8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ТРЕБИТЕЛИ - </a:t>
            </a:r>
            <a:r>
              <a:rPr lang="en-US" sz="2400" b="1" dirty="0">
                <a:solidFill>
                  <a:srgbClr val="EA8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дети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возрасте от  7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лет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EA8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</a:t>
            </a:r>
            <a:r>
              <a:rPr lang="ru" sz="2400" b="1" dirty="0">
                <a:solidFill>
                  <a:srgbClr val="EA8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ЕЛЕВАЯ АУДИТОРИЯ:  мамы детей в возрасте от 7 до 12 лет </a:t>
            </a:r>
          </a:p>
          <a:p>
            <a:endParaRPr lang="ru" sz="800" b="1" dirty="0">
              <a:solidFill>
                <a:srgbClr val="EA8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>
                <a:latin typeface="+mn-lt"/>
                <a:cs typeface="Calibri"/>
              </a:rPr>
              <a:t> Платежеспособные, имеют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Calibri"/>
              </a:rPr>
              <a:t>более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Calibri"/>
              </a:rPr>
              <a:t>одного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Calibri"/>
              </a:rPr>
              <a:t> ребёнка</a:t>
            </a:r>
            <a:r>
              <a:rPr lang="ru-RU" sz="2000" dirty="0">
                <a:latin typeface="+mn-lt"/>
                <a:cs typeface="Calibri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+mn-lt"/>
                <a:cs typeface="Calibri"/>
              </a:rPr>
              <a:t>Интеллектуальный уровень выше среднего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+mn-lt"/>
                <a:cs typeface="Calibri"/>
              </a:rPr>
              <a:t>Занимаются воспитанием и развитием детей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+mn-lt"/>
                <a:cs typeface="Calibri"/>
              </a:rPr>
              <a:t>Стремятся к саморазвитию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+mn-lt"/>
                <a:cs typeface="Calibri"/>
              </a:rPr>
              <a:t>Приоритет ценности образования</a:t>
            </a:r>
          </a:p>
          <a:p>
            <a:endParaRPr lang="ru-RU" sz="24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endParaRPr lang="ru-RU" sz="11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988B99-1F43-87E8-D6D4-A7CF2BAE9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9" y="103783"/>
            <a:ext cx="760748" cy="7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8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C42508-E240-F936-8149-FF6DA1DB28CE}"/>
              </a:ext>
            </a:extLst>
          </p:cNvPr>
          <p:cNvSpPr/>
          <p:nvPr/>
        </p:nvSpPr>
        <p:spPr>
          <a:xfrm>
            <a:off x="6284302" y="6231"/>
            <a:ext cx="2867926" cy="904696"/>
          </a:xfrm>
          <a:prstGeom prst="rect">
            <a:avLst/>
          </a:prstGeom>
          <a:solidFill>
            <a:schemeClr val="accent4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>
              <a:buClrTx/>
            </a:pPr>
            <a:endParaRPr lang="ru-RU" sz="135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18A7F9-A0E4-9DD2-7921-A958C5D07106}"/>
              </a:ext>
            </a:extLst>
          </p:cNvPr>
          <p:cNvSpPr/>
          <p:nvPr/>
        </p:nvSpPr>
        <p:spPr>
          <a:xfrm>
            <a:off x="0" y="4553"/>
            <a:ext cx="6284302" cy="904696"/>
          </a:xfrm>
          <a:prstGeom prst="rect">
            <a:avLst/>
          </a:prstGeom>
          <a:solidFill>
            <a:schemeClr val="accent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>
              <a:buClrTx/>
            </a:pPr>
            <a:endParaRPr lang="ru-RU" sz="1350"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DB9D94-A572-42B1-643E-177237281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03" y="103783"/>
            <a:ext cx="679877" cy="4528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BF5D1D1-2002-07E7-FE8A-4C671367B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17" y="139623"/>
            <a:ext cx="422634" cy="3812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F4F48E-2D94-5950-41A0-9DFD103A7819}"/>
              </a:ext>
            </a:extLst>
          </p:cNvPr>
          <p:cNvSpPr txBox="1"/>
          <p:nvPr/>
        </p:nvSpPr>
        <p:spPr>
          <a:xfrm>
            <a:off x="931588" y="89247"/>
            <a:ext cx="4601308" cy="431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“Навигатор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en-US" sz="2100" b="1" dirty="0">
                <a:solidFill>
                  <a:schemeClr val="bg1"/>
                </a:solidFill>
              </a:rPr>
              <a:t>развития </a:t>
            </a:r>
            <a:r>
              <a:rPr lang="en-US" sz="2000" b="1" dirty="0">
                <a:solidFill>
                  <a:schemeClr val="bg1"/>
                </a:solidFill>
              </a:rPr>
              <a:t>талантов”</a:t>
            </a:r>
            <a:endParaRPr lang="ru-RU" sz="2100" b="1" dirty="0">
              <a:solidFill>
                <a:schemeClr val="bg1"/>
              </a:solidFill>
              <a:sym typeface="PT Sans"/>
            </a:endParaRPr>
          </a:p>
        </p:txBody>
      </p:sp>
      <p:pic>
        <p:nvPicPr>
          <p:cNvPr id="20" name="Рисунок 19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6AB0980-9A55-2BCA-2BBF-AB44E0B0C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12" y="96696"/>
            <a:ext cx="582898" cy="4670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463A38-460C-E73C-2347-0FA72EA49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9" y="103783"/>
            <a:ext cx="760748" cy="738665"/>
          </a:xfrm>
          <a:prstGeom prst="rect">
            <a:avLst/>
          </a:prstGeom>
        </p:spPr>
      </p:pic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7E147465-33AF-2A62-C497-D1571E140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5"/>
          <a:stretch/>
        </p:blipFill>
        <p:spPr bwMode="auto">
          <a:xfrm>
            <a:off x="112849" y="2107769"/>
            <a:ext cx="3157293" cy="30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EBB378-AEB6-46AB-B660-E435CB1A4817}"/>
              </a:ext>
            </a:extLst>
          </p:cNvPr>
          <p:cNvSpPr txBox="1"/>
          <p:nvPr/>
        </p:nvSpPr>
        <p:spPr>
          <a:xfrm>
            <a:off x="591905" y="1213126"/>
            <a:ext cx="1829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2000" b="1" dirty="0">
                <a:solidFill>
                  <a:srgbClr val="EA8600"/>
                </a:solidFill>
                <a:cs typeface="Calibri" panose="020F0502020204030204" pitchFamily="34" charset="0"/>
              </a:rPr>
              <a:t>ПРОБЛЕМА 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13C92-8B25-D052-4D21-6F018F98C506}"/>
              </a:ext>
            </a:extLst>
          </p:cNvPr>
          <p:cNvSpPr txBox="1"/>
          <p:nvPr/>
        </p:nvSpPr>
        <p:spPr>
          <a:xfrm>
            <a:off x="3756783" y="1845711"/>
            <a:ext cx="5106211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chemeClr val="tx1"/>
                </a:solidFill>
                <a:cs typeface="Calibri"/>
              </a:rPr>
              <a:t>Сейчас мамы хотят</a:t>
            </a:r>
            <a:r>
              <a:rPr lang="ru-RU" sz="1800" baseline="0" dirty="0">
                <a:solidFill>
                  <a:schemeClr val="tx1"/>
                </a:solidFill>
                <a:cs typeface="Calibri"/>
              </a:rPr>
              <a:t>, чтобы ребенок добился успеха в жизни, но не понимают его способностей</a:t>
            </a:r>
            <a:r>
              <a:rPr lang="ru-RU" sz="1800" dirty="0">
                <a:solidFill>
                  <a:schemeClr val="tx1"/>
                </a:solidFill>
                <a:cs typeface="Calibri"/>
              </a:rPr>
              <a:t> и индивидуальных особенностей</a:t>
            </a:r>
            <a:r>
              <a:rPr lang="ru-RU" sz="1800" baseline="0" dirty="0">
                <a:solidFill>
                  <a:schemeClr val="tx1"/>
                </a:solidFill>
                <a:cs typeface="Calibri"/>
              </a:rPr>
              <a:t>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  <a:defRPr/>
            </a:pPr>
            <a:endParaRPr lang="ru-RU" sz="1800" baseline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171450" indent="-171450">
              <a:buChar char="Ø"/>
              <a:defRPr/>
            </a:pPr>
            <a:endParaRPr lang="ru-RU" sz="1800" dirty="0">
              <a:solidFill>
                <a:schemeClr val="tx1"/>
              </a:solidFill>
              <a:cs typeface="Calibri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sz="1800" baseline="0" dirty="0">
                <a:solidFill>
                  <a:schemeClr val="tx1"/>
                </a:solidFill>
                <a:cs typeface="Calibri"/>
              </a:rPr>
              <a:t>  </a:t>
            </a:r>
            <a:r>
              <a:rPr lang="ru-RU" sz="1800" dirty="0">
                <a:solidFill>
                  <a:schemeClr val="tx1"/>
                </a:solidFill>
                <a:cs typeface="Calibri"/>
              </a:rPr>
              <a:t>Тратят</a:t>
            </a:r>
            <a:r>
              <a:rPr lang="ru-RU" sz="1800" baseline="0" dirty="0">
                <a:solidFill>
                  <a:schemeClr val="tx1"/>
                </a:solidFill>
                <a:cs typeface="Calibri"/>
              </a:rPr>
              <a:t> лишние деньги и время на посещение большого количества кружков и секций</a:t>
            </a:r>
            <a:endParaRPr lang="ru-RU" sz="18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12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C42508-E240-F936-8149-FF6DA1DB28CE}"/>
              </a:ext>
            </a:extLst>
          </p:cNvPr>
          <p:cNvSpPr/>
          <p:nvPr/>
        </p:nvSpPr>
        <p:spPr>
          <a:xfrm>
            <a:off x="6284302" y="6231"/>
            <a:ext cx="2867926" cy="904696"/>
          </a:xfrm>
          <a:prstGeom prst="rect">
            <a:avLst/>
          </a:prstGeom>
          <a:solidFill>
            <a:schemeClr val="accent4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>
              <a:buClrTx/>
            </a:pPr>
            <a:endParaRPr lang="ru-RU" sz="135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18A7F9-A0E4-9DD2-7921-A958C5D07106}"/>
              </a:ext>
            </a:extLst>
          </p:cNvPr>
          <p:cNvSpPr/>
          <p:nvPr/>
        </p:nvSpPr>
        <p:spPr>
          <a:xfrm>
            <a:off x="0" y="6231"/>
            <a:ext cx="6284302" cy="904696"/>
          </a:xfrm>
          <a:prstGeom prst="rect">
            <a:avLst/>
          </a:prstGeom>
          <a:solidFill>
            <a:schemeClr val="accent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>
              <a:buClrTx/>
            </a:pPr>
            <a:endParaRPr lang="ru-RU" sz="1350"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DB9D94-A572-42B1-643E-177237281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03" y="103783"/>
            <a:ext cx="679877" cy="4528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BF5D1D1-2002-07E7-FE8A-4C671367B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17" y="139623"/>
            <a:ext cx="422634" cy="3812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F4F48E-2D94-5950-41A0-9DFD103A7819}"/>
              </a:ext>
            </a:extLst>
          </p:cNvPr>
          <p:cNvSpPr txBox="1"/>
          <p:nvPr/>
        </p:nvSpPr>
        <p:spPr>
          <a:xfrm>
            <a:off x="986446" y="103783"/>
            <a:ext cx="64785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“Навигатор развития </a:t>
            </a:r>
            <a:r>
              <a:rPr lang="en-US" sz="2000" b="1" dirty="0">
                <a:solidFill>
                  <a:schemeClr val="bg1"/>
                </a:solidFill>
              </a:rPr>
              <a:t>талантов”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  <a:sym typeface="PT Sans"/>
              </a:rPr>
              <a:t>Как сейчас решают проблему.</a:t>
            </a:r>
            <a:endParaRPr lang="ru-RU" sz="2100" b="1" dirty="0">
              <a:solidFill>
                <a:schemeClr val="bg1"/>
              </a:solidFill>
              <a:sym typeface="PT Sans"/>
            </a:endParaRPr>
          </a:p>
        </p:txBody>
      </p:sp>
      <p:pic>
        <p:nvPicPr>
          <p:cNvPr id="20" name="Рисунок 19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6AB0980-9A55-2BCA-2BBF-AB44E0B0C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12" y="96696"/>
            <a:ext cx="582898" cy="467070"/>
          </a:xfrm>
          <a:prstGeom prst="rect">
            <a:avLst/>
          </a:prstGeo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8B0EE73B-9382-DF43-FE2C-47E1BEAEABF1}"/>
              </a:ext>
            </a:extLst>
          </p:cNvPr>
          <p:cNvSpPr/>
          <p:nvPr/>
        </p:nvSpPr>
        <p:spPr>
          <a:xfrm>
            <a:off x="1784190" y="1152807"/>
            <a:ext cx="5934075" cy="1789473"/>
          </a:xfrm>
          <a:prstGeom prst="roundRect">
            <a:avLst/>
          </a:prstGeom>
          <a:solidFill>
            <a:schemeClr val="accent4">
              <a:lumMod val="75000"/>
              <a:alpha val="71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Водят ребенка на все секции</a:t>
            </a:r>
          </a:p>
          <a:p>
            <a:pPr algn="ctr"/>
            <a:endParaRPr lang="ru-RU" sz="3200" dirty="0">
              <a:solidFill>
                <a:schemeClr val="tx1"/>
              </a:solidFill>
            </a:endParaRP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Метод «проб и ошибок»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21216B-D52C-61D0-D87C-AD75811C20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9" y="103783"/>
            <a:ext cx="760748" cy="738665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88756AC-5C60-15DC-67C2-9F0CD317D74A}"/>
              </a:ext>
            </a:extLst>
          </p:cNvPr>
          <p:cNvSpPr/>
          <p:nvPr/>
        </p:nvSpPr>
        <p:spPr>
          <a:xfrm>
            <a:off x="555526" y="3577439"/>
            <a:ext cx="3670175" cy="1115878"/>
          </a:xfrm>
          <a:prstGeom prst="roundRect">
            <a:avLst/>
          </a:prstGeom>
          <a:solidFill>
            <a:srgbClr val="FF0000">
              <a:alpha val="5380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/>
              <a:t>Ребенок бросает кружки</a:t>
            </a:r>
          </a:p>
          <a:p>
            <a:r>
              <a:rPr lang="ru-RU" sz="1800" dirty="0"/>
              <a:t>Выгорание.</a:t>
            </a:r>
          </a:p>
          <a:p>
            <a:r>
              <a:rPr lang="ru-RU" sz="1800" dirty="0"/>
              <a:t>Потеря сил, времени и денег</a:t>
            </a: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E8E23E25-6DB1-F300-F8F7-10843AD3B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t="-91" r="-672" b="-1"/>
          <a:stretch/>
        </p:blipFill>
        <p:spPr bwMode="auto">
          <a:xfrm>
            <a:off x="6429375" y="3239829"/>
            <a:ext cx="2514600" cy="178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Молния 16">
            <a:extLst>
              <a:ext uri="{FF2B5EF4-FFF2-40B4-BE49-F238E27FC236}">
                <a16:creationId xmlns:a16="http://schemas.microsoft.com/office/drawing/2014/main" id="{BF95E10C-7578-FA5D-0DFA-57FF39DCA3E6}"/>
              </a:ext>
            </a:extLst>
          </p:cNvPr>
          <p:cNvSpPr/>
          <p:nvPr/>
        </p:nvSpPr>
        <p:spPr>
          <a:xfrm rot="4702774">
            <a:off x="810049" y="2506678"/>
            <a:ext cx="945397" cy="871202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олния 17">
            <a:extLst>
              <a:ext uri="{FF2B5EF4-FFF2-40B4-BE49-F238E27FC236}">
                <a16:creationId xmlns:a16="http://schemas.microsoft.com/office/drawing/2014/main" id="{46620502-700F-52FB-2E0D-3F0D90A5A9F3}"/>
              </a:ext>
            </a:extLst>
          </p:cNvPr>
          <p:cNvSpPr/>
          <p:nvPr/>
        </p:nvSpPr>
        <p:spPr>
          <a:xfrm rot="18266968">
            <a:off x="4744543" y="3648113"/>
            <a:ext cx="611254" cy="1580309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4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B856479B-8E41-130F-F1EE-9A2B8E28B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190953-9E97-AD1B-C76A-C4DAE57DF131}"/>
              </a:ext>
            </a:extLst>
          </p:cNvPr>
          <p:cNvSpPr/>
          <p:nvPr/>
        </p:nvSpPr>
        <p:spPr>
          <a:xfrm>
            <a:off x="6284302" y="6231"/>
            <a:ext cx="2867926" cy="904696"/>
          </a:xfrm>
          <a:prstGeom prst="rect">
            <a:avLst/>
          </a:prstGeom>
          <a:solidFill>
            <a:schemeClr val="accent4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>
              <a:buClrTx/>
            </a:pPr>
            <a:endParaRPr lang="ru-RU" sz="135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B85ACF3-44A8-B629-5B00-CB90973BA17E}"/>
              </a:ext>
            </a:extLst>
          </p:cNvPr>
          <p:cNvSpPr/>
          <p:nvPr/>
        </p:nvSpPr>
        <p:spPr>
          <a:xfrm>
            <a:off x="0" y="6231"/>
            <a:ext cx="6284302" cy="904696"/>
          </a:xfrm>
          <a:prstGeom prst="rect">
            <a:avLst/>
          </a:prstGeom>
          <a:solidFill>
            <a:schemeClr val="accent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>
              <a:buClrTx/>
            </a:pPr>
            <a:endParaRPr lang="ru-RU" sz="1350"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8B82ED4-5139-5454-AE04-B436E2379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03" y="103783"/>
            <a:ext cx="679877" cy="4528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E87AB2D-46ED-D0D9-B8B9-698067A69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17" y="139623"/>
            <a:ext cx="422634" cy="3812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EE9FBB-F200-A7CF-C964-EAC1D9445497}"/>
              </a:ext>
            </a:extLst>
          </p:cNvPr>
          <p:cNvSpPr txBox="1"/>
          <p:nvPr/>
        </p:nvSpPr>
        <p:spPr>
          <a:xfrm>
            <a:off x="902575" y="139623"/>
            <a:ext cx="64785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“Навигатор развития </a:t>
            </a:r>
            <a:r>
              <a:rPr lang="en-US" sz="2000" b="1" dirty="0">
                <a:solidFill>
                  <a:schemeClr val="bg1"/>
                </a:solidFill>
              </a:rPr>
              <a:t>талантов”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  <a:sym typeface="PT Sans"/>
              </a:rPr>
              <a:t>Инструменты.</a:t>
            </a:r>
            <a:endParaRPr lang="ru-RU" sz="2100" b="1" dirty="0">
              <a:solidFill>
                <a:schemeClr val="bg1"/>
              </a:solidFill>
              <a:sym typeface="PT Sans"/>
            </a:endParaRPr>
          </a:p>
        </p:txBody>
      </p:sp>
      <p:pic>
        <p:nvPicPr>
          <p:cNvPr id="20" name="Рисунок 19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67CE9A5-4396-B01D-D6C8-946DD96432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12" y="96696"/>
            <a:ext cx="582898" cy="46707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CF478A4-BB41-C951-0946-C06EB5621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941384"/>
              </p:ext>
            </p:extLst>
          </p:nvPr>
        </p:nvGraphicFramePr>
        <p:xfrm>
          <a:off x="307824" y="1415328"/>
          <a:ext cx="5752013" cy="3444240"/>
        </p:xfrm>
        <a:graphic>
          <a:graphicData uri="http://schemas.openxmlformats.org/drawingml/2006/table">
            <a:tbl>
              <a:tblPr firstRow="1" bandRow="1">
                <a:tableStyleId>{7123E036-C889-4DE9-9E9D-3321D5F19301}</a:tableStyleId>
              </a:tblPr>
              <a:tblGrid>
                <a:gridCol w="575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4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2400" b="1" dirty="0">
                          <a:solidFill>
                            <a:srgbClr val="EA8600"/>
                          </a:solidFill>
                          <a:cs typeface="Calibri" panose="020F0502020204030204" pitchFamily="34" charset="0"/>
                        </a:rPr>
                        <a:t>РЕШЕНИЕ</a:t>
                      </a:r>
                      <a:r>
                        <a:rPr lang="ru" sz="2400" b="1" baseline="0" dirty="0">
                          <a:solidFill>
                            <a:srgbClr val="EA8600"/>
                          </a:solidFill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" sz="2400" b="1" dirty="0">
                          <a:solidFill>
                            <a:srgbClr val="EA8600"/>
                          </a:solidFill>
                          <a:cs typeface="Calibri" panose="020F0502020204030204" pitchFamily="34" charset="0"/>
                        </a:rPr>
                        <a:t>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23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dirty="0"/>
                        <a:t>Диагностика</a:t>
                      </a:r>
                      <a:r>
                        <a:rPr lang="ru-RU" sz="1800" baseline="0" dirty="0"/>
                        <a:t> индивидуальных способностей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aseline="0" dirty="0"/>
                        <a:t>Технология разработки  индивидуального маршрута развития.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aseline="0" dirty="0"/>
                        <a:t>Система наставничества и сопровождения.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400" baseline="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Онлайн</a:t>
                      </a:r>
                      <a:r>
                        <a:rPr lang="ru-RU" sz="2000" b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сервис/сайт для диагностики детских талантов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B25CCC-E1E7-0422-099E-86B5AF7FD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9" y="103783"/>
            <a:ext cx="760748" cy="73866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Человеческое лицо, ребенок, начинающий ходит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23296C9A-E86A-7547-EA1B-3DB534F88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9069" y="1470498"/>
            <a:ext cx="2524975" cy="149545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FC8E5B4-45D8-76AD-8017-CF3A522C8C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1201" y="3282914"/>
            <a:ext cx="2539020" cy="1495459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E2CAE07-C023-CBFB-25B2-77F2F63A677D}"/>
              </a:ext>
            </a:extLst>
          </p:cNvPr>
          <p:cNvCxnSpPr/>
          <p:nvPr/>
        </p:nvCxnSpPr>
        <p:spPr>
          <a:xfrm>
            <a:off x="495946" y="3921071"/>
            <a:ext cx="50834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95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B5F1DC7-E1F8-C560-A1D8-5A4AD6D6C284}"/>
              </a:ext>
            </a:extLst>
          </p:cNvPr>
          <p:cNvGrpSpPr/>
          <p:nvPr/>
        </p:nvGrpSpPr>
        <p:grpSpPr>
          <a:xfrm>
            <a:off x="0" y="0"/>
            <a:ext cx="9155353" cy="648000"/>
            <a:chOff x="0" y="0"/>
            <a:chExt cx="9155353" cy="64800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6DC2A318-F867-4217-769A-0659942C746F}"/>
                </a:ext>
              </a:extLst>
            </p:cNvPr>
            <p:cNvSpPr/>
            <p:nvPr/>
          </p:nvSpPr>
          <p:spPr>
            <a:xfrm>
              <a:off x="6278592" y="0"/>
              <a:ext cx="2876761" cy="648000"/>
            </a:xfrm>
            <a:prstGeom prst="rect">
              <a:avLst/>
            </a:prstGeom>
            <a:solidFill>
              <a:schemeClr val="accent4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685800" hangingPunct="0">
                <a:buClrTx/>
              </a:pPr>
              <a:endParaRPr lang="ru-RU" sz="1350" dirty="0"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1551517E-DBCC-2591-338E-BDEBECE63DC2}"/>
                </a:ext>
              </a:extLst>
            </p:cNvPr>
            <p:cNvSpPr/>
            <p:nvPr/>
          </p:nvSpPr>
          <p:spPr>
            <a:xfrm>
              <a:off x="0" y="0"/>
              <a:ext cx="6287428" cy="648000"/>
            </a:xfrm>
            <a:prstGeom prst="rect">
              <a:avLst/>
            </a:prstGeom>
            <a:solidFill>
              <a:schemeClr val="accent5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685800" hangingPunct="0">
                <a:buClrTx/>
              </a:pPr>
              <a:endParaRPr lang="ru-RU" sz="1350"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DB9D94-A572-42B1-643E-177237281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03" y="103783"/>
            <a:ext cx="679877" cy="4528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BF5D1D1-2002-07E7-FE8A-4C671367B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17" y="139623"/>
            <a:ext cx="422634" cy="3812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F4F48E-2D94-5950-41A0-9DFD103A7819}"/>
              </a:ext>
            </a:extLst>
          </p:cNvPr>
          <p:cNvSpPr txBox="1"/>
          <p:nvPr/>
        </p:nvSpPr>
        <p:spPr>
          <a:xfrm>
            <a:off x="649341" y="87460"/>
            <a:ext cx="647851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sym typeface="PT Sans"/>
              </a:rPr>
              <a:t>Анализ аналогов</a:t>
            </a:r>
          </a:p>
        </p:txBody>
      </p:sp>
      <p:pic>
        <p:nvPicPr>
          <p:cNvPr id="20" name="Рисунок 19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6AB0980-9A55-2BCA-2BBF-AB44E0B0C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12" y="96696"/>
            <a:ext cx="582898" cy="467070"/>
          </a:xfrm>
          <a:prstGeom prst="rect">
            <a:avLst/>
          </a:prstGeom>
        </p:spPr>
      </p:pic>
      <p:graphicFrame>
        <p:nvGraphicFramePr>
          <p:cNvPr id="9" name="Google Shape;122;p27">
            <a:extLst>
              <a:ext uri="{FF2B5EF4-FFF2-40B4-BE49-F238E27FC236}">
                <a16:creationId xmlns:a16="http://schemas.microsoft.com/office/drawing/2014/main" id="{D350160D-BC5F-1606-ADED-D6AF102A5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213417"/>
              </p:ext>
            </p:extLst>
          </p:nvPr>
        </p:nvGraphicFramePr>
        <p:xfrm>
          <a:off x="407734" y="756207"/>
          <a:ext cx="8450516" cy="421799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18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4166359748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417303514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1703593882"/>
                    </a:ext>
                  </a:extLst>
                </a:gridCol>
              </a:tblGrid>
              <a:tr h="5840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chemeClr val="bg1"/>
                          </a:solidFill>
                        </a:rPr>
                        <a:t>Название</a:t>
                      </a:r>
                      <a:endParaRPr sz="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chemeClr val="bg1"/>
                          </a:solidFill>
                        </a:rPr>
                        <a:t>Ссылка</a:t>
                      </a:r>
                      <a:endParaRPr sz="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chemeClr val="bg1"/>
                          </a:solidFill>
                        </a:rPr>
                        <a:t>Индивидуальные консультации</a:t>
                      </a:r>
                      <a:endParaRPr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63500" marB="635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chemeClr val="bg1"/>
                          </a:solidFill>
                        </a:rPr>
                        <a:t>Тьюторское сопровождение</a:t>
                      </a:r>
                      <a:endParaRPr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63500" marB="635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b="1" dirty="0">
                          <a:solidFill>
                            <a:schemeClr val="bg1"/>
                          </a:solidFill>
                        </a:rPr>
                        <a:t>Выездные мероприятия</a:t>
                      </a:r>
                      <a:endParaRPr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63500" marB="635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Тренинги</a:t>
                      </a:r>
                      <a:endParaRPr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Разный</a:t>
                      </a:r>
                      <a:r>
                        <a:rPr lang="ru-RU" sz="8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возраст</a:t>
                      </a:r>
                      <a:endParaRPr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Преимущества</a:t>
                      </a:r>
                      <a:endParaRPr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ПЛЮС Психологический центр</a:t>
                      </a:r>
                      <a:endParaRPr sz="8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  <a:hlinkClick r:id="rId6"/>
                        </a:rPr>
                        <a:t>https://plus-psycenter.ru/</a:t>
                      </a:r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Ростов</a:t>
                      </a: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-на-Дону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да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нет</a:t>
                      </a:r>
                      <a:endParaRPr sz="8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нет</a:t>
                      </a:r>
                      <a:endParaRPr sz="8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да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да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Сайт прост в использовании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2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sz="8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Soft Skills Camp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https://incamp.ru/camps/kreativnyiy-lager-dlya-podrost-3533/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нет</a:t>
                      </a:r>
                      <a:endParaRPr sz="80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нет</a:t>
                      </a:r>
                      <a:endParaRPr sz="8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да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да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нет</a:t>
                      </a: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подростки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Интересное направление для дополнительного развития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Клуб «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Миралюб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»</a:t>
                      </a:r>
                      <a:endParaRPr sz="8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https://</a:t>
                      </a:r>
                      <a:r>
                        <a:rPr lang="en" sz="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raduga-plus.info</a:t>
                      </a:r>
                      <a:r>
                        <a:rPr lang="en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/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нет</a:t>
                      </a:r>
                      <a:endParaRPr sz="8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нет</a:t>
                      </a:r>
                      <a:endParaRPr sz="8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нет</a:t>
                      </a:r>
                      <a:endParaRPr sz="8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да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да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Тренинги через спорт</a:t>
                      </a: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2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Содружество тьюторов. </a:t>
                      </a:r>
                      <a:r>
                        <a:rPr lang="ru-RU" sz="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Агенство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тьюторских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услуг. </a:t>
                      </a:r>
                      <a:endParaRPr sz="8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агентство Тьюторских Услуг (tutoragency.wixsite.com)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да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да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нет</a:t>
                      </a:r>
                      <a:endParaRPr sz="8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нет</a:t>
                      </a:r>
                      <a:endParaRPr sz="8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да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Большой выбор тьюторов под любой тип клиента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95462"/>
                  </a:ext>
                </a:extLst>
              </a:tr>
              <a:tr h="534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Тьюторская онлайн-служба «Забота-дети»</a:t>
                      </a: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Забота.Дети (zabotadeti.online)</a:t>
                      </a:r>
                      <a:endParaRPr lang="ru-RU" sz="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да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да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нет</a:t>
                      </a:r>
                      <a:endParaRPr sz="8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нет</a:t>
                      </a:r>
                      <a:endParaRPr sz="8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Нет</a:t>
                      </a: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 подростки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Резиденты Сколково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Много реальных кейсов 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450"/>
                  </a:ext>
                </a:extLst>
              </a:tr>
              <a:tr h="49617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Тьюторский центр "Эпсилон"</a:t>
                      </a:r>
                      <a:endParaRPr sz="8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(tutor-e.ru)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нет</a:t>
                      </a:r>
                      <a:endParaRPr sz="8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да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нет</a:t>
                      </a:r>
                      <a:endParaRPr sz="8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нет</a:t>
                      </a:r>
                      <a:endParaRPr sz="8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Нет</a:t>
                      </a: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 только подростки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Лицензированные программы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Официальный статус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МТА</a:t>
                      </a: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417995"/>
                  </a:ext>
                </a:extLst>
              </a:tr>
              <a:tr h="49617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Навигатор развития талантов</a:t>
                      </a:r>
                      <a:endParaRPr sz="8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да</a:t>
                      </a:r>
                      <a:endParaRPr sz="8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да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да</a:t>
                      </a:r>
                      <a:endParaRPr sz="8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</a:rPr>
                        <a:t>да</a:t>
                      </a: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да</a:t>
                      </a:r>
                      <a:endParaRPr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latin typeface="+mn-lt"/>
                          <a:cs typeface="Calibri" panose="020F0502020204030204" pitchFamily="34" charset="0"/>
                        </a:rPr>
                        <a:t>Расширенная диагностика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latin typeface="+mn-lt"/>
                          <a:cs typeface="Calibri" panose="020F0502020204030204" pitchFamily="34" charset="0"/>
                        </a:rPr>
                        <a:t>Маршрут развития</a:t>
                      </a:r>
                      <a:endParaRPr sz="1100" dirty="0">
                        <a:solidFill>
                          <a:srgbClr val="C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4D70DC-4E15-D338-DF54-795001C51B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8" y="52757"/>
            <a:ext cx="558703" cy="54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5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C42508-E240-F936-8149-FF6DA1DB28CE}"/>
              </a:ext>
            </a:extLst>
          </p:cNvPr>
          <p:cNvSpPr/>
          <p:nvPr/>
        </p:nvSpPr>
        <p:spPr>
          <a:xfrm>
            <a:off x="6284302" y="6231"/>
            <a:ext cx="2867926" cy="904696"/>
          </a:xfrm>
          <a:prstGeom prst="rect">
            <a:avLst/>
          </a:prstGeom>
          <a:solidFill>
            <a:schemeClr val="accent4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>
              <a:buClrTx/>
            </a:pPr>
            <a:endParaRPr lang="ru-RU" sz="135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18A7F9-A0E4-9DD2-7921-A958C5D07106}"/>
              </a:ext>
            </a:extLst>
          </p:cNvPr>
          <p:cNvSpPr/>
          <p:nvPr/>
        </p:nvSpPr>
        <p:spPr>
          <a:xfrm>
            <a:off x="-22768" y="6231"/>
            <a:ext cx="6284302" cy="904696"/>
          </a:xfrm>
          <a:prstGeom prst="rect">
            <a:avLst/>
          </a:prstGeom>
          <a:solidFill>
            <a:schemeClr val="accent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>
              <a:buClrTx/>
            </a:pPr>
            <a:endParaRPr lang="ru-RU" sz="1350"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DB9D94-A572-42B1-643E-177237281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03" y="103783"/>
            <a:ext cx="679877" cy="4528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BF5D1D1-2002-07E7-FE8A-4C671367B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17" y="139623"/>
            <a:ext cx="422634" cy="3812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F4F48E-2D94-5950-41A0-9DFD103A7819}"/>
              </a:ext>
            </a:extLst>
          </p:cNvPr>
          <p:cNvSpPr txBox="1"/>
          <p:nvPr/>
        </p:nvSpPr>
        <p:spPr>
          <a:xfrm>
            <a:off x="896365" y="238734"/>
            <a:ext cx="647851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“Навигатор развития </a:t>
            </a:r>
            <a:r>
              <a:rPr lang="en-US" sz="2000" b="1" dirty="0">
                <a:solidFill>
                  <a:schemeClr val="bg1"/>
                </a:solidFill>
              </a:rPr>
              <a:t>талантов”</a:t>
            </a:r>
            <a:endParaRPr lang="ru-RU" sz="2100" b="1" dirty="0">
              <a:solidFill>
                <a:schemeClr val="bg1"/>
              </a:solidFill>
              <a:sym typeface="PT Sans"/>
            </a:endParaRPr>
          </a:p>
        </p:txBody>
      </p:sp>
      <p:pic>
        <p:nvPicPr>
          <p:cNvPr id="20" name="Рисунок 19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6AB0980-9A55-2BCA-2BBF-AB44E0B0C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12" y="96696"/>
            <a:ext cx="582898" cy="46707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49434"/>
              </p:ext>
            </p:extLst>
          </p:nvPr>
        </p:nvGraphicFramePr>
        <p:xfrm>
          <a:off x="307825" y="1158152"/>
          <a:ext cx="7002155" cy="3754811"/>
        </p:xfrm>
        <a:graphic>
          <a:graphicData uri="http://schemas.openxmlformats.org/drawingml/2006/table">
            <a:tbl>
              <a:tblPr firstRow="1" bandRow="1">
                <a:tableStyleId>{7123E036-C889-4DE9-9E9D-3321D5F19301}</a:tableStyleId>
              </a:tblPr>
              <a:tblGrid>
                <a:gridCol w="7002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8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2400" b="1" baseline="0" dirty="0">
                          <a:solidFill>
                            <a:srgbClr val="EA8600"/>
                          </a:solidFill>
                          <a:cs typeface="Calibri" panose="020F0502020204030204" pitchFamily="34" charset="0"/>
                        </a:rPr>
                        <a:t>БИЗНЕС-МОДЕЛЬ </a:t>
                      </a:r>
                      <a:r>
                        <a:rPr lang="ru" sz="2400" b="1" dirty="0">
                          <a:solidFill>
                            <a:srgbClr val="EA8600"/>
                          </a:solidFill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b="0" baseline="0" dirty="0"/>
                        <a:t>Покупка абонемента на: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b="0" baseline="0" dirty="0"/>
                        <a:t>прохождение курсов и тренингов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b="0" baseline="0" dirty="0"/>
                        <a:t>наставничество и тьюторство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b="0" baseline="0" dirty="0"/>
                        <a:t>мастер-классы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b="0" baseline="0" dirty="0"/>
                        <a:t>психологические игры</a:t>
                      </a:r>
                      <a:endParaRPr lang="ru-RU" sz="2000" b="0" dirty="0"/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932508-1D6B-4736-ACF1-FFDC02D51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9" y="103783"/>
            <a:ext cx="760748" cy="7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1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C42508-E240-F936-8149-FF6DA1DB28CE}"/>
              </a:ext>
            </a:extLst>
          </p:cNvPr>
          <p:cNvSpPr/>
          <p:nvPr/>
        </p:nvSpPr>
        <p:spPr>
          <a:xfrm>
            <a:off x="6284302" y="6231"/>
            <a:ext cx="2867926" cy="904696"/>
          </a:xfrm>
          <a:prstGeom prst="rect">
            <a:avLst/>
          </a:prstGeom>
          <a:solidFill>
            <a:schemeClr val="accent4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>
              <a:buClrTx/>
            </a:pPr>
            <a:endParaRPr lang="ru-RU" sz="135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18A7F9-A0E4-9DD2-7921-A958C5D07106}"/>
              </a:ext>
            </a:extLst>
          </p:cNvPr>
          <p:cNvSpPr/>
          <p:nvPr/>
        </p:nvSpPr>
        <p:spPr>
          <a:xfrm>
            <a:off x="0" y="6231"/>
            <a:ext cx="6284302" cy="904696"/>
          </a:xfrm>
          <a:prstGeom prst="rect">
            <a:avLst/>
          </a:prstGeom>
          <a:solidFill>
            <a:schemeClr val="accent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>
              <a:buClrTx/>
            </a:pPr>
            <a:endParaRPr lang="ru-RU" sz="1350"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DB9D94-A572-42B1-643E-177237281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03" y="103783"/>
            <a:ext cx="679877" cy="4528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BF5D1D1-2002-07E7-FE8A-4C671367B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17" y="139623"/>
            <a:ext cx="422634" cy="3812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F4F48E-2D94-5950-41A0-9DFD103A7819}"/>
              </a:ext>
            </a:extLst>
          </p:cNvPr>
          <p:cNvSpPr txBox="1"/>
          <p:nvPr/>
        </p:nvSpPr>
        <p:spPr>
          <a:xfrm>
            <a:off x="873597" y="-38850"/>
            <a:ext cx="647851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2100" b="1" dirty="0">
              <a:solidFill>
                <a:schemeClr val="bg1"/>
              </a:solidFill>
            </a:endParaRPr>
          </a:p>
          <a:p>
            <a:r>
              <a:rPr lang="en-US" sz="2100" b="1" dirty="0">
                <a:solidFill>
                  <a:schemeClr val="bg1"/>
                </a:solidFill>
              </a:rPr>
              <a:t>“Навигатор развития </a:t>
            </a:r>
            <a:r>
              <a:rPr lang="en-US" sz="2000" b="1" dirty="0">
                <a:solidFill>
                  <a:schemeClr val="bg1"/>
                </a:solidFill>
              </a:rPr>
              <a:t>талантов”</a:t>
            </a:r>
            <a:endParaRPr lang="ru-RU" sz="2100" b="1" dirty="0">
              <a:solidFill>
                <a:schemeClr val="bg1"/>
              </a:solidFill>
              <a:sym typeface="PT Sans"/>
            </a:endParaRPr>
          </a:p>
        </p:txBody>
      </p:sp>
      <p:pic>
        <p:nvPicPr>
          <p:cNvPr id="20" name="Рисунок 19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6AB0980-9A55-2BCA-2BBF-AB44E0B0C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12" y="96696"/>
            <a:ext cx="582898" cy="467070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363891"/>
              </p:ext>
            </p:extLst>
          </p:nvPr>
        </p:nvGraphicFramePr>
        <p:xfrm>
          <a:off x="307825" y="1067793"/>
          <a:ext cx="5250013" cy="3832820"/>
        </p:xfrm>
        <a:graphic>
          <a:graphicData uri="http://schemas.openxmlformats.org/drawingml/2006/table">
            <a:tbl>
              <a:tblPr firstRow="1" bandRow="1">
                <a:tableStyleId>{7123E036-C889-4DE9-9E9D-3321D5F19301}</a:tableStyleId>
              </a:tblPr>
              <a:tblGrid>
                <a:gridCol w="525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2400" b="1" dirty="0">
                          <a:solidFill>
                            <a:srgbClr val="EA8600"/>
                          </a:solidFill>
                          <a:cs typeface="Calibri" panose="020F0502020204030204" pitchFamily="34" charset="0"/>
                        </a:rPr>
                        <a:t>Юнит-экономика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baseline="0" dirty="0"/>
                        <a:t>Средний чек – 5600 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dirty="0"/>
                        <a:t>CAC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ru-RU" sz="1800" b="1" baseline="0" dirty="0"/>
                        <a:t>пользователя – 500 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dirty="0"/>
                        <a:t>LTV </a:t>
                      </a:r>
                      <a:r>
                        <a:rPr lang="ru-RU" sz="1800" b="1" dirty="0"/>
                        <a:t>– 6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dirty="0"/>
                        <a:t>Точка безубыточности – 37 продаж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dirty="0"/>
                        <a:t>Прибыль 1</a:t>
                      </a:r>
                      <a:r>
                        <a:rPr lang="ru-RU" sz="1800" b="1" baseline="0" dirty="0"/>
                        <a:t> млн. руб. – 298 продаж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1AD950-7FF4-620C-DAB1-798B79D1B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9" y="103783"/>
            <a:ext cx="760748" cy="73866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4711975-DB5B-89E2-1F60-F2B1114D1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82" y="1067793"/>
            <a:ext cx="3832820" cy="38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48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71DAD0C5-B862-5749-E42E-DBE91D2CF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F232EB0-20D8-954F-6957-8DE8781F440B}"/>
              </a:ext>
            </a:extLst>
          </p:cNvPr>
          <p:cNvSpPr/>
          <p:nvPr/>
        </p:nvSpPr>
        <p:spPr>
          <a:xfrm>
            <a:off x="6284302" y="6231"/>
            <a:ext cx="2867926" cy="904696"/>
          </a:xfrm>
          <a:prstGeom prst="rect">
            <a:avLst/>
          </a:prstGeom>
          <a:solidFill>
            <a:schemeClr val="accent4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>
              <a:buClrTx/>
            </a:pPr>
            <a:endParaRPr lang="ru-RU" sz="135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3A83E5-E7CD-219C-5BA0-D2A43FC4B101}"/>
              </a:ext>
            </a:extLst>
          </p:cNvPr>
          <p:cNvSpPr/>
          <p:nvPr/>
        </p:nvSpPr>
        <p:spPr>
          <a:xfrm>
            <a:off x="0" y="6231"/>
            <a:ext cx="6284302" cy="904696"/>
          </a:xfrm>
          <a:prstGeom prst="rect">
            <a:avLst/>
          </a:prstGeom>
          <a:solidFill>
            <a:schemeClr val="accent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>
              <a:buClrTx/>
            </a:pPr>
            <a:endParaRPr lang="ru-RU" sz="1350"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3B00AF-315B-E9ED-31F0-B315F32DA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03" y="103783"/>
            <a:ext cx="679877" cy="4528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2652C0A9-0077-6A8B-693E-95413BD75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17" y="139623"/>
            <a:ext cx="422634" cy="3812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2081AF-B8FB-2C7C-DAD6-608983B280DF}"/>
              </a:ext>
            </a:extLst>
          </p:cNvPr>
          <p:cNvSpPr txBox="1"/>
          <p:nvPr/>
        </p:nvSpPr>
        <p:spPr>
          <a:xfrm>
            <a:off x="911690" y="60375"/>
            <a:ext cx="64785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“Навигатор развития </a:t>
            </a:r>
            <a:r>
              <a:rPr lang="en-US" sz="2000" b="1" dirty="0">
                <a:solidFill>
                  <a:schemeClr val="bg1"/>
                </a:solidFill>
              </a:rPr>
              <a:t>талантов”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  <a:sym typeface="PT Sans"/>
              </a:rPr>
              <a:t>Дорожная карта</a:t>
            </a:r>
            <a:endParaRPr lang="ru-RU" sz="2100" b="1" dirty="0">
              <a:solidFill>
                <a:schemeClr val="bg1"/>
              </a:solidFill>
              <a:sym typeface="PT Sans"/>
            </a:endParaRPr>
          </a:p>
        </p:txBody>
      </p:sp>
      <p:pic>
        <p:nvPicPr>
          <p:cNvPr id="20" name="Рисунок 19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0E0C502-A025-3044-61C4-C23FF226B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12" y="96696"/>
            <a:ext cx="582898" cy="4670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69C0BC9-642D-6915-E219-C718E3E715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" y="76787"/>
            <a:ext cx="760748" cy="738665"/>
          </a:xfrm>
          <a:prstGeom prst="rect">
            <a:avLst/>
          </a:prstGeom>
        </p:spPr>
      </p:pic>
      <p:sp>
        <p:nvSpPr>
          <p:cNvPr id="22" name="Капля 21">
            <a:extLst>
              <a:ext uri="{FF2B5EF4-FFF2-40B4-BE49-F238E27FC236}">
                <a16:creationId xmlns:a16="http://schemas.microsoft.com/office/drawing/2014/main" id="{BC4BFE1A-FA87-B9D4-620A-B1568669BB60}"/>
              </a:ext>
            </a:extLst>
          </p:cNvPr>
          <p:cNvSpPr/>
          <p:nvPr/>
        </p:nvSpPr>
        <p:spPr>
          <a:xfrm rot="6358044">
            <a:off x="4896128" y="2398211"/>
            <a:ext cx="250351" cy="225437"/>
          </a:xfrm>
          <a:prstGeom prst="teardrop">
            <a:avLst>
              <a:gd name="adj" fmla="val 2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апля 22">
            <a:extLst>
              <a:ext uri="{FF2B5EF4-FFF2-40B4-BE49-F238E27FC236}">
                <a16:creationId xmlns:a16="http://schemas.microsoft.com/office/drawing/2014/main" id="{F14EF384-191C-1468-57B6-7451E14D4840}"/>
              </a:ext>
            </a:extLst>
          </p:cNvPr>
          <p:cNvSpPr/>
          <p:nvPr/>
        </p:nvSpPr>
        <p:spPr>
          <a:xfrm rot="6358044">
            <a:off x="1050408" y="4057510"/>
            <a:ext cx="250351" cy="225437"/>
          </a:xfrm>
          <a:prstGeom prst="teardrop">
            <a:avLst>
              <a:gd name="adj" fmla="val 2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апля 23">
            <a:extLst>
              <a:ext uri="{FF2B5EF4-FFF2-40B4-BE49-F238E27FC236}">
                <a16:creationId xmlns:a16="http://schemas.microsoft.com/office/drawing/2014/main" id="{2A541519-7664-41C4-F15D-4B23B3623A49}"/>
              </a:ext>
            </a:extLst>
          </p:cNvPr>
          <p:cNvSpPr/>
          <p:nvPr/>
        </p:nvSpPr>
        <p:spPr>
          <a:xfrm rot="6358044">
            <a:off x="5774347" y="2021317"/>
            <a:ext cx="250351" cy="225437"/>
          </a:xfrm>
          <a:prstGeom prst="teardrop">
            <a:avLst>
              <a:gd name="adj" fmla="val 2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апля 24">
            <a:extLst>
              <a:ext uri="{FF2B5EF4-FFF2-40B4-BE49-F238E27FC236}">
                <a16:creationId xmlns:a16="http://schemas.microsoft.com/office/drawing/2014/main" id="{2E694A4C-BAAD-51DC-8676-13C21191219C}"/>
              </a:ext>
            </a:extLst>
          </p:cNvPr>
          <p:cNvSpPr/>
          <p:nvPr/>
        </p:nvSpPr>
        <p:spPr>
          <a:xfrm rot="6358044">
            <a:off x="6710032" y="1619968"/>
            <a:ext cx="250351" cy="225437"/>
          </a:xfrm>
          <a:prstGeom prst="teardrop">
            <a:avLst>
              <a:gd name="adj" fmla="val 2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апля 25">
            <a:extLst>
              <a:ext uri="{FF2B5EF4-FFF2-40B4-BE49-F238E27FC236}">
                <a16:creationId xmlns:a16="http://schemas.microsoft.com/office/drawing/2014/main" id="{C7CB70C0-D3DA-B3F5-C59E-860896B78678}"/>
              </a:ext>
            </a:extLst>
          </p:cNvPr>
          <p:cNvSpPr/>
          <p:nvPr/>
        </p:nvSpPr>
        <p:spPr>
          <a:xfrm rot="6358044">
            <a:off x="3257756" y="3083896"/>
            <a:ext cx="250351" cy="225437"/>
          </a:xfrm>
          <a:prstGeom prst="teardrop">
            <a:avLst>
              <a:gd name="adj" fmla="val 2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апля 26">
            <a:extLst>
              <a:ext uri="{FF2B5EF4-FFF2-40B4-BE49-F238E27FC236}">
                <a16:creationId xmlns:a16="http://schemas.microsoft.com/office/drawing/2014/main" id="{87A2D9EE-CF85-CF3E-EF5A-755957C3B048}"/>
              </a:ext>
            </a:extLst>
          </p:cNvPr>
          <p:cNvSpPr/>
          <p:nvPr/>
        </p:nvSpPr>
        <p:spPr>
          <a:xfrm rot="6358044">
            <a:off x="2238067" y="3575046"/>
            <a:ext cx="250351" cy="225437"/>
          </a:xfrm>
          <a:prstGeom prst="teardrop">
            <a:avLst>
              <a:gd name="adj" fmla="val 2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8CC406-716F-23D5-6397-4EB6422EC0DE}"/>
              </a:ext>
            </a:extLst>
          </p:cNvPr>
          <p:cNvSpPr txBox="1"/>
          <p:nvPr/>
        </p:nvSpPr>
        <p:spPr>
          <a:xfrm>
            <a:off x="-59394" y="4449109"/>
            <a:ext cx="132600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200" dirty="0"/>
              <a:t>Осень 2023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F399F9-82B1-2335-ECE2-4B83FE0A9611}"/>
              </a:ext>
            </a:extLst>
          </p:cNvPr>
          <p:cNvSpPr txBox="1"/>
          <p:nvPr/>
        </p:nvSpPr>
        <p:spPr>
          <a:xfrm>
            <a:off x="609484" y="4878855"/>
            <a:ext cx="309862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/>
              <a:t>Старт проекта /Акселератор SBS/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2699F1-1B54-7A95-071A-DEDA8697FDFF}"/>
              </a:ext>
            </a:extLst>
          </p:cNvPr>
          <p:cNvSpPr txBox="1"/>
          <p:nvPr/>
        </p:nvSpPr>
        <p:spPr>
          <a:xfrm>
            <a:off x="30953" y="3959127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Июнь 2024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25DDA4-0F2D-E48D-33CF-D3617862F88C}"/>
              </a:ext>
            </a:extLst>
          </p:cNvPr>
          <p:cNvSpPr txBox="1"/>
          <p:nvPr/>
        </p:nvSpPr>
        <p:spPr>
          <a:xfrm>
            <a:off x="1268190" y="4448503"/>
            <a:ext cx="199605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dirty="0"/>
              <a:t>Выиграли грант ФСИ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250AC8-3A59-6D60-5CEF-10AFAC78D630}"/>
              </a:ext>
            </a:extLst>
          </p:cNvPr>
          <p:cNvSpPr txBox="1"/>
          <p:nvPr/>
        </p:nvSpPr>
        <p:spPr>
          <a:xfrm>
            <a:off x="1117894" y="3567656"/>
            <a:ext cx="1162498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200" dirty="0"/>
              <a:t>Октябрь 2024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D960AB-C6A0-93B8-D729-AA909019F74A}"/>
              </a:ext>
            </a:extLst>
          </p:cNvPr>
          <p:cNvSpPr txBox="1"/>
          <p:nvPr/>
        </p:nvSpPr>
        <p:spPr>
          <a:xfrm>
            <a:off x="2521120" y="3989688"/>
            <a:ext cx="4886274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dirty="0"/>
              <a:t>Открытие центра (ООО). Мероприятия по продвижению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6EEC04-8759-0A9F-9F61-94DFF3E0078E}"/>
              </a:ext>
            </a:extLst>
          </p:cNvPr>
          <p:cNvSpPr txBox="1"/>
          <p:nvPr/>
        </p:nvSpPr>
        <p:spPr>
          <a:xfrm>
            <a:off x="2909154" y="2489580"/>
            <a:ext cx="1093569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200" dirty="0"/>
              <a:t>Апрель 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274116-000B-9D6D-29E6-498325BFE667}"/>
              </a:ext>
            </a:extLst>
          </p:cNvPr>
          <p:cNvSpPr txBox="1"/>
          <p:nvPr/>
        </p:nvSpPr>
        <p:spPr>
          <a:xfrm>
            <a:off x="4482094" y="3239357"/>
            <a:ext cx="300114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200" dirty="0"/>
              <a:t>Проведение Регионального фестиваля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0C9114-4317-CC74-16F4-FA9892974131}"/>
              </a:ext>
            </a:extLst>
          </p:cNvPr>
          <p:cNvSpPr txBox="1"/>
          <p:nvPr/>
        </p:nvSpPr>
        <p:spPr>
          <a:xfrm>
            <a:off x="3999944" y="2046846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Июнь 2025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13EA14-B160-E8A5-65D8-B8E90208DD80}"/>
              </a:ext>
            </a:extLst>
          </p:cNvPr>
          <p:cNvSpPr txBox="1"/>
          <p:nvPr/>
        </p:nvSpPr>
        <p:spPr>
          <a:xfrm>
            <a:off x="5496601" y="2832433"/>
            <a:ext cx="2369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Создание онлайн платформы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1F12FA-913B-BCA7-AB29-6A347EEF9176}"/>
              </a:ext>
            </a:extLst>
          </p:cNvPr>
          <p:cNvSpPr txBox="1"/>
          <p:nvPr/>
        </p:nvSpPr>
        <p:spPr>
          <a:xfrm>
            <a:off x="4849723" y="1573538"/>
            <a:ext cx="963725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200" dirty="0"/>
              <a:t>Июль 2025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FEC370-F082-94C8-EDBE-835FF06BFE46}"/>
              </a:ext>
            </a:extLst>
          </p:cNvPr>
          <p:cNvSpPr txBox="1"/>
          <p:nvPr/>
        </p:nvSpPr>
        <p:spPr>
          <a:xfrm>
            <a:off x="6282583" y="2415113"/>
            <a:ext cx="260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Закрытие обязательств по гранту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4390CA-7CB5-595E-DFF7-00F12A5F7A74}"/>
              </a:ext>
            </a:extLst>
          </p:cNvPr>
          <p:cNvSpPr txBox="1"/>
          <p:nvPr/>
        </p:nvSpPr>
        <p:spPr>
          <a:xfrm>
            <a:off x="5543293" y="1286190"/>
            <a:ext cx="1255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Сентябрь 2025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A34D05-6144-92BA-80C8-68A334AC2737}"/>
              </a:ext>
            </a:extLst>
          </p:cNvPr>
          <p:cNvSpPr txBox="1"/>
          <p:nvPr/>
        </p:nvSpPr>
        <p:spPr>
          <a:xfrm>
            <a:off x="7125792" y="2046046"/>
            <a:ext cx="1356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Грант «Старт 1»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22BF2E03-8986-AFA7-9B6E-07337606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41" y="3464638"/>
            <a:ext cx="1890031" cy="167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Овал 50">
            <a:extLst>
              <a:ext uri="{FF2B5EF4-FFF2-40B4-BE49-F238E27FC236}">
                <a16:creationId xmlns:a16="http://schemas.microsoft.com/office/drawing/2014/main" id="{83843069-D98A-047D-417B-1D075CD320F0}"/>
              </a:ext>
            </a:extLst>
          </p:cNvPr>
          <p:cNvSpPr/>
          <p:nvPr/>
        </p:nvSpPr>
        <p:spPr>
          <a:xfrm>
            <a:off x="47846" y="4834754"/>
            <a:ext cx="255825" cy="2629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 descr="Изображение выглядит как желтый, треугольник, Декоративный картон, Бумага для творчества&#10;&#10;Автоматически созданное описание">
            <a:extLst>
              <a:ext uri="{FF2B5EF4-FFF2-40B4-BE49-F238E27FC236}">
                <a16:creationId xmlns:a16="http://schemas.microsoft.com/office/drawing/2014/main" id="{7C14ACDB-2844-5480-F91F-7451755217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33" t="2356" r="636" b="4011"/>
          <a:stretch/>
        </p:blipFill>
        <p:spPr>
          <a:xfrm rot="852370">
            <a:off x="7813053" y="1206384"/>
            <a:ext cx="678201" cy="665449"/>
          </a:xfrm>
          <a:prstGeom prst="rect">
            <a:avLst/>
          </a:prstGeom>
        </p:spPr>
      </p:pic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DB6184C0-264D-23AF-233A-5778EC8BBE23}"/>
              </a:ext>
            </a:extLst>
          </p:cNvPr>
          <p:cNvSpPr/>
          <p:nvPr/>
        </p:nvSpPr>
        <p:spPr>
          <a:xfrm rot="20206278">
            <a:off x="-57378" y="3155010"/>
            <a:ext cx="8562477" cy="16763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апля 1">
            <a:extLst>
              <a:ext uri="{FF2B5EF4-FFF2-40B4-BE49-F238E27FC236}">
                <a16:creationId xmlns:a16="http://schemas.microsoft.com/office/drawing/2014/main" id="{E249F933-ED38-B87B-6716-123F1E14DEF1}"/>
              </a:ext>
            </a:extLst>
          </p:cNvPr>
          <p:cNvSpPr/>
          <p:nvPr/>
        </p:nvSpPr>
        <p:spPr>
          <a:xfrm rot="6358044">
            <a:off x="4063261" y="2724871"/>
            <a:ext cx="250351" cy="225437"/>
          </a:xfrm>
          <a:prstGeom prst="teardrop">
            <a:avLst>
              <a:gd name="adj" fmla="val 2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CB22B1-D53A-6F8D-FC59-E774609E2E8A}"/>
              </a:ext>
            </a:extLst>
          </p:cNvPr>
          <p:cNvSpPr txBox="1"/>
          <p:nvPr/>
        </p:nvSpPr>
        <p:spPr>
          <a:xfrm>
            <a:off x="2057295" y="2953250"/>
            <a:ext cx="1099981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200" dirty="0"/>
              <a:t>Ноябрь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C8CB5-C882-8327-12E0-71159025F2A8}"/>
              </a:ext>
            </a:extLst>
          </p:cNvPr>
          <p:cNvSpPr txBox="1"/>
          <p:nvPr/>
        </p:nvSpPr>
        <p:spPr>
          <a:xfrm>
            <a:off x="3676007" y="3654032"/>
            <a:ext cx="1609736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dirty="0"/>
              <a:t>Первые продажи</a:t>
            </a:r>
          </a:p>
        </p:txBody>
      </p:sp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id="{568B02BB-AE62-8E63-226E-D803495507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856" y="1036760"/>
            <a:ext cx="25717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0385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а7а Продвижение Центра Навигатор развития талантов" id="{B0D70748-9114-D249-A0F9-E5C049487D49}" vid="{F9589F99-00B9-EF4F-A1A2-1576DCCFC65F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а7а Продвижение Центра Навигатор развития талантов" id="{B0D70748-9114-D249-A0F9-E5C049487D49}" vid="{F26AE42D-D192-6145-A0C9-27C0F94931D0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a71a08f-077a-41a9-aad3-034e276f8716">
      <UserInfo>
        <DisplayName>Перепелкина Злата Игоревна</DisplayName>
        <AccountId>276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26873517DB2E744B5A975D146193E88" ma:contentTypeVersion="10" ma:contentTypeDescription="Создание документа." ma:contentTypeScope="" ma:versionID="030d353d4ccc06566e1bf17ac3638c46">
  <xsd:schema xmlns:xsd="http://www.w3.org/2001/XMLSchema" xmlns:xs="http://www.w3.org/2001/XMLSchema" xmlns:p="http://schemas.microsoft.com/office/2006/metadata/properties" xmlns:ns2="1cfccc0c-9394-48fd-a069-91e59a4312bb" xmlns:ns3="9a71a08f-077a-41a9-aad3-034e276f8716" targetNamespace="http://schemas.microsoft.com/office/2006/metadata/properties" ma:root="true" ma:fieldsID="8d6a4533b425dab61dda04e61ad6e699" ns2:_="" ns3:_="">
    <xsd:import namespace="1cfccc0c-9394-48fd-a069-91e59a4312bb"/>
    <xsd:import namespace="9a71a08f-077a-41a9-aad3-034e276f87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ccc0c-9394-48fd-a069-91e59a431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1a08f-077a-41a9-aad3-034e276f871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C63379-C0B8-4BD9-83F1-45D66B269D31}">
  <ds:schemaRefs>
    <ds:schemaRef ds:uri="http://purl.org/dc/elements/1.1/"/>
    <ds:schemaRef ds:uri="http://schemas.microsoft.com/office/2006/metadata/properties"/>
    <ds:schemaRef ds:uri="1cfccc0c-9394-48fd-a069-91e59a4312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a71a08f-077a-41a9-aad3-034e276f871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CCD091-034A-4133-936B-DC04714641F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cfccc0c-9394-48fd-a069-91e59a4312bb"/>
    <ds:schemaRef ds:uri="9a71a08f-077a-41a9-aad3-034e276f871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4C7113-676B-4FFF-8F97-49F8BF46CE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6103</TotalTime>
  <Words>853</Words>
  <Application>Microsoft Macintosh PowerPoint</Application>
  <PresentationFormat>Экран (16:9)</PresentationFormat>
  <Paragraphs>233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Calibri Light</vt:lpstr>
      <vt:lpstr>Montserrat Black</vt:lpstr>
      <vt:lpstr>Arial</vt:lpstr>
      <vt:lpstr>PT Sans</vt:lpstr>
      <vt:lpstr>Times New Roman</vt:lpstr>
      <vt:lpstr>Calibri</vt:lpstr>
      <vt:lpstr>Wingdings</vt:lpstr>
      <vt:lpstr>Simple Light</vt:lpstr>
      <vt:lpstr>Simple Light</vt:lpstr>
      <vt:lpstr>Проект «SBS-24 а7а “Навигатор  развития талантов” продвижение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SBS-24 а7а</dc:title>
  <dc:creator>Варавкина Валерия Валерьевна</dc:creator>
  <cp:lastModifiedBy>Татьяна Вишякова</cp:lastModifiedBy>
  <cp:revision>41</cp:revision>
  <dcterms:created xsi:type="dcterms:W3CDTF">2024-10-31T22:42:23Z</dcterms:created>
  <dcterms:modified xsi:type="dcterms:W3CDTF">2024-12-13T18:49:51Z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0x010100C26873517DB2E744B5A975D146193E88</vt:lpwstr>
  </property>
  <property fmtid="{D5CDD505-2E9C-101B-9397-08002B2CF9AE}" pid="3" name="MediaServiceImageTags">
    <vt:lpwstr/>
  </property>
</Properties>
</file>