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  <p:sldMasterId id="2147483674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entury Gothic" panose="020B0502020202020204" pitchFamily="34" charset="0"/>
      <p:regular r:id="rId23"/>
      <p:bold r:id="rId24"/>
      <p:italic r:id="rId25"/>
      <p:boldItalic r:id="rId26"/>
    </p:embeddedFont>
    <p:embeddedFont>
      <p:font typeface="Helvetica Neue" panose="020B0604020202020204" charset="0"/>
      <p:regular r:id="rId27"/>
      <p:bold r:id="rId28"/>
      <p:italic r:id="rId29"/>
      <p:boldItalic r:id="rId30"/>
    </p:embeddedFont>
    <p:embeddedFont>
      <p:font typeface="Montserrat" panose="00000500000000000000" pitchFamily="2" charset="-52"/>
      <p:regular r:id="rId31"/>
      <p:bold r:id="rId32"/>
      <p:italic r:id="rId33"/>
      <p:boldItalic r:id="rId34"/>
    </p:embeddedFont>
    <p:embeddedFont>
      <p:font typeface="Raleway" pitchFamily="2" charset="-52"/>
      <p:regular r:id="rId35"/>
      <p:bold r:id="rId36"/>
      <p:italic r:id="rId37"/>
      <p:boldItalic r:id="rId38"/>
    </p:embeddedFont>
    <p:embeddedFont>
      <p:font typeface="Raleway SemiBold" pitchFamily="2" charset="-52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3" roundtripDataSignature="AMtx7mjNzdf8HrbSiE7R6xusDrOU0X/r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57466D4-2DB3-4C58-AEED-F0C188965735}">
  <a:tblStyle styleId="{857466D4-2DB3-4C58-AEED-F0C18896573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9" d="100"/>
          <a:sy n="179" d="100"/>
        </p:scale>
        <p:origin x="186" y="2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font" Target="fonts/font24.fntdata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font" Target="fonts/font22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customschemas.google.com/relationships/presentationmetadata" Target="meta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Relationship Id="rId46" Type="http://schemas.openxmlformats.org/officeDocument/2006/relationships/theme" Target="theme/theme1.xml"/><Relationship Id="rId20" Type="http://schemas.openxmlformats.org/officeDocument/2006/relationships/font" Target="fonts/font2.fntdata"/><Relationship Id="rId41" Type="http://schemas.openxmlformats.org/officeDocument/2006/relationships/font" Target="fonts/font2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4" name="Google Shape;30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2" name="Google Shape;34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8" name="Google Shape;3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"/>
              <a:t>1 ВАРИАНТ ИСПОЛЬЗОВАНИЯ</a:t>
            </a:r>
            <a:endParaRPr/>
          </a:p>
        </p:txBody>
      </p:sp>
      <p:sp>
        <p:nvSpPr>
          <p:cNvPr id="192" name="Google Shape;1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ru"/>
              <a:t>2 ВАРИАНТ ИСПОЛЬЗОВАНИЯ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6" name="Google Shape;2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8" name="Google Shape;2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" name="Google Shape;2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6208184" y="4767792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298450" y="465481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9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0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0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Название раздела 1">
  <p:cSld name="SECTION_HEADER_1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8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E46962"/>
          </p15:clr>
        </p15:guide>
        <p15:guide id="2" orient="horz" pos="800">
          <p15:clr>
            <a:srgbClr val="E46962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9" name="Google Shape;9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4" name="Google Shape;104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0" name="Google Shape;110;p2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1" name="Google Shape;11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8" name="Google Shape;118;p2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3" name="Google Shape;12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6" name="Google Shape;126;p3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 SemiBold"/>
              <a:buNone/>
              <a:defRPr b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Raleway SemiBold"/>
              <a:buNone/>
              <a:defRPr sz="36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E46962"/>
          </p15:clr>
        </p15:guide>
        <p15:guide id="2" orient="horz" pos="800">
          <p15:clr>
            <a:srgbClr val="E46962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Raleway SemiBold"/>
              <a:buNone/>
              <a:defRPr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body" idx="1"/>
          </p:nvPr>
        </p:nvSpPr>
        <p:spPr>
          <a:xfrm>
            <a:off x="432332" y="1152469"/>
            <a:ext cx="8400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  <a:defRPr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>
          <p15:clr>
            <a:srgbClr val="E46962"/>
          </p15:clr>
        </p15:guide>
        <p15:guide id="2" pos="272">
          <p15:clr>
            <a:srgbClr val="E46962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3"/>
          <p:cNvSpPr txBox="1">
            <a:spLocks noGrp="1"/>
          </p:cNvSpPr>
          <p:nvPr>
            <p:ph type="ctrTitle"/>
          </p:nvPr>
        </p:nvSpPr>
        <p:spPr>
          <a:xfrm>
            <a:off x="441819" y="1465988"/>
            <a:ext cx="3813600" cy="11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None/>
              <a:defRPr sz="3000">
                <a:solidFill>
                  <a:srgbClr val="9900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Raleway"/>
              <a:buNone/>
              <a:defRPr sz="3000" b="1">
                <a:solidFill>
                  <a:srgbClr val="9900FF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2" name="Google Shape;142;p33"/>
          <p:cNvSpPr txBox="1">
            <a:spLocks noGrp="1"/>
          </p:cNvSpPr>
          <p:nvPr>
            <p:ph type="subTitle" idx="1"/>
          </p:nvPr>
        </p:nvSpPr>
        <p:spPr>
          <a:xfrm>
            <a:off x="441819" y="2812219"/>
            <a:ext cx="4269300" cy="21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Raleway"/>
              <a:buNone/>
              <a:defRPr sz="17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endParaRPr/>
          </a:p>
        </p:txBody>
      </p:sp>
      <p:sp>
        <p:nvSpPr>
          <p:cNvPr id="143" name="Google Shape;143;p33"/>
          <p:cNvSpPr txBox="1">
            <a:spLocks noGrp="1"/>
          </p:cNvSpPr>
          <p:nvPr>
            <p:ph type="sldNum" idx="12"/>
          </p:nvPr>
        </p:nvSpPr>
        <p:spPr>
          <a:xfrm>
            <a:off x="-106904" y="4724286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4" name="Google Shape;144;p33"/>
          <p:cNvSpPr txBox="1"/>
          <p:nvPr/>
        </p:nvSpPr>
        <p:spPr>
          <a:xfrm>
            <a:off x="545478" y="3499856"/>
            <a:ext cx="404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8">
          <p15:clr>
            <a:srgbClr val="E46962"/>
          </p15:clr>
        </p15:guide>
        <p15:guide id="2" orient="horz" pos="923">
          <p15:clr>
            <a:srgbClr val="E46962"/>
          </p15:clr>
        </p15:guide>
        <p15:guide id="3" pos="2968">
          <p15:clr>
            <a:srgbClr val="E46962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аш макет 1">
  <p:cSld name="CUSTOM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4"/>
          <p:cNvSpPr txBox="1">
            <a:spLocks noGrp="1"/>
          </p:cNvSpPr>
          <p:nvPr>
            <p:ph type="title"/>
          </p:nvPr>
        </p:nvSpPr>
        <p:spPr>
          <a:xfrm>
            <a:off x="432332" y="1957500"/>
            <a:ext cx="6181800" cy="13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147" name="Google Shape;147;p34"/>
          <p:cNvSpPr/>
          <p:nvPr/>
        </p:nvSpPr>
        <p:spPr>
          <a:xfrm>
            <a:off x="432332" y="1258838"/>
            <a:ext cx="1038900" cy="515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8" name="Google Shape;148;p34"/>
          <p:cNvSpPr txBox="1">
            <a:spLocks noGrp="1"/>
          </p:cNvSpPr>
          <p:nvPr>
            <p:ph type="title" idx="2"/>
          </p:nvPr>
        </p:nvSpPr>
        <p:spPr>
          <a:xfrm>
            <a:off x="432332" y="1221750"/>
            <a:ext cx="6181800" cy="8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Raleway SemiBold"/>
              <a:buNone/>
              <a:defRPr sz="2200" b="0">
                <a:solidFill>
                  <a:schemeClr val="lt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SemiBold"/>
              <a:buNone/>
              <a:defRPr sz="30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72">
          <p15:clr>
            <a:srgbClr val="E46962"/>
          </p15:clr>
        </p15:guide>
        <p15:guide id="2" orient="horz" pos="793">
          <p15:clr>
            <a:srgbClr val="E46962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132C4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2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7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7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6" name="Google Shape;156;p37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57" name="Google Shape;157;p37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1_Title and body 2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8"/>
          <p:cNvPicPr preferRelativeResize="0"/>
          <p:nvPr/>
        </p:nvPicPr>
        <p:blipFill rotWithShape="1">
          <a:blip r:embed="rId2">
            <a:alphaModFix/>
          </a:blip>
          <a:srcRect t="1755" r="2181" b="4320"/>
          <a:stretch/>
        </p:blipFill>
        <p:spPr>
          <a:xfrm>
            <a:off x="5397690" y="0"/>
            <a:ext cx="3746309" cy="5143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8"/>
          <p:cNvPicPr preferRelativeResize="0"/>
          <p:nvPr/>
        </p:nvPicPr>
        <p:blipFill rotWithShape="1">
          <a:blip r:embed="rId3">
            <a:alphaModFix amt="32000"/>
          </a:blip>
          <a:srcRect/>
          <a:stretch/>
        </p:blipFill>
        <p:spPr>
          <a:xfrm>
            <a:off x="132603" y="4283434"/>
            <a:ext cx="1314430" cy="79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8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64848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8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3" name="Google Shape;163;p38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64" name="Google Shape;164;p38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1_Title and body 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-5400000">
            <a:off x="391827" y="-157074"/>
            <a:ext cx="1277952" cy="1827647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39"/>
          <p:cNvSpPr txBox="1">
            <a:spLocks noGrp="1"/>
          </p:cNvSpPr>
          <p:nvPr>
            <p:ph type="title"/>
          </p:nvPr>
        </p:nvSpPr>
        <p:spPr>
          <a:xfrm>
            <a:off x="311700" y="154338"/>
            <a:ext cx="8520600" cy="3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9"/>
          <p:cNvSpPr txBox="1">
            <a:spLocks noGrp="1"/>
          </p:cNvSpPr>
          <p:nvPr>
            <p:ph type="body" idx="1"/>
          </p:nvPr>
        </p:nvSpPr>
        <p:spPr>
          <a:xfrm>
            <a:off x="311700" y="801407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9" name="Google Shape;169;p39"/>
          <p:cNvSpPr txBox="1">
            <a:spLocks noGrp="1"/>
          </p:cNvSpPr>
          <p:nvPr>
            <p:ph type="sldNum" idx="12"/>
          </p:nvPr>
        </p:nvSpPr>
        <p:spPr>
          <a:xfrm>
            <a:off x="8117013" y="4869477"/>
            <a:ext cx="790200" cy="2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29150" rIns="58300" bIns="291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70" name="Google Shape;170;p39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174" name="Google Shape;174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2pPr>
            <a:lvl3pPr marL="1371600" lvl="2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3pPr>
            <a:lvl4pPr marL="1828800" lvl="3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4pPr>
            <a:lvl5pPr marL="2286000" lvl="4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5pPr>
            <a:lvl6pPr marL="2743200" lvl="5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■"/>
              <a:defRPr sz="1100"/>
            </a:lvl6pPr>
            <a:lvl7pPr marL="3200400" lvl="6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●"/>
              <a:defRPr sz="1100"/>
            </a:lvl7pPr>
            <a:lvl8pPr marL="3657600" lvl="7" indent="-30480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ts val="1200"/>
              <a:buChar char="○"/>
              <a:defRPr sz="1100"/>
            </a:lvl8pPr>
            <a:lvl9pPr marL="4114800" lvl="8" indent="-304800" algn="l">
              <a:lnSpc>
                <a:spcPct val="115000"/>
              </a:lnSpc>
              <a:spcBef>
                <a:spcPts val="1400"/>
              </a:spcBef>
              <a:spcAft>
                <a:spcPts val="1400"/>
              </a:spcAft>
              <a:buSzPts val="1200"/>
              <a:buChar char="■"/>
              <a:defRPr sz="1100"/>
            </a:lvl9pPr>
          </a:lstStyle>
          <a:p>
            <a:endParaRPr/>
          </a:p>
        </p:txBody>
      </p:sp>
      <p:sp>
        <p:nvSpPr>
          <p:cNvPr id="175" name="Google Shape;175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3C84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  <p:pic>
        <p:nvPicPr>
          <p:cNvPr id="176" name="Google Shape;176;p40" descr="E:\-=Tanya=-\2035 Работа\-=Айдентика 2035=-\лого университета\Univer20_35_RGB.emf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69083" y="242441"/>
            <a:ext cx="453132" cy="224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4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4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44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4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7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7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47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8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8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00FF"/>
              </a:buClr>
              <a:buSzPts val="2700"/>
              <a:buFont typeface="Raleway"/>
              <a:buNone/>
              <a:defRPr sz="2700" b="1" i="0" u="none" strike="noStrike" cap="none">
                <a:solidFill>
                  <a:srgbClr val="8F00FF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33" name="Google Shape;13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303017" cy="518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23005" y="277235"/>
            <a:ext cx="1025173" cy="396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906" y="249944"/>
            <a:ext cx="765356" cy="59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"/>
          <p:cNvSpPr txBox="1"/>
          <p:nvPr/>
        </p:nvSpPr>
        <p:spPr>
          <a:xfrm>
            <a:off x="289240" y="1999359"/>
            <a:ext cx="414337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Гепа</a:t>
            </a:r>
            <a:r>
              <a:rPr lang="ru-RU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-Пласт: препарат для борьбы с </a:t>
            </a:r>
            <a:r>
              <a:rPr lang="ru-RU" sz="1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микропластиком</a:t>
            </a:r>
            <a:endParaRPr lang="ru-RU" dirty="0"/>
          </a:p>
        </p:txBody>
      </p:sp>
      <p:sp>
        <p:nvSpPr>
          <p:cNvPr id="185" name="Google Shape;185;p1"/>
          <p:cNvSpPr txBox="1"/>
          <p:nvPr/>
        </p:nvSpPr>
        <p:spPr>
          <a:xfrm>
            <a:off x="289240" y="3980410"/>
            <a:ext cx="4282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Спикер-лидер,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Руслан Пономаренко, </a:t>
            </a:r>
            <a:r>
              <a:rPr lang="ru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лидер</a:t>
            </a:r>
            <a:endParaRPr dirty="0"/>
          </a:p>
        </p:txBody>
      </p:sp>
      <p:pic>
        <p:nvPicPr>
          <p:cNvPr id="186" name="Google Shape;186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80921" y="317090"/>
            <a:ext cx="1115247" cy="316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126" y="277235"/>
            <a:ext cx="1067037" cy="461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456500" y="2662492"/>
            <a:ext cx="2481008" cy="24810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8" name="Google Shape;308;p10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0"/>
          <p:cNvSpPr/>
          <p:nvPr/>
        </p:nvSpPr>
        <p:spPr>
          <a:xfrm>
            <a:off x="456818" y="1270144"/>
            <a:ext cx="3524700" cy="59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0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lt1"/>
                </a:solidFill>
              </a:rPr>
              <a:t>БИЗНЕС-МОДЕЛЬ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311" name="Google Shape;311;p10"/>
          <p:cNvSpPr txBox="1">
            <a:spLocks noGrp="1"/>
          </p:cNvSpPr>
          <p:nvPr>
            <p:ph type="body" idx="1"/>
          </p:nvPr>
        </p:nvSpPr>
        <p:spPr>
          <a:xfrm>
            <a:off x="456817" y="2088579"/>
            <a:ext cx="7993200" cy="267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Разрабатываем лекарственный препарат «</a:t>
            </a:r>
            <a:r>
              <a:rPr lang="ru-RU" dirty="0" err="1"/>
              <a:t>Гепа</a:t>
            </a:r>
            <a:r>
              <a:rPr lang="ru-RU" dirty="0"/>
              <a:t>-Пласт» в форме капсул, таблетки для перорального приема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Стоимость курса на 1 месяц: 800 рублей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Дополнительные источники дохода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Подписка на регулярную доставку (15% скидка при подписке на 3+ месяца)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Премиум-версия с усиленной формулой и дополнительными компонентами (1500 </a:t>
            </a:r>
            <a:r>
              <a:rPr lang="ru-RU" dirty="0" err="1"/>
              <a:t>руб</a:t>
            </a:r>
            <a:r>
              <a:rPr lang="ru-RU" dirty="0"/>
              <a:t>/</a:t>
            </a:r>
            <a:r>
              <a:rPr lang="ru-RU" dirty="0" err="1"/>
              <a:t>мес</a:t>
            </a:r>
            <a:r>
              <a:rPr lang="ru-RU" dirty="0"/>
              <a:t>)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Линейка продуктов: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«</a:t>
            </a:r>
            <a:r>
              <a:rPr lang="ru-RU" dirty="0" err="1"/>
              <a:t>Гепа</a:t>
            </a:r>
            <a:r>
              <a:rPr lang="ru-RU" dirty="0"/>
              <a:t>-Пласт </a:t>
            </a:r>
            <a:r>
              <a:rPr lang="ru-RU" dirty="0" err="1"/>
              <a:t>Kids</a:t>
            </a:r>
            <a:r>
              <a:rPr lang="ru-RU" dirty="0"/>
              <a:t>» - детская версия препарата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«</a:t>
            </a:r>
            <a:r>
              <a:rPr lang="ru-RU" dirty="0" err="1"/>
              <a:t>Гепа</a:t>
            </a:r>
            <a:r>
              <a:rPr lang="ru-RU" dirty="0"/>
              <a:t>-Пласт Professional» - для работников вредных производств</a:t>
            </a:r>
          </a:p>
        </p:txBody>
      </p:sp>
      <p:sp>
        <p:nvSpPr>
          <p:cNvPr id="312" name="Google Shape;312;p10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3" name="Google Shape;313;p10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b="1">
                <a:latin typeface="Raleway"/>
                <a:ea typeface="Raleway"/>
                <a:cs typeface="Raleway"/>
                <a:sym typeface="Raleway"/>
              </a:rPr>
              <a:t>ТЕКУЩИЕ РЕЗУЛЬТАТЫ</a:t>
            </a:r>
            <a:endParaRPr b="1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1" name="Google Shape;321;p11"/>
          <p:cNvSpPr txBox="1">
            <a:spLocks noGrp="1"/>
          </p:cNvSpPr>
          <p:nvPr>
            <p:ph type="body" idx="1"/>
          </p:nvPr>
        </p:nvSpPr>
        <p:spPr>
          <a:xfrm>
            <a:off x="456818" y="2340281"/>
            <a:ext cx="7993200" cy="609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-RU" dirty="0"/>
              <a:t>Проведен анализ научных публикаций в области сорбционных материалов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-RU" dirty="0"/>
              <a:t>Получены предварительные консультации</a:t>
            </a:r>
          </a:p>
        </p:txBody>
      </p:sp>
      <p:sp>
        <p:nvSpPr>
          <p:cNvPr id="322" name="Google Shape;322;p11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" name="Google Shape;323;p11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" name="Google Shape;324;p11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5" name="Google Shape;325;p11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2"/>
          <p:cNvSpPr txBox="1">
            <a:spLocks noGrp="1"/>
          </p:cNvSpPr>
          <p:nvPr>
            <p:ph type="title"/>
          </p:nvPr>
        </p:nvSpPr>
        <p:spPr>
          <a:xfrm>
            <a:off x="456817" y="278156"/>
            <a:ext cx="4655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dk1"/>
                </a:solidFill>
              </a:rPr>
              <a:t>КОМАНДА СТАРТАПА</a:t>
            </a:r>
            <a:endParaRPr sz="3000">
              <a:solidFill>
                <a:schemeClr val="dk1"/>
              </a:solidFill>
            </a:endParaRPr>
          </a:p>
        </p:txBody>
      </p:sp>
      <p:graphicFrame>
        <p:nvGraphicFramePr>
          <p:cNvPr id="331" name="Google Shape;331;p12"/>
          <p:cNvGraphicFramePr/>
          <p:nvPr>
            <p:extLst>
              <p:ext uri="{D42A27DB-BD31-4B8C-83A1-F6EECF244321}">
                <p14:modId xmlns:p14="http://schemas.microsoft.com/office/powerpoint/2010/main" val="2408097518"/>
              </p:ext>
            </p:extLst>
          </p:nvPr>
        </p:nvGraphicFramePr>
        <p:xfrm>
          <a:off x="456810" y="921625"/>
          <a:ext cx="5021350" cy="1338805"/>
        </p:xfrm>
        <a:graphic>
          <a:graphicData uri="http://schemas.openxmlformats.org/drawingml/2006/table">
            <a:tbl>
              <a:tblPr>
                <a:noFill/>
                <a:tableStyleId>{857466D4-2DB3-4C58-AEED-F0C188965735}</a:tableStyleId>
              </a:tblPr>
              <a:tblGrid>
                <a:gridCol w="251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РОЛЬ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ФАМИЛИЯ ИМЯ</a:t>
                      </a:r>
                      <a:endParaRPr sz="1100" u="none" strike="noStrike" cap="non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ЛИДЕР (CEO)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Пономаренко Руслан 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Администратор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Ильиных Вадим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lang="ru-RU"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34" name="Google Shape;334;p12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" name="Google Shape;335;p12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2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7" name="Google Shape;337;p12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8" name="Google Shape;338;p12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9" name="Google Shape;339;p12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"/>
          <p:cNvSpPr txBox="1">
            <a:spLocks noGrp="1"/>
          </p:cNvSpPr>
          <p:nvPr>
            <p:ph type="title"/>
          </p:nvPr>
        </p:nvSpPr>
        <p:spPr>
          <a:xfrm>
            <a:off x="1544617" y="582331"/>
            <a:ext cx="46557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2800">
                <a:solidFill>
                  <a:schemeClr val="dk1"/>
                </a:solidFill>
              </a:rPr>
              <a:t>ПЛАНЫ РАЗВИТИЯ</a:t>
            </a:r>
            <a:endParaRPr sz="2800">
              <a:solidFill>
                <a:schemeClr val="dk1"/>
              </a:solidFill>
            </a:endParaRPr>
          </a:p>
        </p:txBody>
      </p:sp>
      <p:sp>
        <p:nvSpPr>
          <p:cNvPr id="345" name="Google Shape;345;p13"/>
          <p:cNvSpPr txBox="1">
            <a:spLocks noGrp="1"/>
          </p:cNvSpPr>
          <p:nvPr>
            <p:ph type="body" idx="1"/>
          </p:nvPr>
        </p:nvSpPr>
        <p:spPr>
          <a:xfrm>
            <a:off x="456825" y="1433725"/>
            <a:ext cx="7973700" cy="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</a:pPr>
            <a:r>
              <a:rPr lang="ru-RU" sz="1600" dirty="0">
                <a:solidFill>
                  <a:srgbClr val="132C40"/>
                </a:solidFill>
              </a:rPr>
              <a:t>Основные укрупненные задачи на ближайшие 6 месяцев:</a:t>
            </a: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</a:pPr>
            <a:r>
              <a:rPr lang="ru-RU" sz="1600" dirty="0">
                <a:solidFill>
                  <a:srgbClr val="132C40"/>
                </a:solidFill>
              </a:rPr>
              <a:t>Проведение глубокого анализа научной литературы.</a:t>
            </a: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</a:pPr>
            <a:r>
              <a:rPr lang="ru-RU" sz="1600" dirty="0">
                <a:solidFill>
                  <a:srgbClr val="132C40"/>
                </a:solidFill>
              </a:rPr>
              <a:t>Разработка алгоритма для предсказания свойств молекул-кандидатов.</a:t>
            </a:r>
          </a:p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</a:pPr>
            <a:r>
              <a:rPr lang="ru-RU" sz="1600" dirty="0">
                <a:solidFill>
                  <a:srgbClr val="132C40"/>
                </a:solidFill>
              </a:rPr>
              <a:t>Привлечение финансирования для запуска экспериментальной фазы.</a:t>
            </a:r>
            <a:endParaRPr sz="1300" dirty="0">
              <a:solidFill>
                <a:srgbClr val="132C40"/>
              </a:solidFill>
            </a:endParaRPr>
          </a:p>
        </p:txBody>
      </p:sp>
      <p:sp>
        <p:nvSpPr>
          <p:cNvPr id="346" name="Google Shape;346;p13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7" name="Google Shape;347;p13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13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15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3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1" name="Google Shape;351;p13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2" name="Google Shape;352;p13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3" name="Google Shape;353;p13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354" name="Google Shape;354;p13"/>
          <p:cNvGraphicFramePr/>
          <p:nvPr>
            <p:extLst>
              <p:ext uri="{D42A27DB-BD31-4B8C-83A1-F6EECF244321}">
                <p14:modId xmlns:p14="http://schemas.microsoft.com/office/powerpoint/2010/main" val="4263550259"/>
              </p:ext>
            </p:extLst>
          </p:nvPr>
        </p:nvGraphicFramePr>
        <p:xfrm>
          <a:off x="630335" y="3150175"/>
          <a:ext cx="7532025" cy="1991840"/>
        </p:xfrm>
        <a:graphic>
          <a:graphicData uri="http://schemas.openxmlformats.org/drawingml/2006/table">
            <a:tbl>
              <a:tblPr>
                <a:noFill/>
                <a:tableStyleId>{857466D4-2DB3-4C58-AEED-F0C188965735}</a:tableStyleId>
              </a:tblPr>
              <a:tblGrid>
                <a:gridCol w="334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9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ЧТО ДЕЛАЕМ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СРОК</a:t>
                      </a:r>
                      <a:endParaRPr sz="1100" u="none" strike="noStrike" cap="non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1100" u="none" strike="noStrike" cap="none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ОТВЕТСТВЕННЫЙ</a:t>
                      </a:r>
                      <a:endParaRPr sz="1100" u="none" strike="noStrike" cap="non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100" u="none" strike="noStrike" cap="none" dirty="0"/>
                        <a:t>Изучение литературы</a:t>
                      </a:r>
                      <a:endParaRPr sz="1100" u="none" strike="noStrike" cap="none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2 недели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  <a:tabLst/>
                        <a:defRPr/>
                      </a:pPr>
                      <a:r>
                        <a:rPr lang="ru-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Команда проекта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ru-RU" sz="11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Составление предварительного списка из 10-15 потенциальных молекул-кандидатов на основе литературного анализа</a:t>
                      </a:r>
                      <a:r>
                        <a:rPr lang="ru-RU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400" u="none" strike="noStrike" cap="none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2 недели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100" u="none" strike="noStrike" cap="none" dirty="0">
                          <a:solidFill>
                            <a:srgbClr val="132C40"/>
                          </a:solidFill>
                          <a:latin typeface="Raleway SemiBold"/>
                          <a:ea typeface="Raleway SemiBold"/>
                          <a:cs typeface="Raleway SemiBold"/>
                          <a:sym typeface="Raleway SemiBold"/>
                        </a:rPr>
                        <a:t>Команда проекта</a:t>
                      </a: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100" u="none" strike="noStrike" cap="none" dirty="0">
                        <a:solidFill>
                          <a:srgbClr val="132C40"/>
                        </a:solidFill>
                        <a:latin typeface="Raleway SemiBold"/>
                        <a:ea typeface="Raleway SemiBold"/>
                        <a:cs typeface="Raleway SemiBold"/>
                        <a:sym typeface="Raleway Semi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5" name="Google Shape;355;p13"/>
          <p:cNvSpPr txBox="1"/>
          <p:nvPr/>
        </p:nvSpPr>
        <p:spPr>
          <a:xfrm>
            <a:off x="477925" y="2709325"/>
            <a:ext cx="50214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aleway"/>
              <a:buChar char="●"/>
            </a:pPr>
            <a:r>
              <a:rPr lang="ru" sz="13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план-график на ближайшие 2-4  недели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4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КОНТАКТЫ ЛИДЕРА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361" name="Google Shape;361;p14"/>
          <p:cNvSpPr txBox="1">
            <a:spLocks noGrp="1"/>
          </p:cNvSpPr>
          <p:nvPr>
            <p:ph type="body" idx="1"/>
          </p:nvPr>
        </p:nvSpPr>
        <p:spPr>
          <a:xfrm>
            <a:off x="456818" y="2454581"/>
            <a:ext cx="36036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 dirty="0">
                <a:solidFill>
                  <a:srgbClr val="132C40"/>
                </a:solidFill>
              </a:rPr>
              <a:t>Телеграмм</a:t>
            </a:r>
            <a:endParaRPr lang="en-US" dirty="0">
              <a:solidFill>
                <a:srgbClr val="132C40"/>
              </a:solidFill>
            </a:endParaRPr>
          </a:p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rgbClr val="132C40"/>
                </a:solidFill>
              </a:rPr>
              <a:t>@Huba_Rus</a:t>
            </a:r>
            <a:endParaRPr dirty="0">
              <a:solidFill>
                <a:srgbClr val="132C40"/>
              </a:solidFill>
            </a:endParaRPr>
          </a:p>
        </p:txBody>
      </p:sp>
      <p:sp>
        <p:nvSpPr>
          <p:cNvPr id="362" name="Google Shape;362;p14"/>
          <p:cNvSpPr txBox="1">
            <a:spLocks noGrp="1"/>
          </p:cNvSpPr>
          <p:nvPr>
            <p:ph type="body" idx="1"/>
          </p:nvPr>
        </p:nvSpPr>
        <p:spPr>
          <a:xfrm>
            <a:off x="4351972" y="2454581"/>
            <a:ext cx="36036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03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solidFill>
                <a:srgbClr val="132C40"/>
              </a:solidFill>
            </a:endParaRPr>
          </a:p>
        </p:txBody>
      </p:sp>
      <p:sp>
        <p:nvSpPr>
          <p:cNvPr id="363" name="Google Shape;363;p14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4" name="Google Shape;364;p14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6" name="Google Shape;36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6" y="656231"/>
            <a:ext cx="539947" cy="53994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8" name="Google Shape;368;p1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"/>
          <p:cNvSpPr txBox="1"/>
          <p:nvPr/>
        </p:nvSpPr>
        <p:spPr>
          <a:xfrm>
            <a:off x="7440246" y="312615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"/>
          <p:cNvSpPr/>
          <p:nvPr/>
        </p:nvSpPr>
        <p:spPr>
          <a:xfrm>
            <a:off x="7229232" y="0"/>
            <a:ext cx="1914000" cy="369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7" name="Google Shape;197;p2"/>
          <p:cNvSpPr/>
          <p:nvPr/>
        </p:nvSpPr>
        <p:spPr>
          <a:xfrm>
            <a:off x="7494444" y="3461532"/>
            <a:ext cx="1648500" cy="16938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" name="Google Shape;198;p2"/>
          <p:cNvSpPr/>
          <p:nvPr/>
        </p:nvSpPr>
        <p:spPr>
          <a:xfrm>
            <a:off x="7494443" y="321818"/>
            <a:ext cx="1648500" cy="15699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9" name="Google Shape;199;p2"/>
          <p:cNvSpPr/>
          <p:nvPr/>
        </p:nvSpPr>
        <p:spPr>
          <a:xfrm>
            <a:off x="7494443" y="1891712"/>
            <a:ext cx="1648500" cy="15699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0" name="Google Shape;20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84182" y="3916831"/>
            <a:ext cx="869415" cy="86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84189" y="671990"/>
            <a:ext cx="869415" cy="86941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"/>
          <p:cNvSpPr/>
          <p:nvPr/>
        </p:nvSpPr>
        <p:spPr>
          <a:xfrm>
            <a:off x="7229232" y="309844"/>
            <a:ext cx="265500" cy="483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3" name="Google Shape;203;p2"/>
          <p:cNvSpPr txBox="1"/>
          <p:nvPr/>
        </p:nvSpPr>
        <p:spPr>
          <a:xfrm>
            <a:off x="-52138" y="1891886"/>
            <a:ext cx="7229100" cy="313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Актуальность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ru-RU" sz="12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Проблема: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Микропластик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— глобальный загрязнитель, накапливающийся в организме. Не существует безопасных и эффективных методов его выведения.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Тренды и данные: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ВУЗ/Регион: Соответствует стратегии НТР РФ по экологии и персонализированной медицине. Публикации ВОЗ подтверждают риски для здоровья.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Предприятие: Формируется новый рыночный сегмент. Растет спрос на экологичные решения (ESG-тренд).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Научно-технологические заделы: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Команда обладает компетенциями в синтезе сорбционных материалов (хитозан, кремнезем).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Отработаны методики тестирования сорбционной эффективности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in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vitro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Есть доступ к необходимому оборудованию (электронная микроскопия, хроматография).</a:t>
            </a:r>
          </a:p>
        </p:txBody>
      </p:sp>
      <p:sp>
        <p:nvSpPr>
          <p:cNvPr id="204" name="Google Shape;204;p2"/>
          <p:cNvSpPr txBox="1"/>
          <p:nvPr/>
        </p:nvSpPr>
        <p:spPr>
          <a:xfrm>
            <a:off x="532950" y="915175"/>
            <a:ext cx="6208200" cy="6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750" tIns="77750" rIns="77750" bIns="777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" sz="3000" b="0" i="0" u="none" strike="noStrike" cap="none" dirty="0">
                <a:solidFill>
                  <a:srgbClr val="8F00FF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АКТУАЛЬНОСТЬ ПРОЕКТА</a:t>
            </a:r>
            <a:endParaRPr sz="3000" b="0" i="0" u="none" strike="noStrike" cap="none" dirty="0">
              <a:solidFill>
                <a:srgbClr val="8F00FF"/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grpSp>
        <p:nvGrpSpPr>
          <p:cNvPr id="205" name="Google Shape;205;p2"/>
          <p:cNvGrpSpPr/>
          <p:nvPr/>
        </p:nvGrpSpPr>
        <p:grpSpPr>
          <a:xfrm>
            <a:off x="0" y="681925"/>
            <a:ext cx="4728304" cy="97200"/>
            <a:chOff x="0" y="692501"/>
            <a:chExt cx="2624940" cy="97200"/>
          </a:xfrm>
        </p:grpSpPr>
        <p:sp>
          <p:nvSpPr>
            <p:cNvPr id="206" name="Google Shape;206;p2"/>
            <p:cNvSpPr/>
            <p:nvPr/>
          </p:nvSpPr>
          <p:spPr>
            <a:xfrm>
              <a:off x="0" y="692501"/>
              <a:ext cx="1294500" cy="97200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36583" y="692501"/>
              <a:ext cx="1294500" cy="97200"/>
            </a:xfrm>
            <a:prstGeom prst="rect">
              <a:avLst/>
            </a:prstGeom>
            <a:solidFill>
              <a:srgbClr val="9F00FF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73166" y="692501"/>
              <a:ext cx="1294500" cy="97200"/>
            </a:xfrm>
            <a:prstGeom prst="rect">
              <a:avLst/>
            </a:prstGeom>
            <a:solidFill>
              <a:srgbClr val="FD493D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993857" y="692501"/>
              <a:ext cx="1294500" cy="97200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330440" y="692501"/>
              <a:ext cx="1294500" cy="97200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Helvetica Neue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"/>
          <p:cNvSpPr txBox="1"/>
          <p:nvPr/>
        </p:nvSpPr>
        <p:spPr>
          <a:xfrm>
            <a:off x="412386" y="457410"/>
            <a:ext cx="823308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АКТУАЛЬНОСТЬ ПРОЕКТА</a:t>
            </a:r>
            <a:endParaRPr/>
          </a:p>
        </p:txBody>
      </p:sp>
      <p:pic>
        <p:nvPicPr>
          <p:cNvPr id="216" name="Google Shape;216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61400" y="0"/>
            <a:ext cx="4826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"/>
          <p:cNvSpPr txBox="1">
            <a:spLocks noGrp="1"/>
          </p:cNvSpPr>
          <p:nvPr>
            <p:ph type="sldNum" idx="12"/>
          </p:nvPr>
        </p:nvSpPr>
        <p:spPr>
          <a:xfrm>
            <a:off x="298450" y="465481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b="0">
                <a:solidFill>
                  <a:srgbClr val="888888"/>
                </a:solidFill>
              </a:rPr>
              <a:t>3</a:t>
            </a:fld>
            <a:endParaRPr b="0">
              <a:solidFill>
                <a:srgbClr val="888888"/>
              </a:solidFill>
            </a:endParaRPr>
          </a:p>
        </p:txBody>
      </p:sp>
      <p:sp>
        <p:nvSpPr>
          <p:cNvPr id="218" name="Google Shape;218;p3"/>
          <p:cNvSpPr txBox="1"/>
          <p:nvPr/>
        </p:nvSpPr>
        <p:spPr>
          <a:xfrm>
            <a:off x="0" y="1017328"/>
            <a:ext cx="7900848" cy="2531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Актуальность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Проблема: Нет безопасных методов выведения </a:t>
            </a:r>
            <a:r>
              <a:rPr lang="ru-RU" sz="16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микропластика</a:t>
            </a: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из организма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Тренды: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ВУЗ/Регион: Соответствует стратегии НТР РФ по экологии и медицине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Предприятие: Новый рынок, рост спроса на эко-продукты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Научные заделы: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Команда владеет синтезом сорбентов (хитозан, кремнезем)</a:t>
            </a: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Отработаны методы тестирования </a:t>
            </a:r>
            <a:r>
              <a:rPr lang="ru-RU" sz="16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in</a:t>
            </a: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sz="16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vitro</a:t>
            </a:r>
            <a:endParaRPr lang="ru-RU" sz="16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6096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Есть доступ к необходимому оборудованию</a:t>
            </a:r>
            <a:endParaRPr dirty="0"/>
          </a:p>
        </p:txBody>
      </p:sp>
      <p:sp>
        <p:nvSpPr>
          <p:cNvPr id="219" name="Google Shape;219;p3"/>
          <p:cNvSpPr/>
          <p:nvPr/>
        </p:nvSpPr>
        <p:spPr>
          <a:xfrm>
            <a:off x="412385" y="3685287"/>
            <a:ext cx="2428342" cy="11049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3"/>
          <p:cNvSpPr/>
          <p:nvPr/>
        </p:nvSpPr>
        <p:spPr>
          <a:xfrm>
            <a:off x="3056745" y="3685287"/>
            <a:ext cx="2428342" cy="11049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3"/>
          <p:cNvSpPr txBox="1"/>
          <p:nvPr/>
        </p:nvSpPr>
        <p:spPr>
          <a:xfrm>
            <a:off x="3299355" y="3845048"/>
            <a:ext cx="2068765" cy="62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1 100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мероприятий</a:t>
            </a:r>
            <a:endParaRPr dirty="0"/>
          </a:p>
        </p:txBody>
      </p:sp>
      <p:sp>
        <p:nvSpPr>
          <p:cNvPr id="222" name="Google Shape;222;p3"/>
          <p:cNvSpPr/>
          <p:nvPr/>
        </p:nvSpPr>
        <p:spPr>
          <a:xfrm>
            <a:off x="5701106" y="3685287"/>
            <a:ext cx="2428342" cy="11049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3"/>
          <p:cNvSpPr txBox="1"/>
          <p:nvPr/>
        </p:nvSpPr>
        <p:spPr>
          <a:xfrm>
            <a:off x="5727697" y="3853980"/>
            <a:ext cx="2428343" cy="646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25 регионов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35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присутствия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"/>
          <p:cNvSpPr txBox="1">
            <a:spLocks noGrp="1"/>
          </p:cNvSpPr>
          <p:nvPr>
            <p:ph type="title"/>
          </p:nvPr>
        </p:nvSpPr>
        <p:spPr>
          <a:xfrm>
            <a:off x="1413067" y="636409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 dirty="0">
                <a:solidFill>
                  <a:schemeClr val="dk1"/>
                </a:solidFill>
              </a:rPr>
              <a:t>ПРОБЛЕМА</a:t>
            </a:r>
            <a:endParaRPr sz="3000" dirty="0">
              <a:solidFill>
                <a:schemeClr val="dk1"/>
              </a:solidFill>
            </a:endParaRPr>
          </a:p>
        </p:txBody>
      </p:sp>
      <p:sp>
        <p:nvSpPr>
          <p:cNvPr id="229" name="Google Shape;229;p4"/>
          <p:cNvSpPr txBox="1">
            <a:spLocks noGrp="1"/>
          </p:cNvSpPr>
          <p:nvPr>
            <p:ph type="body" idx="1"/>
          </p:nvPr>
        </p:nvSpPr>
        <p:spPr>
          <a:xfrm>
            <a:off x="456818" y="1800915"/>
            <a:ext cx="6568200" cy="234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>
                <a:solidFill>
                  <a:srgbClr val="132C40"/>
                </a:solidFill>
              </a:rPr>
              <a:t>Проблема клиента: Накопление </a:t>
            </a:r>
            <a:r>
              <a:rPr lang="ru-RU" sz="1400" dirty="0" err="1">
                <a:solidFill>
                  <a:srgbClr val="132C40"/>
                </a:solidFill>
              </a:rPr>
              <a:t>микропластика</a:t>
            </a:r>
            <a:r>
              <a:rPr lang="ru-RU" sz="1400" dirty="0">
                <a:solidFill>
                  <a:srgbClr val="132C40"/>
                </a:solidFill>
              </a:rPr>
              <a:t> в организме через воду, пищу и воздух без возможности эффективного выведения.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>
                <a:solidFill>
                  <a:srgbClr val="132C40"/>
                </a:solidFill>
              </a:rPr>
              <a:t>Почему существующие решения недостаточны: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>
                <a:solidFill>
                  <a:srgbClr val="132C40"/>
                </a:solidFill>
              </a:rPr>
              <a:t>Обычные </a:t>
            </a:r>
            <a:r>
              <a:rPr lang="ru-RU" sz="1400" dirty="0" err="1">
                <a:solidFill>
                  <a:srgbClr val="132C40"/>
                </a:solidFill>
              </a:rPr>
              <a:t>энтеросорбенты</a:t>
            </a:r>
            <a:r>
              <a:rPr lang="ru-RU" sz="1400" dirty="0">
                <a:solidFill>
                  <a:srgbClr val="132C40"/>
                </a:solidFill>
              </a:rPr>
              <a:t> неспецифичны и не доказана их эффективность против </a:t>
            </a:r>
            <a:r>
              <a:rPr lang="ru-RU" sz="1400" dirty="0" err="1">
                <a:solidFill>
                  <a:srgbClr val="132C40"/>
                </a:solidFill>
              </a:rPr>
              <a:t>микропластика</a:t>
            </a:r>
            <a:endParaRPr lang="ru-RU" sz="1400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>
                <a:solidFill>
                  <a:srgbClr val="132C40"/>
                </a:solidFill>
              </a:rPr>
              <a:t>Существующие методы детоксикации не нацелены на полимерные частицы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sz="1400" dirty="0">
                <a:solidFill>
                  <a:srgbClr val="132C40"/>
                </a:solidFill>
              </a:rPr>
              <a:t>Фильтры и </a:t>
            </a:r>
            <a:r>
              <a:rPr lang="ru-RU" sz="1400" dirty="0" err="1">
                <a:solidFill>
                  <a:srgbClr val="132C40"/>
                </a:solidFill>
              </a:rPr>
              <a:t>экорешения</a:t>
            </a:r>
            <a:r>
              <a:rPr lang="ru-RU" sz="1400" dirty="0">
                <a:solidFill>
                  <a:srgbClr val="132C40"/>
                </a:solidFill>
              </a:rPr>
              <a:t> не защищают от уже накопленных в организме частиц</a:t>
            </a:r>
            <a:endParaRPr sz="1400" dirty="0">
              <a:solidFill>
                <a:srgbClr val="132C40"/>
              </a:solidFill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1" name="Google Shape;231;p4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4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4" name="Google Shape;234;p4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5" name="Google Shape;235;p4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6" name="Google Shape;236;p4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7" name="Google Shape;23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5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"/>
          <p:cNvSpPr txBox="1">
            <a:spLocks noGrp="1"/>
          </p:cNvSpPr>
          <p:nvPr>
            <p:ph type="title"/>
          </p:nvPr>
        </p:nvSpPr>
        <p:spPr>
          <a:xfrm>
            <a:off x="1281570" y="636413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 dirty="0">
                <a:solidFill>
                  <a:schemeClr val="dk1"/>
                </a:solidFill>
              </a:rPr>
              <a:t>ЦЕЛЕВАЯ АУДИТОРИЯ</a:t>
            </a:r>
            <a:endParaRPr sz="3000" dirty="0">
              <a:solidFill>
                <a:schemeClr val="dk1"/>
              </a:solidFill>
            </a:endParaRPr>
          </a:p>
        </p:txBody>
      </p:sp>
      <p:sp>
        <p:nvSpPr>
          <p:cNvPr id="243" name="Google Shape;243;p5"/>
          <p:cNvSpPr txBox="1">
            <a:spLocks noGrp="1"/>
          </p:cNvSpPr>
          <p:nvPr>
            <p:ph type="body" idx="1"/>
          </p:nvPr>
        </p:nvSpPr>
        <p:spPr>
          <a:xfrm>
            <a:off x="530730" y="1424761"/>
            <a:ext cx="79932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noAutofit/>
          </a:bodyPr>
          <a:lstStyle/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Потенциальные потребители: Люди, осознающие проблему </a:t>
            </a:r>
            <a:r>
              <a:rPr lang="ru-RU" dirty="0" err="1">
                <a:solidFill>
                  <a:srgbClr val="132C40"/>
                </a:solidFill>
              </a:rPr>
              <a:t>микропластика</a:t>
            </a:r>
            <a:r>
              <a:rPr lang="ru-RU" dirty="0">
                <a:solidFill>
                  <a:srgbClr val="132C40"/>
                </a:solidFill>
              </a:rPr>
              <a:t> и готовые инвестировать в здоровье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Ключевые сегменты: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1. Родители (мамы 30-45 лет)</a:t>
            </a: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Характеристики: Жители городов-миллионников, с высшим образованием, активные в соцсетях</a:t>
            </a: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Потребность: Защита детей от экологических угроз</a:t>
            </a: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Триггер: Поиск безопасных и научно обоснованных методов профилактики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2. Адепты ЗОЖ и </a:t>
            </a:r>
            <a:r>
              <a:rPr lang="ru-RU" dirty="0" err="1">
                <a:solidFill>
                  <a:srgbClr val="132C40"/>
                </a:solidFill>
              </a:rPr>
              <a:t>биохакинга</a:t>
            </a:r>
            <a:r>
              <a:rPr lang="ru-RU" dirty="0">
                <a:solidFill>
                  <a:srgbClr val="132C40"/>
                </a:solidFill>
              </a:rPr>
              <a:t> (25-50 лет)</a:t>
            </a: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Характеристики: Доход выше среднего, следят за инновациями в </a:t>
            </a:r>
            <a:r>
              <a:rPr lang="ru-RU" dirty="0" err="1">
                <a:solidFill>
                  <a:srgbClr val="132C40"/>
                </a:solidFill>
              </a:rPr>
              <a:t>health-tech</a:t>
            </a:r>
            <a:endParaRPr lang="ru-RU" dirty="0">
              <a:solidFill>
                <a:srgbClr val="132C40"/>
              </a:solidFill>
            </a:endParaRP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Потребность: Оптимизация здоровья и снижение экологических рисков</a:t>
            </a:r>
          </a:p>
          <a:p>
            <a:pPr marL="1397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Триггер: Желание использовать передовые методы детоксикации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3. Люди с аллергиями и кожными заболеваниями (25-55 лет)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Характеристики: Имеют хронические заболевания, регулярно посещают врачей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Потребность: Снижение токсической нагрузки на организм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Триггер: Рекомендация врача/</a:t>
            </a:r>
            <a:r>
              <a:rPr lang="ru-RU" dirty="0" err="1">
                <a:solidFill>
                  <a:srgbClr val="132C40"/>
                </a:solidFill>
              </a:rPr>
              <a:t>нутрициолога</a:t>
            </a:r>
            <a:endParaRPr lang="ru-RU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Приоритетный сегмент: Родители + ЗОЖ-аудитория - как наиболее массовые и мотивированные к покупке.</a:t>
            </a:r>
            <a:endParaRPr lang="ru-RU" sz="1400" dirty="0">
              <a:solidFill>
                <a:srgbClr val="132C40"/>
              </a:solidFill>
            </a:endParaRPr>
          </a:p>
          <a:p>
            <a:pPr marL="1016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300" dirty="0">
              <a:solidFill>
                <a:srgbClr val="132C40"/>
              </a:solidFill>
            </a:endParaRPr>
          </a:p>
        </p:txBody>
      </p:sp>
      <p:sp>
        <p:nvSpPr>
          <p:cNvPr id="244" name="Google Shape;244;p5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5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5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5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5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9" name="Google Shape;249;p5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0" name="Google Shape;250;p5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1" name="Google Shape;25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30" y="656240"/>
            <a:ext cx="539947" cy="53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6"/>
          <p:cNvSpPr txBox="1">
            <a:spLocks noGrp="1"/>
          </p:cNvSpPr>
          <p:nvPr>
            <p:ph type="title"/>
          </p:nvPr>
        </p:nvSpPr>
        <p:spPr>
          <a:xfrm>
            <a:off x="456817" y="154363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>
                <a:solidFill>
                  <a:schemeClr val="dk1"/>
                </a:solidFill>
              </a:rPr>
              <a:t>РЕШЕНИЕ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257" name="Google Shape;257;p6"/>
          <p:cNvSpPr txBox="1">
            <a:spLocks noGrp="1"/>
          </p:cNvSpPr>
          <p:nvPr>
            <p:ph type="body" idx="1"/>
          </p:nvPr>
        </p:nvSpPr>
        <p:spPr>
          <a:xfrm>
            <a:off x="456818" y="2626031"/>
            <a:ext cx="7993200" cy="2453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Научно-технологическое решение: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Специализированный </a:t>
            </a:r>
            <a:r>
              <a:rPr lang="ru-RU" dirty="0" err="1">
                <a:solidFill>
                  <a:srgbClr val="132C40"/>
                </a:solidFill>
              </a:rPr>
              <a:t>энтеросорбент</a:t>
            </a:r>
            <a:r>
              <a:rPr lang="ru-RU" dirty="0">
                <a:solidFill>
                  <a:srgbClr val="132C40"/>
                </a:solidFill>
              </a:rPr>
              <a:t> на основе модифицированного хитозана/кремнезема с </a:t>
            </a:r>
            <a:r>
              <a:rPr lang="ru-RU" dirty="0" err="1">
                <a:solidFill>
                  <a:srgbClr val="132C40"/>
                </a:solidFill>
              </a:rPr>
              <a:t>нанопористой</a:t>
            </a:r>
            <a:r>
              <a:rPr lang="ru-RU" dirty="0">
                <a:solidFill>
                  <a:srgbClr val="132C40"/>
                </a:solidFill>
              </a:rPr>
              <a:t> структурой, селективно связывающий частицы </a:t>
            </a:r>
            <a:r>
              <a:rPr lang="ru-RU" dirty="0" err="1">
                <a:solidFill>
                  <a:srgbClr val="132C40"/>
                </a:solidFill>
              </a:rPr>
              <a:t>микропластика</a:t>
            </a:r>
            <a:r>
              <a:rPr lang="ru-RU" dirty="0">
                <a:solidFill>
                  <a:srgbClr val="132C40"/>
                </a:solidFill>
              </a:rPr>
              <a:t> в ЖКТ.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Научно-технологический задел: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Проведен первичный подбор веществ кандидатов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 err="1">
                <a:solidFill>
                  <a:srgbClr val="132C40"/>
                </a:solidFill>
              </a:rPr>
              <a:t>Биосовместимость</a:t>
            </a:r>
            <a:r>
              <a:rPr lang="ru-RU" dirty="0">
                <a:solidFill>
                  <a:srgbClr val="132C40"/>
                </a:solidFill>
              </a:rPr>
              <a:t>: отсутствие цитотоксичности </a:t>
            </a:r>
            <a:r>
              <a:rPr lang="ru-RU" dirty="0" err="1">
                <a:solidFill>
                  <a:srgbClr val="132C40"/>
                </a:solidFill>
              </a:rPr>
              <a:t>in</a:t>
            </a:r>
            <a:r>
              <a:rPr lang="ru-RU" dirty="0">
                <a:solidFill>
                  <a:srgbClr val="132C40"/>
                </a:solidFill>
              </a:rPr>
              <a:t> </a:t>
            </a:r>
            <a:r>
              <a:rPr lang="ru-RU" dirty="0" err="1">
                <a:solidFill>
                  <a:srgbClr val="132C40"/>
                </a:solidFill>
              </a:rPr>
              <a:t>vitro</a:t>
            </a:r>
            <a:endParaRPr lang="ru-RU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Уникальные преимущества и выгоды: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Первый целевой продукт против </a:t>
            </a:r>
            <a:r>
              <a:rPr lang="ru-RU" dirty="0" err="1">
                <a:solidFill>
                  <a:srgbClr val="132C40"/>
                </a:solidFill>
              </a:rPr>
              <a:t>микропластика</a:t>
            </a:r>
            <a:endParaRPr lang="ru-RU" dirty="0">
              <a:solidFill>
                <a:srgbClr val="132C40"/>
              </a:solidFill>
            </a:endParaRP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Безопасность - натуральный состав, отсутствие побочных эффектов</a:t>
            </a:r>
          </a:p>
          <a:p>
            <a:pPr marL="406400" lvl="0" indent="-266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>
                <a:solidFill>
                  <a:srgbClr val="132C40"/>
                </a:solidFill>
              </a:rPr>
              <a:t>Ключевое отличие: Специфичное связывание частиц </a:t>
            </a:r>
            <a:r>
              <a:rPr lang="ru-RU" dirty="0" err="1">
                <a:solidFill>
                  <a:srgbClr val="132C40"/>
                </a:solidFill>
              </a:rPr>
              <a:t>микропластика</a:t>
            </a:r>
            <a:r>
              <a:rPr lang="ru-RU" dirty="0">
                <a:solidFill>
                  <a:srgbClr val="132C40"/>
                </a:solidFill>
              </a:rPr>
              <a:t>, тогда как обычные сорбенты работают </a:t>
            </a:r>
            <a:r>
              <a:rPr lang="ru-RU" dirty="0" err="1">
                <a:solidFill>
                  <a:srgbClr val="132C40"/>
                </a:solidFill>
              </a:rPr>
              <a:t>неселективно</a:t>
            </a:r>
            <a:r>
              <a:rPr lang="ru-RU" dirty="0">
                <a:solidFill>
                  <a:srgbClr val="132C40"/>
                </a:solidFill>
              </a:rPr>
              <a:t>.</a:t>
            </a:r>
            <a:endParaRPr sz="1300" dirty="0">
              <a:solidFill>
                <a:srgbClr val="132C40"/>
              </a:solidFill>
            </a:endParaRPr>
          </a:p>
        </p:txBody>
      </p:sp>
      <p:sp>
        <p:nvSpPr>
          <p:cNvPr id="258" name="Google Shape;258;p6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p6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6"/>
          <p:cNvSpPr/>
          <p:nvPr/>
        </p:nvSpPr>
        <p:spPr>
          <a:xfrm>
            <a:off x="456818" y="582319"/>
            <a:ext cx="687900" cy="68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6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2" name="Google Shape;262;p6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3" name="Google Shape;263;p6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4" name="Google Shape;264;p6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5" name="Google Shape;26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721" y="656236"/>
            <a:ext cx="539947" cy="539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1" name="Google Shape;271;p7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7"/>
          <p:cNvSpPr/>
          <p:nvPr/>
        </p:nvSpPr>
        <p:spPr>
          <a:xfrm>
            <a:off x="456825" y="336461"/>
            <a:ext cx="28467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7"/>
          <p:cNvSpPr txBox="1"/>
          <p:nvPr/>
        </p:nvSpPr>
        <p:spPr>
          <a:xfrm>
            <a:off x="401716" y="847061"/>
            <a:ext cx="8386407" cy="4219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Прямые конкуренты: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Специализированные стартапы - Единичные проекты на стадии R&amp;D, не представленные на рынке.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Косвенные конкуренты (основная угроза):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Энтеросгель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/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Полисорб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- Лидеры рынка, высокая известность, доверие врачей.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Активированный уголь - Крайне низкая цена, массовое признание.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БАДы для "детокса" - Широкая доступность, агрессивный маркетинг.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Энтеросгель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/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Полисорб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 Высокий доверительный капитал, доказанная эффективность против токсинов  Не имеют доказательств эффективности против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микропластика</a:t>
            </a:r>
            <a:endParaRPr lang="ru-RU" sz="12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Активированный уголь  Сверхнизкая цена, Низкая специфичность, неудобство применения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БАДы для "детокса"  Сильный маркетинг  Отсутствие научной базы, недоказанная эффективность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Лобовое сравнение: Публикация результатов исследований, доказывающих, что традиционные сорбенты не эффективны против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наноразмерных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частиц пластика.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Позиционирование: Не "очередной сорбент", а "первая система защиты от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микропластика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".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Целевой аудитории: Не людям с отравлением, а тем, кто заботится о профилактике (ЗОЖ, родители).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Единственный продукт с доказанной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in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vitro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эффективностью против частиц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микропластика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 определенного размера.</a:t>
            </a: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32C40"/>
              </a:buClr>
              <a:buSzPts val="1200"/>
              <a:buFont typeface="Raleway"/>
              <a:buChar char="●"/>
            </a:pP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Ключевой тезис: Мы не конкурируем за долю на существующем рынке сорбентов. Мы создаем и возглавляем новый рыночный сегмент "средств защиты от </a:t>
            </a:r>
            <a:r>
              <a:rPr lang="ru-RU" sz="1200" b="0" i="0" u="none" strike="noStrike" cap="none" dirty="0" err="1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микропластика</a:t>
            </a:r>
            <a:r>
              <a:rPr lang="ru-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", где у нас нет прямых аналогов.</a:t>
            </a:r>
            <a:r>
              <a:rPr lang="ru" sz="1200" b="0" i="0" u="none" strike="noStrike" cap="none" dirty="0">
                <a:solidFill>
                  <a:srgbClr val="132C40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200" b="0" i="0" u="none" strike="noStrike" cap="none" dirty="0">
              <a:solidFill>
                <a:srgbClr val="132C4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456825" y="267461"/>
            <a:ext cx="2846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 dirty="0">
                <a:solidFill>
                  <a:schemeClr val="lt1"/>
                </a:solidFill>
              </a:rPr>
              <a:t>КОНКУРЕНТЫ</a:t>
            </a:r>
            <a:endParaRPr sz="3000" dirty="0">
              <a:solidFill>
                <a:schemeClr val="lt1"/>
              </a:solidFill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7" name="Google Shape;277;p7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8" name="Google Shape;278;p7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"/>
          <p:cNvSpPr txBox="1">
            <a:spLocks noGrp="1"/>
          </p:cNvSpPr>
          <p:nvPr>
            <p:ph type="title"/>
          </p:nvPr>
        </p:nvSpPr>
        <p:spPr>
          <a:xfrm>
            <a:off x="432332" y="445031"/>
            <a:ext cx="7976100" cy="10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000" dirty="0">
                <a:solidFill>
                  <a:schemeClr val="dk1"/>
                </a:solidFill>
              </a:rPr>
              <a:t>ЦЕННОСТЬ, ЦЕННОСТНОЕ ПРЕДЛОЖЕНИЕ</a:t>
            </a:r>
            <a:endParaRPr sz="3000" dirty="0">
              <a:solidFill>
                <a:schemeClr val="dk1"/>
              </a:solidFill>
            </a:endParaRPr>
          </a:p>
        </p:txBody>
      </p:sp>
      <p:sp>
        <p:nvSpPr>
          <p:cNvPr id="284" name="Google Shape;284;p8"/>
          <p:cNvSpPr txBox="1">
            <a:spLocks noGrp="1"/>
          </p:cNvSpPr>
          <p:nvPr>
            <p:ph type="body" idx="1"/>
          </p:nvPr>
        </p:nvSpPr>
        <p:spPr>
          <a:xfrm>
            <a:off x="356132" y="1481081"/>
            <a:ext cx="8716150" cy="2029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Ценность продукта для клиентов:</a:t>
            </a: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1) Социальный статус: Демонстрация осведомленности: Использование продукта подчеркивает современный подход к здоровью. Следование трендам: Соответствие ценностям осознанного потребления и </a:t>
            </a:r>
            <a:r>
              <a:rPr lang="ru-RU" dirty="0" err="1">
                <a:solidFill>
                  <a:srgbClr val="132C40"/>
                </a:solidFill>
              </a:rPr>
              <a:t>биохакинга</a:t>
            </a:r>
            <a:r>
              <a:rPr lang="ru-RU" dirty="0">
                <a:solidFill>
                  <a:srgbClr val="132C40"/>
                </a:solidFill>
              </a:rPr>
              <a:t>.</a:t>
            </a: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2) Экономия ресурсов: Профилактика вместо лечения: Потенциальное сокращение будущих расходов на лечение заболеваний, связанных с накоплением токсинов.</a:t>
            </a: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Экономия времени: Простое решение сложной проблемы.</a:t>
            </a: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ru-RU" dirty="0">
                <a:solidFill>
                  <a:srgbClr val="132C40"/>
                </a:solidFill>
              </a:rPr>
              <a:t>Ценностное предложение: "Верните себе чувство контроля над здоровьем в мире, заполненном </a:t>
            </a:r>
            <a:r>
              <a:rPr lang="ru-RU" dirty="0" err="1">
                <a:solidFill>
                  <a:srgbClr val="132C40"/>
                </a:solidFill>
              </a:rPr>
              <a:t>микропластиком</a:t>
            </a:r>
            <a:r>
              <a:rPr lang="ru-RU" dirty="0">
                <a:solidFill>
                  <a:srgbClr val="132C40"/>
                </a:solidFill>
              </a:rPr>
              <a:t>. Наш </a:t>
            </a:r>
            <a:r>
              <a:rPr lang="ru-RU" dirty="0" err="1">
                <a:solidFill>
                  <a:srgbClr val="132C40"/>
                </a:solidFill>
              </a:rPr>
              <a:t>энтеросорбент</a:t>
            </a:r>
            <a:r>
              <a:rPr lang="ru-RU" dirty="0">
                <a:solidFill>
                  <a:srgbClr val="132C40"/>
                </a:solidFill>
              </a:rPr>
              <a:t> — это простой и научно доказанный способ защитить себя и свою семью от невидимой угрозы.</a:t>
            </a:r>
          </a:p>
        </p:txBody>
      </p:sp>
      <p:sp>
        <p:nvSpPr>
          <p:cNvPr id="285" name="Google Shape;285;p8"/>
          <p:cNvSpPr txBox="1"/>
          <p:nvPr/>
        </p:nvSpPr>
        <p:spPr>
          <a:xfrm>
            <a:off x="763233" y="3364121"/>
            <a:ext cx="5118900" cy="1671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Мы, компания "Эко-Щит", помогаем клиентам типа сознательные родители и адепты ЗОЖ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в ситуации ежедневного неизбежного потребления </a:t>
            </a:r>
            <a:r>
              <a:rPr lang="ru-RU" sz="1200" b="0" i="0" u="none" strike="noStrike" cap="none" dirty="0" err="1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микропластика</a:t>
            </a:r>
            <a:r>
              <a:rPr lang="ru-RU" sz="1200" b="0" i="0" u="none" strike="noStrike" cap="none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,</a:t>
            </a:r>
            <a:r>
              <a:rPr lang="ru-RU" sz="1200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ru-RU" sz="1200" b="0" i="0" u="none" strike="noStrike" cap="none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решать проблему накопления </a:t>
            </a:r>
            <a:r>
              <a:rPr lang="ru-RU" sz="1200" b="0" i="0" u="none" strike="noStrike" cap="none" dirty="0" err="1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микропластика</a:t>
            </a:r>
            <a:r>
              <a:rPr lang="ru-RU" sz="1200" b="0" i="0" u="none" strike="noStrike" cap="none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в организме с помощью технологии селективного </a:t>
            </a:r>
            <a:r>
              <a:rPr lang="ru-RU" sz="1200" b="0" i="0" u="none" strike="noStrike" cap="none" dirty="0" err="1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нанопористого</a:t>
            </a:r>
            <a:r>
              <a:rPr lang="ru-RU" sz="1200" b="0" i="0" u="none" strike="noStrike" cap="none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ru-RU" sz="1200" b="0" i="0" u="none" strike="noStrike" cap="none" dirty="0" err="1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энтеросорбента</a:t>
            </a:r>
            <a:r>
              <a:rPr lang="ru-RU" sz="1200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 </a:t>
            </a:r>
            <a:r>
              <a:rPr lang="ru-RU" sz="1200" b="0" i="0" u="none" strike="noStrike" cap="none" dirty="0">
                <a:solidFill>
                  <a:schemeClr val="bg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и получать ценность подтвержденной защиты здоровья</a:t>
            </a:r>
            <a:r>
              <a:rPr lang="ru-RU" sz="1200" b="0" i="0" u="none" strike="noStrike" cap="none" dirty="0">
                <a:solidFill>
                  <a:schemeClr val="accent3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.</a:t>
            </a:r>
            <a:endParaRPr sz="1200" b="0" i="0" u="none" strike="noStrike" cap="none" dirty="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7" name="Google Shape;287;p8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9"/>
          <p:cNvSpPr/>
          <p:nvPr/>
        </p:nvSpPr>
        <p:spPr>
          <a:xfrm>
            <a:off x="-5084" y="4774004"/>
            <a:ext cx="406800" cy="380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3" name="Google Shape;293;p9"/>
          <p:cNvSpPr txBox="1"/>
          <p:nvPr/>
        </p:nvSpPr>
        <p:spPr>
          <a:xfrm>
            <a:off x="-5081" y="4889325"/>
            <a:ext cx="406800" cy="1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ru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456818" y="1270144"/>
            <a:ext cx="1568400" cy="51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9"/>
          <p:cNvSpPr txBox="1">
            <a:spLocks noGrp="1"/>
          </p:cNvSpPr>
          <p:nvPr>
            <p:ph type="title"/>
          </p:nvPr>
        </p:nvSpPr>
        <p:spPr>
          <a:xfrm>
            <a:off x="456817" y="1257881"/>
            <a:ext cx="4655700" cy="5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300" tIns="58300" rIns="58300" bIns="583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</a:pPr>
            <a:r>
              <a:rPr lang="ru" sz="3000">
                <a:solidFill>
                  <a:schemeClr val="lt1"/>
                </a:solidFill>
              </a:rPr>
              <a:t>РЫНОК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297" name="Google Shape;297;p9"/>
          <p:cNvSpPr txBox="1">
            <a:spLocks noGrp="1"/>
          </p:cNvSpPr>
          <p:nvPr>
            <p:ph type="body" idx="1"/>
          </p:nvPr>
        </p:nvSpPr>
        <p:spPr>
          <a:xfrm>
            <a:off x="456817" y="2012995"/>
            <a:ext cx="7993200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Мы работаем на рынке B2C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Наша ЦА - это 50 млн человек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Наше решение будет стоить 800 рублей - это 40000 млн рублей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Сегменты А и B – 70 млн рублей (доля от предыдущей суммы)</a:t>
            </a:r>
          </a:p>
          <a:p>
            <a:pPr marL="342900" lvl="0" indent="-254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ru-RU" dirty="0"/>
              <a:t>Сможем заработать в первый год – 120 млн рублей</a:t>
            </a:r>
          </a:p>
        </p:txBody>
      </p:sp>
      <p:sp>
        <p:nvSpPr>
          <p:cNvPr id="298" name="Google Shape;298;p9"/>
          <p:cNvSpPr/>
          <p:nvPr/>
        </p:nvSpPr>
        <p:spPr>
          <a:xfrm>
            <a:off x="8788235" y="0"/>
            <a:ext cx="354900" cy="20886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CAF17"/>
              </a:buClr>
              <a:buSzPts val="1300"/>
              <a:buFont typeface="Calibri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9" name="Google Shape;299;p9"/>
          <p:cNvSpPr/>
          <p:nvPr/>
        </p:nvSpPr>
        <p:spPr>
          <a:xfrm>
            <a:off x="8788179" y="4333388"/>
            <a:ext cx="354900" cy="822000"/>
          </a:xfrm>
          <a:prstGeom prst="rect">
            <a:avLst/>
          </a:prstGeom>
          <a:solidFill>
            <a:srgbClr val="FF2F2D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9"/>
          <p:cNvSpPr/>
          <p:nvPr/>
        </p:nvSpPr>
        <p:spPr>
          <a:xfrm>
            <a:off x="8788179" y="2088579"/>
            <a:ext cx="354900" cy="115950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9"/>
          <p:cNvSpPr/>
          <p:nvPr/>
        </p:nvSpPr>
        <p:spPr>
          <a:xfrm>
            <a:off x="8788179" y="3248117"/>
            <a:ext cx="354900" cy="1085100"/>
          </a:xfrm>
          <a:prstGeom prst="rect">
            <a:avLst/>
          </a:prstGeom>
          <a:solidFill>
            <a:srgbClr val="ADDAE3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493D"/>
              </a:buClr>
              <a:buSzPts val="1300"/>
              <a:buFont typeface="Helvetica Neue"/>
              <a:buNone/>
            </a:pPr>
            <a:endParaRPr sz="13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8F00FF"/>
      </a:dk1>
      <a:lt1>
        <a:srgbClr val="FFFFFF"/>
      </a:lt1>
      <a:dk2>
        <a:srgbClr val="000000"/>
      </a:dk2>
      <a:lt2>
        <a:srgbClr val="000000"/>
      </a:lt2>
      <a:accent1>
        <a:srgbClr val="FBB3C1"/>
      </a:accent1>
      <a:accent2>
        <a:srgbClr val="FCAF17"/>
      </a:accent2>
      <a:accent3>
        <a:srgbClr val="FD493D"/>
      </a:accent3>
      <a:accent4>
        <a:srgbClr val="DBE6FD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1009</Words>
  <Application>Microsoft Office PowerPoint</Application>
  <PresentationFormat>Экран (16:9)</PresentationFormat>
  <Paragraphs>140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Raleway SemiBold</vt:lpstr>
      <vt:lpstr>Helvetica Neue</vt:lpstr>
      <vt:lpstr>Montserrat</vt:lpstr>
      <vt:lpstr>Calibri</vt:lpstr>
      <vt:lpstr>Arial</vt:lpstr>
      <vt:lpstr>Century Gothic</vt:lpstr>
      <vt:lpstr>Raleway</vt:lpstr>
      <vt:lpstr>Тема Office</vt:lpstr>
      <vt:lpstr>Simple Light</vt:lpstr>
      <vt:lpstr>Simple Light</vt:lpstr>
      <vt:lpstr>Презентация PowerPoint</vt:lpstr>
      <vt:lpstr>Презентация PowerPoint</vt:lpstr>
      <vt:lpstr>Презентация PowerPoint</vt:lpstr>
      <vt:lpstr>ПРОБЛЕМА</vt:lpstr>
      <vt:lpstr>ЦЕЛЕВАЯ АУДИТОРИЯ</vt:lpstr>
      <vt:lpstr>РЕШЕНИЕ</vt:lpstr>
      <vt:lpstr>КОНКУРЕНТЫ</vt:lpstr>
      <vt:lpstr>ЦЕННОСТЬ, ЦЕННОСТНОЕ ПРЕДЛОЖЕНИЕ</vt:lpstr>
      <vt:lpstr>РЫНОК</vt:lpstr>
      <vt:lpstr>БИЗНЕС-МОДЕЛЬ</vt:lpstr>
      <vt:lpstr>ТЕКУЩИЕ РЕЗУЛЬТАТЫ</vt:lpstr>
      <vt:lpstr>КОМАНДА СТАРТАПА</vt:lpstr>
      <vt:lpstr>ПЛАНЫ РАЗВИТИЯ</vt:lpstr>
      <vt:lpstr>КОНТАКТЫ ЛИДЕРА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Persona</dc:creator>
  <cp:lastModifiedBy>Руслан Пономаренко</cp:lastModifiedBy>
  <cp:revision>5</cp:revision>
  <dcterms:modified xsi:type="dcterms:W3CDTF">2025-10-29T12:36:12Z</dcterms:modified>
</cp:coreProperties>
</file>