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63" r:id="rId5"/>
    <p:sldId id="285" r:id="rId6"/>
    <p:sldId id="286" r:id="rId7"/>
    <p:sldId id="300" r:id="rId8"/>
    <p:sldId id="288" r:id="rId9"/>
    <p:sldId id="302" r:id="rId10"/>
    <p:sldId id="307" r:id="rId11"/>
    <p:sldId id="305" r:id="rId12"/>
    <p:sldId id="289" r:id="rId13"/>
    <p:sldId id="287" r:id="rId14"/>
    <p:sldId id="293" r:id="rId15"/>
    <p:sldId id="290" r:id="rId16"/>
    <p:sldId id="295" r:id="rId17"/>
    <p:sldId id="309" r:id="rId18"/>
    <p:sldId id="292" r:id="rId19"/>
    <p:sldId id="297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7">
          <p15:clr>
            <a:srgbClr val="A4A3A4"/>
          </p15:clr>
        </p15:guide>
        <p15:guide id="2" pos="31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16" autoAdjust="0"/>
  </p:normalViewPr>
  <p:slideViewPr>
    <p:cSldViewPr>
      <p:cViewPr varScale="1">
        <p:scale>
          <a:sx n="111" d="100"/>
          <a:sy n="111" d="100"/>
        </p:scale>
        <p:origin x="365" y="62"/>
      </p:cViewPr>
      <p:guideLst>
        <p:guide orient="horz" pos="1757"/>
        <p:guide pos="31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3"/>
      <dgm:spPr/>
    </dgm:pt>
    <dgm:pt modelId="{E9939ED1-4562-48D9-BE1C-4783B0C5CCC3}" type="pres">
      <dgm:prSet presAssocID="{55BFBAC8-337F-499E-9BC4-6FD1736C15A7}" presName="c1text" presStyleLbl="node1" presStyleIdx="0" presStyleCnt="3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3"/>
      <dgm:spPr/>
    </dgm:pt>
    <dgm:pt modelId="{1BAB291C-2D12-4C6C-AF57-8F3D2971ECEF}" type="pres">
      <dgm:prSet presAssocID="{55BFBAC8-337F-499E-9BC4-6FD1736C15A7}" presName="c2text" presStyleLbl="node1" presStyleIdx="1" presStyleCnt="3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3"/>
      <dgm:spPr/>
    </dgm:pt>
    <dgm:pt modelId="{2C29A3DA-C316-42BB-A5C2-535CBF0E275C}" type="pres">
      <dgm:prSet presAssocID="{55BFBAC8-337F-499E-9BC4-6FD1736C15A7}" presName="c3text" presStyleLbl="node1" presStyleIdx="2" presStyleCnt="3">
        <dgm:presLayoutVars>
          <dgm:bulletEnabled val="1"/>
        </dgm:presLayoutVars>
      </dgm:prSet>
      <dgm:spPr/>
    </dgm:pt>
  </dgm:ptLst>
  <dgm:cxnLst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42C52068-08A8-4934-95E3-742E304654FC}" type="presOf" srcId="{4B8D2A1B-1AF5-4C7B-861F-7B6A3BC87275}" destId="{2C29A3DA-C316-42BB-A5C2-535CBF0E275C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103A2C85-B92B-4DAE-BAF2-E01568D331CD}" type="presOf" srcId="{4B8D2A1B-1AF5-4C7B-861F-7B6A3BC87275}" destId="{F4F73ED0-32D2-41A1-B72D-C2D81FC80C1A}" srcOrd="0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129E51AC-1D83-4B42-BEEE-07D8BED6C60E}" srcId="{55BFBAC8-337F-499E-9BC4-6FD1736C15A7}" destId="{4B8D2A1B-1AF5-4C7B-861F-7B6A3BC87275}" srcOrd="2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DA913C9A-30CB-44A8-946D-6F0E53ACC273}">
      <dgm:prSet/>
      <dgm:spPr/>
      <dgm:t>
        <a:bodyPr/>
        <a:lstStyle/>
        <a:p>
          <a:endParaRPr lang="ru-RU"/>
        </a:p>
      </dgm:t>
    </dgm:pt>
    <dgm:pt modelId="{81F95CE4-9DE1-4922-8F2D-89DC118502E3}" type="sibTrans" cxnId="{DA913C9A-30CB-44A8-946D-6F0E53ACC273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phldr="0" custT="0"/>
      <dgm:spPr>
        <a:solidFill>
          <a:srgbClr val="A4D4E2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/>
            <a:t>Учебные сайты</a:t>
          </a:r>
        </a:p>
      </dgm:t>
    </dgm:pt>
    <dgm:pt modelId="{A0BB1576-B217-41AC-B04B-812043263E2F}" type="parTrans" cxnId="{D8CFE0D1-1BB5-4AF4-85EB-706A246B6E8C}">
      <dgm:prSet/>
      <dgm:spPr/>
      <dgm:t>
        <a:bodyPr/>
        <a:lstStyle/>
        <a:p>
          <a:endParaRPr lang="ru-RU"/>
        </a:p>
      </dgm:t>
    </dgm:pt>
    <dgm:pt modelId="{E592E01B-3C16-4704-96C2-BB3FF77DAA95}" type="sibTrans" cxnId="{D8CFE0D1-1BB5-4AF4-85EB-706A246B6E8C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2C111434-8FC6-4468-92A2-5A8D754C7FB3}">
      <dgm:prSet/>
      <dgm:spPr/>
      <dgm:t>
        <a:bodyPr/>
        <a:lstStyle/>
        <a:p>
          <a:endParaRPr lang="ru-RU"/>
        </a:p>
      </dgm:t>
    </dgm:pt>
    <dgm:pt modelId="{EDE81F11-AFEE-4E1E-81E1-1E15775A9880}" type="sibTrans" cxnId="{2C111434-8FC6-4468-92A2-5A8D754C7FB3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phldr="0" custT="0"/>
      <dgm:spPr>
        <a:solidFill>
          <a:srgbClr val="A4D4E2">
            <a:alpha val="90000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dirty="0"/>
            <a:t>Homework.ru</a:t>
          </a:r>
        </a:p>
      </dgm:t>
    </dgm:pt>
    <dgm:pt modelId="{A6A0B85D-95AC-463F-92D0-B524DCBEA113}" type="parTrans" cxnId="{6854F6D7-9F9E-4A63-8C56-2E6E27BF502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6854F6D7-9F9E-4A63-8C56-2E6E27BF5027}">
      <dgm:prSet/>
      <dgm:spPr/>
      <dgm:t>
        <a:bodyPr/>
        <a:lstStyle/>
        <a:p>
          <a:endParaRPr lang="ru-RU"/>
        </a:p>
      </dgm:t>
    </dgm:pt>
    <dgm:pt modelId="{3BE0AD5C-4131-4EE9-A3D9-585E05FC9E79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dirty="0"/>
            <a:t>Gorodstud/ru</a:t>
          </a:r>
        </a:p>
      </dgm:t>
    </dgm:pt>
    <dgm:pt modelId="{B8239FF8-97D6-400C-85EE-C074DCFBB9F4}" type="parTrans" cxnId="{BB49371B-D0AA-4131-B3DE-F2C805F3D65E}">
      <dgm:prSet/>
      <dgm:spPr/>
      <dgm:t>
        <a:bodyPr/>
        <a:lstStyle/>
        <a:p>
          <a:endParaRPr lang="ru-RU"/>
        </a:p>
      </dgm:t>
    </dgm:pt>
    <dgm:pt modelId="{F7B3FF48-DAB4-4914-B623-78931CB97F71}" type="sibTrans" cxnId="{BB49371B-D0AA-4131-B3DE-F2C805F3D65E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C741705A-28DD-45C3-8559-0639E487BF23}">
      <dgm:prSet/>
      <dgm:spPr/>
      <dgm:t>
        <a:bodyPr/>
        <a:lstStyle/>
        <a:p>
          <a:endParaRPr lang="ru-RU"/>
        </a:p>
      </dgm:t>
    </dgm:pt>
    <dgm:pt modelId="{7906EB6D-2218-45CE-B08E-08ED8F228640}" type="sibTrans" cxnId="{C741705A-28DD-45C3-8559-0639E487BF23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phldr="0" custT="0"/>
      <dgm:spPr>
        <a:solidFill>
          <a:srgbClr val="A4D4E2">
            <a:alpha val="90000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/>
            <a:t>Цена, ориентация на ЦА</a:t>
          </a:r>
        </a:p>
      </dgm:t>
    </dgm:pt>
    <dgm:pt modelId="{B028CB35-9117-4925-8AF8-24A3293B8DBF}" type="parTrans" cxnId="{A292AF03-A9BD-4D46-80EC-A167FB210550}">
      <dgm:prSet/>
      <dgm:spPr/>
      <dgm:t>
        <a:bodyPr/>
        <a:lstStyle/>
        <a:p>
          <a:endParaRPr lang="ru-RU"/>
        </a:p>
      </dgm:t>
    </dgm:pt>
    <dgm:pt modelId="{E8E5BCDD-B3A2-4F66-A5C9-1A9AA5A755C2}" type="sibTrans" cxnId="{A292AF03-A9BD-4D46-80EC-A167FB210550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LinFactNeighborX="-6492" custLinFactNeighborY="7265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7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292AF03-A9BD-4D46-80EC-A167FB210550}" srcId="{C1DCF8D2-41C8-416E-B988-A9BFE3AC37E6}" destId="{8C35BD44-1BEF-4152-B737-36207728F3AA}" srcOrd="0" destOrd="0" parTransId="{B028CB35-9117-4925-8AF8-24A3293B8DBF}" sibTransId="{E8E5BCDD-B3A2-4F66-A5C9-1A9AA5A755C2}"/>
    <dgm:cxn modelId="{BB49371B-D0AA-4131-B3DE-F2C805F3D65E}" srcId="{FD45624C-83CF-47B9-8EDE-C4DE60E9F279}" destId="{3BE0AD5C-4131-4EE9-A3D9-585E05FC9E79}" srcOrd="1" destOrd="0" parTransId="{B8239FF8-97D6-400C-85EE-C074DCFBB9F4}" sibTransId="{F7B3FF48-DAB4-4914-B623-78931CB97F71}"/>
    <dgm:cxn modelId="{8E95B331-61F6-477E-946F-F6C95E63014E}" type="presOf" srcId="{C1DCF8D2-41C8-416E-B988-A9BFE3AC37E6}" destId="{869E6585-1C72-4E82-914E-39E2C4E28665}" srcOrd="0" destOrd="0" presId="urn:microsoft.com/office/officeart/2005/8/layout/hList1"/>
    <dgm:cxn modelId="{2C111434-8FC6-4468-92A2-5A8D754C7FB3}" srcId="{8E49249E-D487-4D9F-ACF1-780CF7A785B8}" destId="{FD45624C-83CF-47B9-8EDE-C4DE60E9F279}" srcOrd="1" destOrd="0" parTransId="{428D7D77-2657-4A75-8BEE-0D5B401B791A}" sibTransId="{EDE81F11-AFEE-4E1E-81E1-1E15775A9880}"/>
    <dgm:cxn modelId="{2A5ABD3B-9170-474C-9368-CD186453EC01}" type="presOf" srcId="{377675BF-60C8-4DBD-A646-E86AA93ABE52}" destId="{B206DAC4-D1DF-4053-8506-5DE426BC8BEF}" srcOrd="0" destOrd="0" presId="urn:microsoft.com/office/officeart/2005/8/layout/hList1"/>
    <dgm:cxn modelId="{B67F4F40-C681-4A9B-AD9B-B80A32602432}" type="presOf" srcId="{FD45624C-83CF-47B9-8EDE-C4DE60E9F279}" destId="{34E68AF3-FEED-4A3D-869A-6E2B7BBFBA4D}" srcOrd="0" destOrd="0" presId="urn:microsoft.com/office/officeart/2005/8/layout/hList1"/>
    <dgm:cxn modelId="{AE0BB669-4FFB-4D72-AD30-34971AC2AB72}" type="presOf" srcId="{8C35BD44-1BEF-4152-B737-36207728F3AA}" destId="{0C85A15E-56D2-44B3-8E52-7FFFB1AE2983}" srcOrd="0" destOrd="0" presId="urn:microsoft.com/office/officeart/2005/8/layout/hList1"/>
    <dgm:cxn modelId="{C741705A-28DD-45C3-8559-0639E487BF23}" srcId="{8E49249E-D487-4D9F-ACF1-780CF7A785B8}" destId="{C1DCF8D2-41C8-416E-B988-A9BFE3AC37E6}" srcOrd="2" destOrd="0" parTransId="{B3C04CD2-9904-4D71-967F-DACEEA19A283}" sibTransId="{7906EB6D-2218-45CE-B08E-08ED8F228640}"/>
    <dgm:cxn modelId="{1EB02D85-F2E4-47B5-9827-01A81A8B0307}" type="presOf" srcId="{2883D5F5-E7FF-401B-8EC6-F928AFB44B13}" destId="{400F4E5D-F016-41EA-97FB-BF5BA36522C2}" srcOrd="0" destOrd="0" presId="urn:microsoft.com/office/officeart/2005/8/layout/hList1"/>
    <dgm:cxn modelId="{DA913C9A-30CB-44A8-946D-6F0E53ACC273}" srcId="{8E49249E-D487-4D9F-ACF1-780CF7A785B8}" destId="{861A968E-9660-4770-82EB-9C2FFC889440}" srcOrd="0" destOrd="0" parTransId="{8EC91AB9-3AD1-4E8A-8F62-D1D6051DCB4D}" sibTransId="{81F95CE4-9DE1-4922-8F2D-89DC118502E3}"/>
    <dgm:cxn modelId="{DD29A1C4-4568-4930-A17D-2B9B1F753344}" type="presOf" srcId="{8E49249E-D487-4D9F-ACF1-780CF7A785B8}" destId="{CA0ACA70-C3D6-4950-A293-826CA31D4D77}" srcOrd="0" destOrd="0" presId="urn:microsoft.com/office/officeart/2005/8/layout/hList1"/>
    <dgm:cxn modelId="{D8CFE0D1-1BB5-4AF4-85EB-706A246B6E8C}" srcId="{861A968E-9660-4770-82EB-9C2FFC889440}" destId="{377675BF-60C8-4DBD-A646-E86AA93ABE52}" srcOrd="0" destOrd="0" parTransId="{A0BB1576-B217-41AC-B04B-812043263E2F}" sibTransId="{E592E01B-3C16-4704-96C2-BB3FF77DAA95}"/>
    <dgm:cxn modelId="{6854F6D7-9F9E-4A63-8C56-2E6E27BF5027}" srcId="{FD45624C-83CF-47B9-8EDE-C4DE60E9F279}" destId="{2883D5F5-E7FF-401B-8EC6-F928AFB44B13}" srcOrd="0" destOrd="0" parTransId="{A6A0B85D-95AC-463F-92D0-B524DCBEA113}" sibTransId="{8487C7DF-5F3F-497F-AB4E-E023B814B1B5}"/>
    <dgm:cxn modelId="{ECAB31E3-49EE-4CCE-B20F-4022584F6137}" type="presOf" srcId="{861A968E-9660-4770-82EB-9C2FFC889440}" destId="{69089CAB-F69C-48F1-B73A-68DA3AB2CB28}" srcOrd="0" destOrd="0" presId="urn:microsoft.com/office/officeart/2005/8/layout/hList1"/>
    <dgm:cxn modelId="{85BB2FE5-0131-44DE-AF5E-2E198934DA67}" type="presOf" srcId="{3BE0AD5C-4131-4EE9-A3D9-585E05FC9E79}" destId="{400F4E5D-F016-41EA-97FB-BF5BA36522C2}" srcOrd="0" destOrd="1" presId="urn:microsoft.com/office/officeart/2005/8/layout/hList1"/>
    <dgm:cxn modelId="{55D5A293-C420-43A4-85D4-0E17441E76C6}" type="presParOf" srcId="{CA0ACA70-C3D6-4950-A293-826CA31D4D77}" destId="{77421869-CF36-491C-BA53-1F920B19AEB1}" srcOrd="0" destOrd="0" presId="urn:microsoft.com/office/officeart/2005/8/layout/hList1"/>
    <dgm:cxn modelId="{DB59E20E-A7B4-4084-8F2D-C4B717D1C92D}" type="presParOf" srcId="{77421869-CF36-491C-BA53-1F920B19AEB1}" destId="{69089CAB-F69C-48F1-B73A-68DA3AB2CB28}" srcOrd="0" destOrd="0" presId="urn:microsoft.com/office/officeart/2005/8/layout/hList1"/>
    <dgm:cxn modelId="{B1915727-CD69-4D4E-BD8A-84647443C4CD}" type="presParOf" srcId="{77421869-CF36-491C-BA53-1F920B19AEB1}" destId="{B206DAC4-D1DF-4053-8506-5DE426BC8BEF}" srcOrd="1" destOrd="0" presId="urn:microsoft.com/office/officeart/2005/8/layout/hList1"/>
    <dgm:cxn modelId="{A6B00935-B6A1-4130-B389-96002AC66E65}" type="presParOf" srcId="{CA0ACA70-C3D6-4950-A293-826CA31D4D77}" destId="{4538DDEF-FF29-49EA-B0F6-2B2B7EFBE06A}" srcOrd="1" destOrd="0" presId="urn:microsoft.com/office/officeart/2005/8/layout/hList1"/>
    <dgm:cxn modelId="{C26F93D3-B3E0-45C0-96EE-49A03E9E911A}" type="presParOf" srcId="{CA0ACA70-C3D6-4950-A293-826CA31D4D77}" destId="{5458525B-D6B1-444E-BD3E-33F2D6911EC5}" srcOrd="2" destOrd="0" presId="urn:microsoft.com/office/officeart/2005/8/layout/hList1"/>
    <dgm:cxn modelId="{B74B1CBC-7DFF-4CF7-A58E-1E5CDFD18E72}" type="presParOf" srcId="{5458525B-D6B1-444E-BD3E-33F2D6911EC5}" destId="{34E68AF3-FEED-4A3D-869A-6E2B7BBFBA4D}" srcOrd="0" destOrd="0" presId="urn:microsoft.com/office/officeart/2005/8/layout/hList1"/>
    <dgm:cxn modelId="{8F369E6B-3557-4E95-98D9-67D717868DDC}" type="presParOf" srcId="{5458525B-D6B1-444E-BD3E-33F2D6911EC5}" destId="{400F4E5D-F016-41EA-97FB-BF5BA36522C2}" srcOrd="1" destOrd="0" presId="urn:microsoft.com/office/officeart/2005/8/layout/hList1"/>
    <dgm:cxn modelId="{92E21374-22E0-45A9-A429-4089ED9DFFBB}" type="presParOf" srcId="{CA0ACA70-C3D6-4950-A293-826CA31D4D77}" destId="{DE1CCA6C-0CB4-4F35-81EC-2A0957C7E3C7}" srcOrd="3" destOrd="0" presId="urn:microsoft.com/office/officeart/2005/8/layout/hList1"/>
    <dgm:cxn modelId="{423BE628-97F9-4029-BB83-93D94CFE3257}" type="presParOf" srcId="{CA0ACA70-C3D6-4950-A293-826CA31D4D77}" destId="{157F03D9-AB27-4BEC-A1E6-85F2952B306D}" srcOrd="4" destOrd="0" presId="urn:microsoft.com/office/officeart/2005/8/layout/hList1"/>
    <dgm:cxn modelId="{15B795B9-00BB-48C7-83E3-A7F73F4C33FA}" type="presParOf" srcId="{157F03D9-AB27-4BEC-A1E6-85F2952B306D}" destId="{869E6585-1C72-4E82-914E-39E2C4E28665}" srcOrd="0" destOrd="0" presId="urn:microsoft.com/office/officeart/2005/8/layout/hList1"/>
    <dgm:cxn modelId="{AA9FB67A-22B3-4D4A-BD6F-73F18FAFFB46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F06E44-FCE5-4AA2-A1B3-1957CD2B3B87}" type="doc">
      <dgm:prSet loTypeId="urn:microsoft.com/office/officeart/2005/8/layout/cycle5" loCatId="cycle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AAF76A0A-3FC5-43A5-8653-9AF8CE040EC7}">
      <dgm:prSet phldrT="[Текст]"/>
      <dgm:spPr/>
      <dgm:t>
        <a:bodyPr/>
        <a:lstStyle/>
        <a:p>
          <a:r>
            <a:rPr lang="ru-RU" dirty="0"/>
            <a:t>Поиск заказчика</a:t>
          </a:r>
        </a:p>
      </dgm:t>
    </dgm:pt>
    <dgm:pt modelId="{72A6E952-0A79-47E0-92FC-086B9C34819B}" type="parTrans" cxnId="{45E419B0-E04F-4AD2-9893-02CB2DC4C14B}">
      <dgm:prSet/>
      <dgm:spPr/>
      <dgm:t>
        <a:bodyPr/>
        <a:lstStyle/>
        <a:p>
          <a:endParaRPr lang="ru-RU"/>
        </a:p>
      </dgm:t>
    </dgm:pt>
    <dgm:pt modelId="{83513BBF-76F2-49C5-91D3-C4E7CC6EE0DB}" type="sibTrans" cxnId="{45E419B0-E04F-4AD2-9893-02CB2DC4C14B}">
      <dgm:prSet/>
      <dgm:spPr/>
      <dgm:t>
        <a:bodyPr/>
        <a:lstStyle/>
        <a:p>
          <a:endParaRPr lang="ru-RU"/>
        </a:p>
      </dgm:t>
    </dgm:pt>
    <dgm:pt modelId="{4FF54828-6790-48A1-8A7B-A0C4E19E9592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Поиск исполнителя</a:t>
          </a:r>
        </a:p>
      </dgm:t>
    </dgm:pt>
    <dgm:pt modelId="{A4C2F393-278C-46DC-A327-F2EB38BA528C}" type="parTrans" cxnId="{00AF5728-354B-4009-AD2A-471981D007E0}">
      <dgm:prSet/>
      <dgm:spPr/>
      <dgm:t>
        <a:bodyPr/>
        <a:lstStyle/>
        <a:p>
          <a:endParaRPr lang="ru-RU"/>
        </a:p>
      </dgm:t>
    </dgm:pt>
    <dgm:pt modelId="{5B99F17A-54C1-4433-BB66-B01755103564}" type="sibTrans" cxnId="{00AF5728-354B-4009-AD2A-471981D007E0}">
      <dgm:prSet/>
      <dgm:spPr/>
      <dgm:t>
        <a:bodyPr/>
        <a:lstStyle/>
        <a:p>
          <a:endParaRPr lang="ru-RU"/>
        </a:p>
      </dgm:t>
    </dgm:pt>
    <dgm:pt modelId="{84B9E66C-A4C9-4263-812B-89348B7613DA}">
      <dgm:prSet phldrT="[Текст]"/>
      <dgm:spPr/>
      <dgm:t>
        <a:bodyPr/>
        <a:lstStyle/>
        <a:p>
          <a:r>
            <a:rPr lang="ru-RU" dirty="0"/>
            <a:t>Выполнение работы</a:t>
          </a:r>
        </a:p>
      </dgm:t>
    </dgm:pt>
    <dgm:pt modelId="{E870B177-1F8E-466D-B3DE-4E8C66E0CFD9}" type="parTrans" cxnId="{CF6C831F-4047-4A08-8580-DBB1A0E90147}">
      <dgm:prSet/>
      <dgm:spPr/>
      <dgm:t>
        <a:bodyPr/>
        <a:lstStyle/>
        <a:p>
          <a:endParaRPr lang="ru-RU"/>
        </a:p>
      </dgm:t>
    </dgm:pt>
    <dgm:pt modelId="{B6AF224C-A520-4304-938D-8F5077F8FC48}" type="sibTrans" cxnId="{CF6C831F-4047-4A08-8580-DBB1A0E90147}">
      <dgm:prSet/>
      <dgm:spPr/>
      <dgm:t>
        <a:bodyPr/>
        <a:lstStyle/>
        <a:p>
          <a:endParaRPr lang="ru-RU"/>
        </a:p>
      </dgm:t>
    </dgm:pt>
    <dgm:pt modelId="{70EC908D-6A93-4ABE-A18C-6A8A1056E825}">
      <dgm:prSet phldrT="[Текст]"/>
      <dgm:spPr/>
      <dgm:t>
        <a:bodyPr/>
        <a:lstStyle/>
        <a:p>
          <a:r>
            <a:rPr lang="ru-RU" dirty="0"/>
            <a:t>Передача готовой работы от исполнителя к заказчику</a:t>
          </a:r>
        </a:p>
      </dgm:t>
    </dgm:pt>
    <dgm:pt modelId="{452AF66F-642B-445C-9C5F-CD8B505CDC66}" type="parTrans" cxnId="{313BE49B-96B5-4FD4-9CA6-C16AA4A2F87C}">
      <dgm:prSet/>
      <dgm:spPr/>
      <dgm:t>
        <a:bodyPr/>
        <a:lstStyle/>
        <a:p>
          <a:endParaRPr lang="ru-RU"/>
        </a:p>
      </dgm:t>
    </dgm:pt>
    <dgm:pt modelId="{ECFE87A6-A962-42A9-8183-3C5E242A2792}" type="sibTrans" cxnId="{313BE49B-96B5-4FD4-9CA6-C16AA4A2F87C}">
      <dgm:prSet/>
      <dgm:spPr/>
      <dgm:t>
        <a:bodyPr/>
        <a:lstStyle/>
        <a:p>
          <a:endParaRPr lang="ru-RU"/>
        </a:p>
      </dgm:t>
    </dgm:pt>
    <dgm:pt modelId="{CF26496B-E218-4BC0-B3B6-E8EF0655C5C2}">
      <dgm:prSet phldrT="[Текст]"/>
      <dgm:spPr/>
      <dgm:t>
        <a:bodyPr/>
        <a:lstStyle/>
        <a:p>
          <a:r>
            <a:rPr lang="ru-RU" dirty="0"/>
            <a:t>Получение прибыли</a:t>
          </a:r>
        </a:p>
      </dgm:t>
    </dgm:pt>
    <dgm:pt modelId="{08871B67-3D34-4375-8E0B-6D2063E1C847}" type="parTrans" cxnId="{C326B2D3-6233-44C1-B98F-4B09EB02BE17}">
      <dgm:prSet/>
      <dgm:spPr/>
      <dgm:t>
        <a:bodyPr/>
        <a:lstStyle/>
        <a:p>
          <a:endParaRPr lang="ru-RU"/>
        </a:p>
      </dgm:t>
    </dgm:pt>
    <dgm:pt modelId="{D7427746-0362-4BE2-9D98-401220B560B6}" type="sibTrans" cxnId="{C326B2D3-6233-44C1-B98F-4B09EB02BE17}">
      <dgm:prSet/>
      <dgm:spPr/>
      <dgm:t>
        <a:bodyPr/>
        <a:lstStyle/>
        <a:p>
          <a:endParaRPr lang="ru-RU"/>
        </a:p>
      </dgm:t>
    </dgm:pt>
    <dgm:pt modelId="{290B837B-C338-4711-A151-CD90DF0A97EE}" type="pres">
      <dgm:prSet presAssocID="{D2F06E44-FCE5-4AA2-A1B3-1957CD2B3B87}" presName="cycle" presStyleCnt="0">
        <dgm:presLayoutVars>
          <dgm:dir/>
          <dgm:resizeHandles val="exact"/>
        </dgm:presLayoutVars>
      </dgm:prSet>
      <dgm:spPr/>
    </dgm:pt>
    <dgm:pt modelId="{7AE8F0A8-CFFC-4234-8244-75D880AEF61C}" type="pres">
      <dgm:prSet presAssocID="{AAF76A0A-3FC5-43A5-8653-9AF8CE040EC7}" presName="node" presStyleLbl="node1" presStyleIdx="0" presStyleCnt="5">
        <dgm:presLayoutVars>
          <dgm:bulletEnabled val="1"/>
        </dgm:presLayoutVars>
      </dgm:prSet>
      <dgm:spPr/>
    </dgm:pt>
    <dgm:pt modelId="{9E57861C-C30E-422E-ABF9-A273E233DBD8}" type="pres">
      <dgm:prSet presAssocID="{AAF76A0A-3FC5-43A5-8653-9AF8CE040EC7}" presName="spNode" presStyleCnt="0"/>
      <dgm:spPr/>
    </dgm:pt>
    <dgm:pt modelId="{EA1E18AE-2D65-423A-979D-F1C2F525C5BF}" type="pres">
      <dgm:prSet presAssocID="{83513BBF-76F2-49C5-91D3-C4E7CC6EE0DB}" presName="sibTrans" presStyleLbl="sibTrans1D1" presStyleIdx="0" presStyleCnt="5"/>
      <dgm:spPr/>
    </dgm:pt>
    <dgm:pt modelId="{80A19BCA-153C-4FF2-BE85-961E5E4E0B91}" type="pres">
      <dgm:prSet presAssocID="{4FF54828-6790-48A1-8A7B-A0C4E19E9592}" presName="node" presStyleLbl="node1" presStyleIdx="1" presStyleCnt="5">
        <dgm:presLayoutVars>
          <dgm:bulletEnabled val="1"/>
        </dgm:presLayoutVars>
      </dgm:prSet>
      <dgm:spPr/>
    </dgm:pt>
    <dgm:pt modelId="{DB9C2CC7-8C6C-4C9D-88FA-D40D5BF52795}" type="pres">
      <dgm:prSet presAssocID="{4FF54828-6790-48A1-8A7B-A0C4E19E9592}" presName="spNode" presStyleCnt="0"/>
      <dgm:spPr/>
    </dgm:pt>
    <dgm:pt modelId="{F5924ED3-CA99-45FF-8491-2AE4DD0876F3}" type="pres">
      <dgm:prSet presAssocID="{5B99F17A-54C1-4433-BB66-B01755103564}" presName="sibTrans" presStyleLbl="sibTrans1D1" presStyleIdx="1" presStyleCnt="5"/>
      <dgm:spPr/>
    </dgm:pt>
    <dgm:pt modelId="{F0CD1C0F-FD22-45D5-841E-0A78E3317288}" type="pres">
      <dgm:prSet presAssocID="{84B9E66C-A4C9-4263-812B-89348B7613DA}" presName="node" presStyleLbl="node1" presStyleIdx="2" presStyleCnt="5">
        <dgm:presLayoutVars>
          <dgm:bulletEnabled val="1"/>
        </dgm:presLayoutVars>
      </dgm:prSet>
      <dgm:spPr/>
    </dgm:pt>
    <dgm:pt modelId="{DCADEBF1-D49B-4799-A714-388A1775D725}" type="pres">
      <dgm:prSet presAssocID="{84B9E66C-A4C9-4263-812B-89348B7613DA}" presName="spNode" presStyleCnt="0"/>
      <dgm:spPr/>
    </dgm:pt>
    <dgm:pt modelId="{F8112C86-9131-43B1-82F8-13103F5B17E7}" type="pres">
      <dgm:prSet presAssocID="{B6AF224C-A520-4304-938D-8F5077F8FC48}" presName="sibTrans" presStyleLbl="sibTrans1D1" presStyleIdx="2" presStyleCnt="5"/>
      <dgm:spPr/>
    </dgm:pt>
    <dgm:pt modelId="{88311300-4FC0-429F-86F7-CC1198B0C2E2}" type="pres">
      <dgm:prSet presAssocID="{70EC908D-6A93-4ABE-A18C-6A8A1056E825}" presName="node" presStyleLbl="node1" presStyleIdx="3" presStyleCnt="5">
        <dgm:presLayoutVars>
          <dgm:bulletEnabled val="1"/>
        </dgm:presLayoutVars>
      </dgm:prSet>
      <dgm:spPr/>
    </dgm:pt>
    <dgm:pt modelId="{63243970-6B12-4B4C-8A99-5FF5C895747B}" type="pres">
      <dgm:prSet presAssocID="{70EC908D-6A93-4ABE-A18C-6A8A1056E825}" presName="spNode" presStyleCnt="0"/>
      <dgm:spPr/>
    </dgm:pt>
    <dgm:pt modelId="{92E5BD4C-108D-4B99-9C62-DB0952B72B57}" type="pres">
      <dgm:prSet presAssocID="{ECFE87A6-A962-42A9-8183-3C5E242A2792}" presName="sibTrans" presStyleLbl="sibTrans1D1" presStyleIdx="3" presStyleCnt="5"/>
      <dgm:spPr/>
    </dgm:pt>
    <dgm:pt modelId="{4940C8F2-2329-4B39-83CB-081E43E61C3E}" type="pres">
      <dgm:prSet presAssocID="{CF26496B-E218-4BC0-B3B6-E8EF0655C5C2}" presName="node" presStyleLbl="node1" presStyleIdx="4" presStyleCnt="5">
        <dgm:presLayoutVars>
          <dgm:bulletEnabled val="1"/>
        </dgm:presLayoutVars>
      </dgm:prSet>
      <dgm:spPr/>
    </dgm:pt>
    <dgm:pt modelId="{AA5EB7F3-D92B-405F-88FA-C7C26A3CEF9B}" type="pres">
      <dgm:prSet presAssocID="{CF26496B-E218-4BC0-B3B6-E8EF0655C5C2}" presName="spNode" presStyleCnt="0"/>
      <dgm:spPr/>
    </dgm:pt>
    <dgm:pt modelId="{5245385E-4171-460E-BAF6-7221351C8F82}" type="pres">
      <dgm:prSet presAssocID="{D7427746-0362-4BE2-9D98-401220B560B6}" presName="sibTrans" presStyleLbl="sibTrans1D1" presStyleIdx="4" presStyleCnt="5"/>
      <dgm:spPr/>
    </dgm:pt>
  </dgm:ptLst>
  <dgm:cxnLst>
    <dgm:cxn modelId="{644EC70F-C0CA-4C9A-9D9E-D24984330D76}" type="presOf" srcId="{D2F06E44-FCE5-4AA2-A1B3-1957CD2B3B87}" destId="{290B837B-C338-4711-A151-CD90DF0A97EE}" srcOrd="0" destOrd="0" presId="urn:microsoft.com/office/officeart/2005/8/layout/cycle5"/>
    <dgm:cxn modelId="{4748AF13-7700-4817-81EF-E06FAFAA7FFA}" type="presOf" srcId="{ECFE87A6-A962-42A9-8183-3C5E242A2792}" destId="{92E5BD4C-108D-4B99-9C62-DB0952B72B57}" srcOrd="0" destOrd="0" presId="urn:microsoft.com/office/officeart/2005/8/layout/cycle5"/>
    <dgm:cxn modelId="{49D1DB18-6E86-494B-AC44-8FF8160790CF}" type="presOf" srcId="{5B99F17A-54C1-4433-BB66-B01755103564}" destId="{F5924ED3-CA99-45FF-8491-2AE4DD0876F3}" srcOrd="0" destOrd="0" presId="urn:microsoft.com/office/officeart/2005/8/layout/cycle5"/>
    <dgm:cxn modelId="{CF6C831F-4047-4A08-8580-DBB1A0E90147}" srcId="{D2F06E44-FCE5-4AA2-A1B3-1957CD2B3B87}" destId="{84B9E66C-A4C9-4263-812B-89348B7613DA}" srcOrd="2" destOrd="0" parTransId="{E870B177-1F8E-466D-B3DE-4E8C66E0CFD9}" sibTransId="{B6AF224C-A520-4304-938D-8F5077F8FC48}"/>
    <dgm:cxn modelId="{00AF5728-354B-4009-AD2A-471981D007E0}" srcId="{D2F06E44-FCE5-4AA2-A1B3-1957CD2B3B87}" destId="{4FF54828-6790-48A1-8A7B-A0C4E19E9592}" srcOrd="1" destOrd="0" parTransId="{A4C2F393-278C-46DC-A327-F2EB38BA528C}" sibTransId="{5B99F17A-54C1-4433-BB66-B01755103564}"/>
    <dgm:cxn modelId="{A1E9BB2B-6769-4373-9E0A-58CF317A2E07}" type="presOf" srcId="{B6AF224C-A520-4304-938D-8F5077F8FC48}" destId="{F8112C86-9131-43B1-82F8-13103F5B17E7}" srcOrd="0" destOrd="0" presId="urn:microsoft.com/office/officeart/2005/8/layout/cycle5"/>
    <dgm:cxn modelId="{F6326F54-17DA-4F30-BFE5-7594B3E14815}" type="presOf" srcId="{4FF54828-6790-48A1-8A7B-A0C4E19E9592}" destId="{80A19BCA-153C-4FF2-BE85-961E5E4E0B91}" srcOrd="0" destOrd="0" presId="urn:microsoft.com/office/officeart/2005/8/layout/cycle5"/>
    <dgm:cxn modelId="{AC2E5E55-273A-47E9-BF9D-A3ACE1096DCE}" type="presOf" srcId="{AAF76A0A-3FC5-43A5-8653-9AF8CE040EC7}" destId="{7AE8F0A8-CFFC-4234-8244-75D880AEF61C}" srcOrd="0" destOrd="0" presId="urn:microsoft.com/office/officeart/2005/8/layout/cycle5"/>
    <dgm:cxn modelId="{4D27F39A-F39D-4A20-84A9-B3A40BEAC2F3}" type="presOf" srcId="{84B9E66C-A4C9-4263-812B-89348B7613DA}" destId="{F0CD1C0F-FD22-45D5-841E-0A78E3317288}" srcOrd="0" destOrd="0" presId="urn:microsoft.com/office/officeart/2005/8/layout/cycle5"/>
    <dgm:cxn modelId="{313BE49B-96B5-4FD4-9CA6-C16AA4A2F87C}" srcId="{D2F06E44-FCE5-4AA2-A1B3-1957CD2B3B87}" destId="{70EC908D-6A93-4ABE-A18C-6A8A1056E825}" srcOrd="3" destOrd="0" parTransId="{452AF66F-642B-445C-9C5F-CD8B505CDC66}" sibTransId="{ECFE87A6-A962-42A9-8183-3C5E242A2792}"/>
    <dgm:cxn modelId="{45E419B0-E04F-4AD2-9893-02CB2DC4C14B}" srcId="{D2F06E44-FCE5-4AA2-A1B3-1957CD2B3B87}" destId="{AAF76A0A-3FC5-43A5-8653-9AF8CE040EC7}" srcOrd="0" destOrd="0" parTransId="{72A6E952-0A79-47E0-92FC-086B9C34819B}" sibTransId="{83513BBF-76F2-49C5-91D3-C4E7CC6EE0DB}"/>
    <dgm:cxn modelId="{C326B2D3-6233-44C1-B98F-4B09EB02BE17}" srcId="{D2F06E44-FCE5-4AA2-A1B3-1957CD2B3B87}" destId="{CF26496B-E218-4BC0-B3B6-E8EF0655C5C2}" srcOrd="4" destOrd="0" parTransId="{08871B67-3D34-4375-8E0B-6D2063E1C847}" sibTransId="{D7427746-0362-4BE2-9D98-401220B560B6}"/>
    <dgm:cxn modelId="{155F7CD4-EA4F-49C5-A885-67390E434E48}" type="presOf" srcId="{83513BBF-76F2-49C5-91D3-C4E7CC6EE0DB}" destId="{EA1E18AE-2D65-423A-979D-F1C2F525C5BF}" srcOrd="0" destOrd="0" presId="urn:microsoft.com/office/officeart/2005/8/layout/cycle5"/>
    <dgm:cxn modelId="{88CC91D4-483C-46A5-AFA7-3EA6C12AA0EA}" type="presOf" srcId="{70EC908D-6A93-4ABE-A18C-6A8A1056E825}" destId="{88311300-4FC0-429F-86F7-CC1198B0C2E2}" srcOrd="0" destOrd="0" presId="urn:microsoft.com/office/officeart/2005/8/layout/cycle5"/>
    <dgm:cxn modelId="{2A84DCEA-AEAE-4E9E-9F54-46F681AD134D}" type="presOf" srcId="{CF26496B-E218-4BC0-B3B6-E8EF0655C5C2}" destId="{4940C8F2-2329-4B39-83CB-081E43E61C3E}" srcOrd="0" destOrd="0" presId="urn:microsoft.com/office/officeart/2005/8/layout/cycle5"/>
    <dgm:cxn modelId="{79B5E1EA-CCD2-4019-AF78-498B95EC5AC8}" type="presOf" srcId="{D7427746-0362-4BE2-9D98-401220B560B6}" destId="{5245385E-4171-460E-BAF6-7221351C8F82}" srcOrd="0" destOrd="0" presId="urn:microsoft.com/office/officeart/2005/8/layout/cycle5"/>
    <dgm:cxn modelId="{F45C7EBB-B7C8-46EB-B530-C1FC0771AB8D}" type="presParOf" srcId="{290B837B-C338-4711-A151-CD90DF0A97EE}" destId="{7AE8F0A8-CFFC-4234-8244-75D880AEF61C}" srcOrd="0" destOrd="0" presId="urn:microsoft.com/office/officeart/2005/8/layout/cycle5"/>
    <dgm:cxn modelId="{149F0E21-4EA6-4765-BAD6-48A4FBC513D6}" type="presParOf" srcId="{290B837B-C338-4711-A151-CD90DF0A97EE}" destId="{9E57861C-C30E-422E-ABF9-A273E233DBD8}" srcOrd="1" destOrd="0" presId="urn:microsoft.com/office/officeart/2005/8/layout/cycle5"/>
    <dgm:cxn modelId="{CBBF2DB2-1CE6-47BC-83D5-47966784C0A5}" type="presParOf" srcId="{290B837B-C338-4711-A151-CD90DF0A97EE}" destId="{EA1E18AE-2D65-423A-979D-F1C2F525C5BF}" srcOrd="2" destOrd="0" presId="urn:microsoft.com/office/officeart/2005/8/layout/cycle5"/>
    <dgm:cxn modelId="{E4963358-6C5B-4591-B8E9-EFE3C03AD2D9}" type="presParOf" srcId="{290B837B-C338-4711-A151-CD90DF0A97EE}" destId="{80A19BCA-153C-4FF2-BE85-961E5E4E0B91}" srcOrd="3" destOrd="0" presId="urn:microsoft.com/office/officeart/2005/8/layout/cycle5"/>
    <dgm:cxn modelId="{8B18F44E-3870-458E-A610-E57E7AE81D61}" type="presParOf" srcId="{290B837B-C338-4711-A151-CD90DF0A97EE}" destId="{DB9C2CC7-8C6C-4C9D-88FA-D40D5BF52795}" srcOrd="4" destOrd="0" presId="urn:microsoft.com/office/officeart/2005/8/layout/cycle5"/>
    <dgm:cxn modelId="{2EEC660F-6CFE-4877-9A08-2D9CE4A2FD32}" type="presParOf" srcId="{290B837B-C338-4711-A151-CD90DF0A97EE}" destId="{F5924ED3-CA99-45FF-8491-2AE4DD0876F3}" srcOrd="5" destOrd="0" presId="urn:microsoft.com/office/officeart/2005/8/layout/cycle5"/>
    <dgm:cxn modelId="{92C2072C-1C99-4B67-B9F5-17C329DF02B8}" type="presParOf" srcId="{290B837B-C338-4711-A151-CD90DF0A97EE}" destId="{F0CD1C0F-FD22-45D5-841E-0A78E3317288}" srcOrd="6" destOrd="0" presId="urn:microsoft.com/office/officeart/2005/8/layout/cycle5"/>
    <dgm:cxn modelId="{5510C434-12A6-411C-8EEF-AE74DC27C5DC}" type="presParOf" srcId="{290B837B-C338-4711-A151-CD90DF0A97EE}" destId="{DCADEBF1-D49B-4799-A714-388A1775D725}" srcOrd="7" destOrd="0" presId="urn:microsoft.com/office/officeart/2005/8/layout/cycle5"/>
    <dgm:cxn modelId="{CB706FB0-4FC8-4692-AD41-051205E8C454}" type="presParOf" srcId="{290B837B-C338-4711-A151-CD90DF0A97EE}" destId="{F8112C86-9131-43B1-82F8-13103F5B17E7}" srcOrd="8" destOrd="0" presId="urn:microsoft.com/office/officeart/2005/8/layout/cycle5"/>
    <dgm:cxn modelId="{DF012286-CF7F-49CF-B3B2-78DEA8E0C874}" type="presParOf" srcId="{290B837B-C338-4711-A151-CD90DF0A97EE}" destId="{88311300-4FC0-429F-86F7-CC1198B0C2E2}" srcOrd="9" destOrd="0" presId="urn:microsoft.com/office/officeart/2005/8/layout/cycle5"/>
    <dgm:cxn modelId="{3E0E8728-8E2F-41B8-8BEC-84EC5634C6B1}" type="presParOf" srcId="{290B837B-C338-4711-A151-CD90DF0A97EE}" destId="{63243970-6B12-4B4C-8A99-5FF5C895747B}" srcOrd="10" destOrd="0" presId="urn:microsoft.com/office/officeart/2005/8/layout/cycle5"/>
    <dgm:cxn modelId="{CD9F64CF-0FDD-4635-905E-D415D68F178D}" type="presParOf" srcId="{290B837B-C338-4711-A151-CD90DF0A97EE}" destId="{92E5BD4C-108D-4B99-9C62-DB0952B72B57}" srcOrd="11" destOrd="0" presId="urn:microsoft.com/office/officeart/2005/8/layout/cycle5"/>
    <dgm:cxn modelId="{876D3BED-1BDC-477E-9394-E8763AA2BDD3}" type="presParOf" srcId="{290B837B-C338-4711-A151-CD90DF0A97EE}" destId="{4940C8F2-2329-4B39-83CB-081E43E61C3E}" srcOrd="12" destOrd="0" presId="urn:microsoft.com/office/officeart/2005/8/layout/cycle5"/>
    <dgm:cxn modelId="{232E2122-0A2C-467A-AFE5-2B0263F12E81}" type="presParOf" srcId="{290B837B-C338-4711-A151-CD90DF0A97EE}" destId="{AA5EB7F3-D92B-405F-88FA-C7C26A3CEF9B}" srcOrd="13" destOrd="0" presId="urn:microsoft.com/office/officeart/2005/8/layout/cycle5"/>
    <dgm:cxn modelId="{C55003AD-3EEA-47F7-87C8-C1B0EED53EB4}" type="presParOf" srcId="{290B837B-C338-4711-A151-CD90DF0A97EE}" destId="{5245385E-4171-460E-BAF6-7221351C8F82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1927328" y="221200"/>
        <a:ext cx="1546190" cy="663601"/>
      </dsp:txXfrm>
    </dsp:sp>
    <dsp:sp modelId="{71F9D321-AD24-4B2F-9858-808383740F5B}">
      <dsp:nvSpPr>
        <dsp:cNvPr id="0" name=""/>
        <dsp:cNvSpPr/>
      </dsp:nvSpPr>
      <dsp:spPr>
        <a:xfrm>
          <a:off x="1041420" y="1106001"/>
          <a:ext cx="3318005" cy="33180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1927328" y="1313377"/>
        <a:ext cx="1546190" cy="622125"/>
      </dsp:txXfrm>
    </dsp:sp>
    <dsp:sp modelId="{F4F73ED0-32D2-41A1-B72D-C2D81FC80C1A}">
      <dsp:nvSpPr>
        <dsp:cNvPr id="0" name=""/>
        <dsp:cNvSpPr/>
      </dsp:nvSpPr>
      <dsp:spPr>
        <a:xfrm>
          <a:off x="1594421" y="2212003"/>
          <a:ext cx="2212003" cy="2212003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1918362" y="2765004"/>
        <a:ext cx="1564122" cy="11060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177208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3137" y="1177208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2051002"/>
          <a:ext cx="3059169" cy="1508806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Учебные сайты</a:t>
          </a:r>
        </a:p>
      </dsp:txBody>
      <dsp:txXfrm>
        <a:off x="0" y="2051002"/>
        <a:ext cx="3059169" cy="1508806"/>
      </dsp:txXfrm>
    </dsp:sp>
    <dsp:sp modelId="{34E68AF3-FEED-4A3D-869A-6E2B7BBFBA4D}">
      <dsp:nvSpPr>
        <dsp:cNvPr id="0" name=""/>
        <dsp:cNvSpPr/>
      </dsp:nvSpPr>
      <dsp:spPr>
        <a:xfrm>
          <a:off x="3490590" y="1177208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Фирмы конкуренты</a:t>
          </a:r>
        </a:p>
      </dsp:txBody>
      <dsp:txXfrm>
        <a:off x="3490590" y="1177208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291989" y="2184019"/>
          <a:ext cx="3059169" cy="150880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Homework.ru</a:t>
          </a:r>
        </a:p>
        <a:p>
          <a:pPr marL="228600" lvl="1" indent="-228600" algn="l" defTabSz="11557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Gorodstud/ru</a:t>
          </a:r>
        </a:p>
      </dsp:txBody>
      <dsp:txXfrm>
        <a:off x="3291989" y="2184019"/>
        <a:ext cx="3059169" cy="1508806"/>
      </dsp:txXfrm>
    </dsp:sp>
    <dsp:sp modelId="{869E6585-1C72-4E82-914E-39E2C4E28665}">
      <dsp:nvSpPr>
        <dsp:cNvPr id="0" name=""/>
        <dsp:cNvSpPr/>
      </dsp:nvSpPr>
      <dsp:spPr>
        <a:xfrm>
          <a:off x="6981180" y="1169788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Наши преимущества</a:t>
          </a:r>
        </a:p>
      </dsp:txBody>
      <dsp:txXfrm>
        <a:off x="6981180" y="1169788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2074404"/>
          <a:ext cx="3059169" cy="150880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kern="1200" dirty="0"/>
            <a:t>Цена, ориентация на ЦА</a:t>
          </a:r>
        </a:p>
      </dsp:txBody>
      <dsp:txXfrm>
        <a:off x="6978043" y="2074404"/>
        <a:ext cx="3059169" cy="15088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8F0A8-CFFC-4234-8244-75D880AEF61C}">
      <dsp:nvSpPr>
        <dsp:cNvPr id="0" name=""/>
        <dsp:cNvSpPr/>
      </dsp:nvSpPr>
      <dsp:spPr>
        <a:xfrm>
          <a:off x="3921624" y="2501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Поиск заказчика</a:t>
          </a:r>
        </a:p>
      </dsp:txBody>
      <dsp:txXfrm>
        <a:off x="3960631" y="41508"/>
        <a:ext cx="1151300" cy="721040"/>
      </dsp:txXfrm>
    </dsp:sp>
    <dsp:sp modelId="{EA1E18AE-2D65-423A-979D-F1C2F525C5BF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2374153" y="203168"/>
              </a:moveTo>
              <a:arcTo wR="1595126" hR="1595126" stAng="17954046" swAng="12105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A19BCA-153C-4FF2-BE85-961E5E4E0B91}">
      <dsp:nvSpPr>
        <dsp:cNvPr id="0" name=""/>
        <dsp:cNvSpPr/>
      </dsp:nvSpPr>
      <dsp:spPr>
        <a:xfrm>
          <a:off x="5438680" y="1104706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Поиск исполнителя</a:t>
          </a:r>
        </a:p>
      </dsp:txBody>
      <dsp:txXfrm>
        <a:off x="5477687" y="1143713"/>
        <a:ext cx="1151300" cy="721040"/>
      </dsp:txXfrm>
    </dsp:sp>
    <dsp:sp modelId="{F5924ED3-CA99-45FF-8491-2AE4DD0876F3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3186417" y="1705694"/>
              </a:moveTo>
              <a:arcTo wR="1595126" hR="1595126" stAng="21838481" swAng="13589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D1C0F-FD22-45D5-841E-0A78E3317288}">
      <dsp:nvSpPr>
        <dsp:cNvPr id="0" name=""/>
        <dsp:cNvSpPr/>
      </dsp:nvSpPr>
      <dsp:spPr>
        <a:xfrm>
          <a:off x="4859216" y="2888112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Выполнение работы</a:t>
          </a:r>
        </a:p>
      </dsp:txBody>
      <dsp:txXfrm>
        <a:off x="4898223" y="2927119"/>
        <a:ext cx="1151300" cy="721040"/>
      </dsp:txXfrm>
    </dsp:sp>
    <dsp:sp modelId="{F8112C86-9131-43B1-82F8-13103F5B17E7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1790642" y="3178226"/>
              </a:moveTo>
              <a:arcTo wR="1595126" hR="1595126" stAng="4977571" swAng="84485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311300-4FC0-429F-86F7-CC1198B0C2E2}">
      <dsp:nvSpPr>
        <dsp:cNvPr id="0" name=""/>
        <dsp:cNvSpPr/>
      </dsp:nvSpPr>
      <dsp:spPr>
        <a:xfrm>
          <a:off x="2984032" y="2888112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Передача готовой работы от исполнителя к заказчику</a:t>
          </a:r>
        </a:p>
      </dsp:txBody>
      <dsp:txXfrm>
        <a:off x="3023039" y="2927119"/>
        <a:ext cx="1151300" cy="721040"/>
      </dsp:txXfrm>
    </dsp:sp>
    <dsp:sp modelId="{92E5BD4C-108D-4B99-9C62-DB0952B72B57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169140" y="2309964"/>
              </a:moveTo>
              <a:arcTo wR="1595126" hR="1595126" stAng="9202542" swAng="13589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40C8F2-2329-4B39-83CB-081E43E61C3E}">
      <dsp:nvSpPr>
        <dsp:cNvPr id="0" name=""/>
        <dsp:cNvSpPr/>
      </dsp:nvSpPr>
      <dsp:spPr>
        <a:xfrm>
          <a:off x="2404568" y="1104706"/>
          <a:ext cx="1229314" cy="799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Получение прибыли</a:t>
          </a:r>
        </a:p>
      </dsp:txBody>
      <dsp:txXfrm>
        <a:off x="2443575" y="1143713"/>
        <a:ext cx="1151300" cy="721040"/>
      </dsp:txXfrm>
    </dsp:sp>
    <dsp:sp modelId="{5245385E-4171-460E-BAF6-7221351C8F82}">
      <dsp:nvSpPr>
        <dsp:cNvPr id="0" name=""/>
        <dsp:cNvSpPr/>
      </dsp:nvSpPr>
      <dsp:spPr>
        <a:xfrm>
          <a:off x="2941154" y="402028"/>
          <a:ext cx="3190253" cy="3190253"/>
        </a:xfrm>
        <a:custGeom>
          <a:avLst/>
          <a:gdLst/>
          <a:ahLst/>
          <a:cxnLst/>
          <a:rect l="0" t="0" r="0" b="0"/>
          <a:pathLst>
            <a:path>
              <a:moveTo>
                <a:pt x="383807" y="557276"/>
              </a:moveTo>
              <a:arcTo wR="1595126" hR="1595126" stAng="13235385" swAng="12105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ECEE7-BFBD-4DF9-89BC-AC55E894A144}" type="datetimeFigureOut">
              <a:rPr lang="ru-RU" smtClean="0"/>
              <a:t>16.07.2023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38B44-E1D8-4AC7-B17A-0CD25D04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354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8B44-E1D8-4AC7-B17A-0CD25D04A45A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8B44-E1D8-4AC7-B17A-0CD25D04A45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9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43768" y="1582321"/>
            <a:ext cx="7093868" cy="17480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>
                <a:latin typeface="+mn-lt"/>
                <a:ea typeface="+mn-ea"/>
                <a:cs typeface="+mn-cs"/>
              </a:rPr>
              <a:t> </a:t>
            </a:r>
            <a:r>
              <a:rPr lang="ru-RU" sz="4400" dirty="0">
                <a:latin typeface="+mn-lt"/>
                <a:ea typeface="+mn-ea"/>
                <a:cs typeface="+mn-cs"/>
              </a:rPr>
              <a:t>Разработка </a:t>
            </a:r>
            <a:r>
              <a:rPr lang="ru-RU" sz="4400" dirty="0"/>
              <a:t>с</a:t>
            </a:r>
            <a:r>
              <a:rPr lang="ru-RU" altLang="en-US" sz="4400" dirty="0">
                <a:latin typeface="+mn-lt"/>
                <a:ea typeface="+mn-ea"/>
                <a:cs typeface="+mn-cs"/>
              </a:rPr>
              <a:t>айта «Помощь студенту»</a:t>
            </a:r>
            <a:endParaRPr lang="ru-RU" altLang="en-US" sz="4400" b="0" strike="noStrike" spc="-1" dirty="0">
              <a:latin typeface="+mn-lt"/>
              <a:ea typeface="+mn-ea"/>
              <a:cs typeface="+mn-cs"/>
            </a:endParaRPr>
          </a:p>
        </p:txBody>
      </p:sp>
      <p:pic>
        <p:nvPicPr>
          <p:cNvPr id="5" name="Изображение 4" descr="онлай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270" y="3195320"/>
            <a:ext cx="2235835" cy="1491615"/>
          </a:xfrm>
          <a:prstGeom prst="round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sz="4400" dirty="0" err="1">
                <a:ea typeface="MS Gothic" panose="020B0609070205080204" pitchFamily="49" charset="-128"/>
              </a:rPr>
              <a:t>Команда</a:t>
            </a:r>
            <a:r>
              <a:rPr sz="4400" dirty="0">
                <a:ea typeface="MS Gothic" panose="020B0609070205080204" pitchFamily="49" charset="-128"/>
              </a:rPr>
              <a:t> </a:t>
            </a:r>
            <a:r>
              <a:rPr sz="4400" dirty="0" err="1">
                <a:ea typeface="MS Gothic" panose="020B0609070205080204" pitchFamily="49" charset="-128"/>
              </a:rPr>
              <a:t>проекта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277495" y="3482975"/>
            <a:ext cx="3101975" cy="22618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indent="-342900" algn="ctr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rgbClr val="1B1464"/>
                </a:solidFill>
                <a:latin typeface="Futura PT"/>
              </a:rPr>
              <a:t> </a:t>
            </a:r>
            <a:r>
              <a:rPr lang="ru-RU" b="1" dirty="0">
                <a:solidFill>
                  <a:srgbClr val="1B1464"/>
                </a:solidFill>
                <a:latin typeface="Segoe Print" panose="02000600000000000000" charset="0"/>
                <a:cs typeface="Segoe Print" panose="02000600000000000000" charset="0"/>
              </a:rPr>
              <a:t>Вяткина Валерия Александровна</a:t>
            </a:r>
            <a:endParaRPr lang="ru-RU" b="1" dirty="0">
              <a:solidFill>
                <a:srgbClr val="1B1464"/>
              </a:solidFill>
              <a:latin typeface="Futura PT"/>
            </a:endParaRPr>
          </a:p>
          <a:p>
            <a:pPr marL="342900" marR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endParaRPr lang="ru-RU" sz="1200" b="1" dirty="0">
              <a:solidFill>
                <a:srgbClr val="1B1464"/>
              </a:solidFill>
              <a:latin typeface="Futura PT"/>
            </a:endParaRPr>
          </a:p>
          <a:p>
            <a:pPr marL="342900" marR="0" indent="-342900" algn="l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endParaRPr lang="ru-RU" sz="1200" b="1" dirty="0">
              <a:solidFill>
                <a:srgbClr val="1B1464"/>
              </a:solidFill>
              <a:latin typeface="Futura PT"/>
            </a:endParaRPr>
          </a:p>
          <a:p>
            <a:pPr marL="342900" marR="0" indent="-342900" algn="l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sz="1200" dirty="0">
                <a:solidFill>
                  <a:srgbClr val="1B1464"/>
                </a:solidFill>
                <a:latin typeface="Futura PT"/>
                <a:sym typeface="+mn-ea"/>
              </a:rPr>
              <a:t>Навыки: организованность, комуникабельность, разработка решений приносящих выгоду всем заинтересованным сторонам</a:t>
            </a:r>
            <a:endParaRPr lang="ru-RU" sz="1200" dirty="0">
              <a:solidFill>
                <a:srgbClr val="1B1464"/>
              </a:solidFill>
              <a:latin typeface="Futura PT"/>
            </a:endParaRPr>
          </a:p>
          <a:p>
            <a:pPr marL="342900" marR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endParaRPr lang="ru-RU" sz="1200" b="1" dirty="0">
              <a:solidFill>
                <a:srgbClr val="1B1464"/>
              </a:solidFill>
              <a:latin typeface="Futura PT"/>
            </a:endParaRPr>
          </a:p>
          <a:p>
            <a:pPr marL="342900" marR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6727950" y="3381087"/>
            <a:ext cx="309634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rgbClr val="1B1464"/>
                </a:solidFill>
                <a:latin typeface="Futura PT"/>
              </a:rPr>
              <a:t>Суходоева Алёна Алексеевна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200" dirty="0">
                <a:solidFill>
                  <a:srgbClr val="1B1464"/>
                </a:solidFill>
                <a:latin typeface="Futura PT"/>
              </a:rPr>
              <a:t>Навыки: креативность, навыки управления отношениями с клиентами, навыки проектного менеджмента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200" dirty="0">
                <a:solidFill>
                  <a:srgbClr val="1B1464"/>
                </a:solidFill>
                <a:latin typeface="Futura PT"/>
              </a:rPr>
              <a:t>Роль: Менеджер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200" dirty="0"/>
          </a:p>
        </p:txBody>
      </p:sp>
      <p:sp>
        <p:nvSpPr>
          <p:cNvPr id="9" name="Содержимое 2"/>
          <p:cNvSpPr txBox="1"/>
          <p:nvPr/>
        </p:nvSpPr>
        <p:spPr>
          <a:xfrm>
            <a:off x="3379813" y="3411319"/>
            <a:ext cx="334750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rgbClr val="1B1464"/>
                </a:solidFill>
                <a:latin typeface="Futura PT"/>
              </a:rPr>
              <a:t>Исаева Мария Алексеевна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300" dirty="0">
              <a:solidFill>
                <a:srgbClr val="1B1464"/>
              </a:solidFill>
              <a:latin typeface="Futura PT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300" dirty="0">
              <a:solidFill>
                <a:srgbClr val="1B1464"/>
              </a:solidFill>
              <a:latin typeface="Futura PT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300" dirty="0">
                <a:solidFill>
                  <a:srgbClr val="1B1464"/>
                </a:solidFill>
                <a:latin typeface="Futura PT"/>
              </a:rPr>
              <a:t>Навыки: ответственность, навыки организационного развития, понимание финансовой составляющей бизнеса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300" b="1" dirty="0">
              <a:solidFill>
                <a:srgbClr val="1B1464"/>
              </a:solidFill>
              <a:latin typeface="Futura PT"/>
            </a:endParaRPr>
          </a:p>
        </p:txBody>
      </p:sp>
      <p:pic>
        <p:nvPicPr>
          <p:cNvPr id="101" name="Изображение 100"/>
          <p:cNvPicPr/>
          <p:nvPr/>
        </p:nvPicPr>
        <p:blipFill>
          <a:blip r:embed="rId4"/>
          <a:stretch>
            <a:fillRect/>
          </a:stretch>
        </p:blipFill>
        <p:spPr>
          <a:xfrm>
            <a:off x="935990" y="1230630"/>
            <a:ext cx="1662430" cy="21602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Изображение 101"/>
          <p:cNvPicPr/>
          <p:nvPr/>
        </p:nvPicPr>
        <p:blipFill>
          <a:blip r:embed="rId5"/>
          <a:stretch>
            <a:fillRect/>
          </a:stretch>
        </p:blipFill>
        <p:spPr>
          <a:xfrm>
            <a:off x="4264660" y="1230630"/>
            <a:ext cx="1688465" cy="21609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Изображение 102"/>
          <p:cNvPicPr/>
          <p:nvPr/>
        </p:nvPicPr>
        <p:blipFill>
          <a:blip r:embed="rId6"/>
          <a:stretch>
            <a:fillRect/>
          </a:stretch>
        </p:blipFill>
        <p:spPr>
          <a:xfrm>
            <a:off x="7543800" y="1231265"/>
            <a:ext cx="1713230" cy="21799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Проблема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53360" y="1871345"/>
            <a:ext cx="5049520" cy="26765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/>
              <a:t>Большая нагрузка у студентов 1-2 курсов по учебе, мало времени на выполнение работ.</a:t>
            </a:r>
          </a:p>
          <a:p>
            <a:r>
              <a:rPr lang="ru-RU" sz="2400" dirty="0"/>
              <a:t>Чтобы облегчить учебу студентам 1-2 курсов, мы предлагаем сайт и помощь со стороны старших курсов (3-5 курс, магистратура).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5776" y="1827162"/>
            <a:ext cx="2448272" cy="2862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3808" y="2241163"/>
            <a:ext cx="1872208" cy="2034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Студенты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56140" y="522031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Суть проекта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448416" y="1467123"/>
            <a:ext cx="4536504" cy="4131008"/>
          </a:xfrm>
          <a:prstGeom prst="rect">
            <a:avLst/>
          </a:prstGeom>
        </p:spPr>
        <p:txBody>
          <a:bodyPr lIns="0" tIns="0" rIns="0" bIns="0">
            <a:normAutofit lnSpcReduction="10000"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3200" b="0" i="0" kern="0" cap="none" spc="0" normalizeH="0" baseline="0" noProof="0" dirty="0">
                <a:solidFill>
                  <a:sysClr val="windowText" lastClr="000000"/>
                </a:solidFill>
                <a:ea typeface="MS Gothic" panose="020B0609070205080204" pitchFamily="49" charset="-128"/>
              </a:rPr>
              <a:t>Разработка сайта-платформы, на которой студенты старших курсов</a:t>
            </a:r>
          </a:p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3200" b="0" i="0" kern="0" cap="none" spc="0" normalizeH="0" baseline="0" noProof="0" dirty="0">
                <a:solidFill>
                  <a:sysClr val="windowText" lastClr="000000"/>
                </a:solidFill>
                <a:ea typeface="MS Gothic" panose="020B0609070205080204" pitchFamily="49" charset="-128"/>
              </a:rPr>
              <a:t>(3-5,магистратура) могут платно помогать студентам 1-2 курсов с работами и конспектами.</a:t>
            </a:r>
          </a:p>
        </p:txBody>
      </p:sp>
      <p:pic>
        <p:nvPicPr>
          <p:cNvPr id="104" name="Изображение 103"/>
          <p:cNvPicPr/>
          <p:nvPr/>
        </p:nvPicPr>
        <p:blipFill>
          <a:blip r:embed="rId3"/>
          <a:stretch>
            <a:fillRect/>
          </a:stretch>
        </p:blipFill>
        <p:spPr>
          <a:xfrm>
            <a:off x="5832475" y="1538605"/>
            <a:ext cx="2842895" cy="35248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anose="020B0609070205080204" pitchFamily="49" charset="-128"/>
              </a:rPr>
              <a:t>Роль проекта в обеспечении </a:t>
            </a:r>
            <a:br>
              <a:rPr lang="ru-RU" sz="2800" dirty="0">
                <a:ea typeface="MS Gothic" panose="020B0609070205080204" pitchFamily="49" charset="-128"/>
              </a:rPr>
            </a:br>
            <a:r>
              <a:rPr lang="ru-RU" sz="2800" dirty="0">
                <a:ea typeface="MS Gothic" panose="020B0609070205080204" pitchFamily="49" charset="-128"/>
              </a:rPr>
              <a:t>технологического суверенитета страны</a:t>
            </a:r>
            <a:endParaRPr sz="2800" dirty="0">
              <a:ea typeface="MS Gothic" panose="020B0609070205080204" pitchFamily="49" charset="-128"/>
            </a:endParaRPr>
          </a:p>
        </p:txBody>
      </p:sp>
      <p:graphicFrame>
        <p:nvGraphicFramePr>
          <p:cNvPr id="3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735780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4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 algn="l">
                        <a:lnSpc>
                          <a:spcPct val="17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NechNet</a:t>
                      </a:r>
                      <a:endParaRPr lang="en-US" alt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Искусственный интеллект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04414" y="594676"/>
            <a:ext cx="6120680" cy="945092"/>
          </a:xfrm>
        </p:spPr>
        <p:txBody>
          <a:bodyPr/>
          <a:lstStyle/>
          <a:p>
            <a:r>
              <a:rPr lang="ru-RU" altLang="en-US" sz="4400" dirty="0">
                <a:ea typeface="MS Gothic" panose="020B0609070205080204" pitchFamily="49" charset="-128"/>
              </a:rPr>
              <a:t>Целевая аудитория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4769997" y="4300207"/>
            <a:ext cx="3258149" cy="1154504"/>
            <a:chOff x="3326438" y="0"/>
            <a:chExt cx="3258149" cy="1154504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3326438" y="46901"/>
              <a:ext cx="3207066" cy="110760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377521" y="0"/>
              <a:ext cx="3207066" cy="11076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kern="1200" dirty="0"/>
                <a:t>700 человек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754224" y="1648726"/>
            <a:ext cx="46805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пол: девушки и юноши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возраст: 18-20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род деятельности: студенты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105" name="Изображение 104"/>
          <p:cNvPicPr/>
          <p:nvPr/>
        </p:nvPicPr>
        <p:blipFill>
          <a:blip r:embed="rId3"/>
          <a:srcRect l="39411"/>
          <a:stretch>
            <a:fillRect/>
          </a:stretch>
        </p:blipFill>
        <p:spPr>
          <a:xfrm>
            <a:off x="431800" y="1610995"/>
            <a:ext cx="3228975" cy="35915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en-US" sz="4400" dirty="0"/>
              <a:t>Потенциальный объем рынка</a:t>
            </a:r>
            <a:endParaRPr sz="4400" dirty="0">
              <a:ea typeface="MS Gothic" panose="020B0609070205080204" pitchFamily="49" charset="-128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36256" y="1323107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kern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PAM</a:t>
            </a:r>
            <a:r>
              <a:rPr lang="ru-RU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=1 900 000  студентов в России 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TAM</a:t>
            </a:r>
            <a:r>
              <a:rPr lang="ru-RU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= 82 000  студентов в Удмуртии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SAM</a:t>
            </a:r>
            <a:r>
              <a:rPr lang="ru-RU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= 22 000  студентов в Ижевске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SOM =  5 000 человек  (наши возможности)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99512" y="243278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Анализ конкурентов</a:t>
            </a:r>
            <a:endParaRPr sz="4400" dirty="0">
              <a:ea typeface="MS Gothic" panose="020B0609070205080204" pitchFamily="49" charset="-128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62226744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51435"/>
            <a:ext cx="9743440" cy="556260"/>
          </a:xfrm>
        </p:spPr>
        <p:txBody>
          <a:bodyPr lIns="720000"/>
          <a:lstStyle/>
          <a:p>
            <a:r>
              <a:rPr lang="ru-RU" sz="4400" dirty="0">
                <a:ea typeface="MS Gothic" panose="020B0609070205080204" pitchFamily="49" charset="-128"/>
              </a:rPr>
              <a:t>Бизнес-модель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anose="020B0609070205080204" pitchFamily="49" charset="-128"/>
            </a:endParaRPr>
          </a:p>
        </p:txBody>
      </p:sp>
      <p:graphicFrame>
        <p:nvGraphicFramePr>
          <p:cNvPr id="3" name="Таблица 5"/>
          <p:cNvGraphicFramePr>
            <a:graphicFrameLocks noGrp="1"/>
          </p:cNvGraphicFramePr>
          <p:nvPr/>
        </p:nvGraphicFramePr>
        <p:xfrm>
          <a:off x="0" y="626745"/>
          <a:ext cx="10080625" cy="4867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22450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2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2730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37018" y="1526726"/>
            <a:ext cx="18719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Нишевый рынок</a:t>
            </a:r>
          </a:p>
          <a:p>
            <a:pPr indent="0">
              <a:buFont typeface="Arial" panose="020B0604020202020204" pitchFamily="34" charset="0"/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8203" y="1488520"/>
            <a:ext cx="194421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Качество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Скорость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Низкая цена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65430" y="2692539"/>
            <a:ext cx="1871960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4067" y="1504390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68357" y="4411275"/>
            <a:ext cx="5040314" cy="43088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периодических платежей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85860" y="2694807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9926" y="1538938"/>
            <a:ext cx="1978912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Решение задач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Написание конспектов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Помощь с докладами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54" y="1526726"/>
            <a:ext cx="18719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УдГУ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altLang="ru-RU" sz="1400" i="1" dirty="0">
                <a:solidFill>
                  <a:schemeClr val="bg1">
                    <a:lumMod val="50000"/>
                  </a:schemeClr>
                </a:solidFill>
              </a:rPr>
              <a:t>ИжГТУ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altLang="ru-RU" sz="1400" i="1" dirty="0">
                <a:solidFill>
                  <a:schemeClr val="bg1">
                    <a:lumMod val="50000"/>
                  </a:schemeClr>
                </a:solidFill>
              </a:rPr>
              <a:t>УдГАУ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911" y="4347375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Услуги интернета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140419" y="4085877"/>
            <a:ext cx="300482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i="1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/>
                <a:sym typeface="+mn-ea"/>
              </a:rPr>
              <a:t> Переменные издержки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i="1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/>
                <a:sym typeface="+mn-ea"/>
              </a:rPr>
              <a:t>Налог 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/>
            </a:endParaRPr>
          </a:p>
          <a:p>
            <a:endParaRPr kumimoji="0" lang="ru-RU" altLang="en-US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666047"/>
            <a:ext cx="7704856" cy="945092"/>
          </a:xfrm>
        </p:spPr>
        <p:txBody>
          <a:bodyPr/>
          <a:lstStyle/>
          <a:p>
            <a:pPr algn="ctr"/>
            <a:r>
              <a:rPr lang="ru-RU" sz="4400" dirty="0">
                <a:ea typeface="MS Gothic" panose="020B0609070205080204" pitchFamily="49" charset="-128"/>
              </a:rPr>
              <a:t>Процесс оказания услуги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anose="020B0609070205080204" pitchFamily="49" charset="-128"/>
            </a:endParaRPr>
          </a:p>
        </p:txBody>
      </p:sp>
      <p:graphicFrame>
        <p:nvGraphicFramePr>
          <p:cNvPr id="6" name="Содержимое 3"/>
          <p:cNvGraphicFramePr/>
          <p:nvPr>
            <p:extLst>
              <p:ext uri="{D42A27DB-BD31-4B8C-83A1-F6EECF244321}">
                <p14:modId xmlns:p14="http://schemas.microsoft.com/office/powerpoint/2010/main" val="2530099087"/>
              </p:ext>
            </p:extLst>
          </p:nvPr>
        </p:nvGraphicFramePr>
        <p:xfrm>
          <a:off x="431800" y="1901286"/>
          <a:ext cx="9072563" cy="3742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Цель проекта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106" name="Текстовое поле 105"/>
          <p:cNvSpPr txBox="1"/>
          <p:nvPr/>
        </p:nvSpPr>
        <p:spPr>
          <a:xfrm>
            <a:off x="575945" y="1539240"/>
            <a:ext cx="7240905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/>
            <a:r>
              <a:rPr lang="ru-RU" sz="2400" dirty="0">
                <a:ea typeface="MS Gothic" panose="020B0609070205080204" pitchFamily="49" charset="-128"/>
                <a:sym typeface="+mn-ea"/>
              </a:rPr>
              <a:t>Цель - разработать сайт «Помощь студенту» к 1 сентябрю 2023 года и в течение учебного года увеличивать количество потенциальных заказчиков на 10%</a:t>
            </a:r>
          </a:p>
        </p:txBody>
      </p:sp>
      <p:pic>
        <p:nvPicPr>
          <p:cNvPr id="107" name="Изображение 106"/>
          <p:cNvPicPr/>
          <p:nvPr/>
        </p:nvPicPr>
        <p:blipFill>
          <a:blip r:embed="rId4"/>
          <a:stretch>
            <a:fillRect/>
          </a:stretch>
        </p:blipFill>
        <p:spPr>
          <a:xfrm>
            <a:off x="6912520" y="3627362"/>
            <a:ext cx="3140800" cy="201905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170979"/>
            <a:ext cx="7272808" cy="945092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Стартовые инвестиции</a:t>
            </a:r>
            <a:endParaRPr sz="4400" dirty="0">
              <a:ea typeface="MS Gothic" panose="020B0609070205080204" pitchFamily="49" charset="-128"/>
            </a:endParaRPr>
          </a:p>
        </p:txBody>
      </p:sp>
      <p:graphicFrame>
        <p:nvGraphicFramePr>
          <p:cNvPr id="5" name="Содержимое 5"/>
          <p:cNvGraphicFramePr/>
          <p:nvPr>
            <p:extLst>
              <p:ext uri="{D42A27DB-BD31-4B8C-83A1-F6EECF244321}">
                <p14:modId xmlns:p14="http://schemas.microsoft.com/office/powerpoint/2010/main" val="4035097075"/>
              </p:ext>
            </p:extLst>
          </p:nvPr>
        </p:nvGraphicFramePr>
        <p:xfrm>
          <a:off x="-635" y="1014095"/>
          <a:ext cx="10081260" cy="4647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260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Изучение рынка услуг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altLang="en-US" sz="18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концепции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altLang="en-US" sz="1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Собственные средства</a:t>
                      </a: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None/>
                      </a:pP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81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программиста 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altLang="en-US" sz="1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Собственные средства</a:t>
                      </a: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None/>
                      </a:pP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сайта</a:t>
                      </a:r>
                      <a:endParaRPr lang="en-US" altLang="en-US" sz="1800" b="0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</a:t>
                      </a:r>
                      <a:r>
                        <a:rPr lang="ru-RU" altLang="en-US" sz="1800" b="0" baseline="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средства</a:t>
                      </a:r>
                      <a:endParaRPr lang="ru-RU" altLang="en-US" sz="1800" b="0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81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информации в социальных сетях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Собственные средства</a:t>
                      </a:r>
                      <a:endParaRPr lang="ru-RU" altLang="en-US" sz="18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None/>
                      </a:pPr>
                      <a:endParaRPr lang="ru-RU" altLang="en-US" sz="18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81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заказчиков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altLang="en-US" sz="1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Собственные средства</a:t>
                      </a: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None/>
                      </a:pP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181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исполнителей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altLang="en-US" sz="1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Собственные средства</a:t>
                      </a: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None/>
                      </a:pP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Тестирование услуги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altLang="en-US" sz="18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altLang="en-US" sz="1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Собственные средства</a:t>
                      </a: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None/>
                      </a:pPr>
                      <a:endParaRPr lang="ru-RU" altLang="en-US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altLang="en-US" sz="1200" b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en-US" sz="12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en-US" sz="12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15776" y="668053"/>
            <a:ext cx="6264696" cy="823893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Организационный план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257051" y="1757590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80000" lnSpcReduction="10000"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anose="020B0609070205080204" pitchFamily="49" charset="-128"/>
              </a:rPr>
              <a:t>Индивидуальный предприниматель (ИП) — физическое лицо, зарегистрированное в установленном законом порядке и осуществляющее предпринимательскую деятельность без образования юридического лица</a:t>
            </a:r>
            <a:r>
              <a:rPr kumimoji="0" lang="ru-RU" sz="32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anose="020B0609070205080204" pitchFamily="49" charset="-128"/>
              </a:rPr>
              <a:t> с 6% налоговой ставкой.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anose="020B0609070205080204" pitchFamily="49" charset="-128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anose="020B0609070205080204" pitchFamily="49" charset="-128"/>
              </a:rPr>
              <a:t>ИП обязан платить фиксированный платёж в социальные фонды вне зависимости от дохода.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31542" y="315511"/>
            <a:ext cx="7632848" cy="945092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Финансовый план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anose="020B0609070205080204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806322"/>
              </p:ext>
            </p:extLst>
          </p:nvPr>
        </p:nvGraphicFramePr>
        <p:xfrm>
          <a:off x="1" y="1179094"/>
          <a:ext cx="10080624" cy="4450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3003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831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БЮДЖЕТ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ед. </a:t>
                      </a:r>
                      <a:r>
                        <a:rPr lang="ru-RU" sz="1200" u="none" strike="noStrike" dirty="0" err="1">
                          <a:effectLst/>
                        </a:rPr>
                        <a:t>измер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январь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февраль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март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апрель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май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июнь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июль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август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сентябрь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октябрь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ноябрь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декабрь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итог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755"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бюджет операционной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314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доходы от операционной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руб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27000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35000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29000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35000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45000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386000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314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расходы на операциаонную деятельность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20500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20500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171000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314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постоянные расходы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13">
                  <a:txBody>
                    <a:bodyPr/>
                    <a:lstStyle/>
                    <a:p>
                      <a:endParaRPr lang="ru-RU"/>
                    </a:p>
                  </a:txBody>
                  <a:tcPr marL="4241" marR="4241" marT="424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260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реклама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руб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165000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314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услуги интернета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руб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6000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728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переменные расходы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13">
                  <a:txBody>
                    <a:bodyPr/>
                    <a:lstStyle/>
                    <a:p>
                      <a:endParaRPr lang="ru-RU"/>
                    </a:p>
                  </a:txBody>
                  <a:tcPr marL="4241" marR="4241" marT="424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805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налог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руб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1575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1701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1260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1260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2205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2520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1890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1827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1890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2205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2835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24318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8314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прибыль до налогооблажения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руб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19500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24500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14500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13500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19500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24500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34500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34500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215000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8314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чистая прибыль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руб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2925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4799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8240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8240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17295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21980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12610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11673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17610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22295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31665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31350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r>
                        <a:rPr lang="en-US" sz="1200" u="none" strike="noStrike" dirty="0">
                          <a:effectLst/>
                        </a:rPr>
                        <a:t>79241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41" marR="4241" marT="424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anose="020B0609070205080204" pitchFamily="49" charset="-128"/>
              </a:rPr>
              <a:t>Экономика проекта</a:t>
            </a:r>
            <a:br>
              <a:rPr lang="ru-RU" sz="4000" dirty="0">
                <a:ea typeface="MS Gothic" panose="020B0609070205080204" pitchFamily="49" charset="-128"/>
              </a:rPr>
            </a:br>
            <a:br>
              <a:rPr lang="ru-RU" sz="4000" dirty="0">
                <a:ea typeface="MS Gothic" panose="020B0609070205080204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anose="020B0609070205080204" pitchFamily="49" charset="-12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285260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alt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1287</a:t>
                      </a:r>
                      <a:endParaRPr lang="en-US" alt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386000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195318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чистая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179241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alt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608</a:t>
                      </a:r>
                      <a:endParaRPr lang="en-US" alt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alt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182400</a:t>
                      </a:r>
                      <a:endParaRPr lang="en-US" alt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37800</a:t>
                      </a:r>
                      <a:endParaRPr lang="en-US" alt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alt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43768" y="98971"/>
            <a:ext cx="7128792" cy="729068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План реализации проекта</a:t>
            </a:r>
            <a:endParaRPr sz="4400" dirty="0">
              <a:ea typeface="MS Gothic" panose="020B0609070205080204" pitchFamily="49" charset="-128"/>
            </a:endParaRPr>
          </a:p>
        </p:txBody>
      </p:sp>
      <p:graphicFrame>
        <p:nvGraphicFramePr>
          <p:cNvPr id="6" name="Содержимое 3"/>
          <p:cNvGraphicFramePr/>
          <p:nvPr>
            <p:extLst>
              <p:ext uri="{D42A27DB-BD31-4B8C-83A1-F6EECF244321}">
                <p14:modId xmlns:p14="http://schemas.microsoft.com/office/powerpoint/2010/main" val="284392971"/>
              </p:ext>
            </p:extLst>
          </p:nvPr>
        </p:nvGraphicFramePr>
        <p:xfrm>
          <a:off x="935856" y="819052"/>
          <a:ext cx="8005789" cy="3867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9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6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82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Задача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Срок (месяцев)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1.Изучение рынка услуг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Разработка концепции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42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3.Поиск программиста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85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4.Разработка сайта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42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5.Размещение информации в социальных сетях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51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6.Поиск заказчиков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79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7.Поиск исполнителей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5012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8.Тестирование услуги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неделя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355198"/>
            <a:ext cx="7992888" cy="945092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Координаты команды проекта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dirty="0">
                <a:solidFill>
                  <a:srgbClr val="1B1464"/>
                </a:solidFill>
                <a:latin typeface="Futura PT"/>
              </a:rPr>
              <a:t> 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dirty="0">
                <a:solidFill>
                  <a:srgbClr val="1B1464"/>
                </a:solidFill>
                <a:latin typeface="Futura PT"/>
              </a:rPr>
              <a:t> </a:t>
            </a: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214" y="3395967"/>
            <a:ext cx="314775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dirty="0"/>
              <a:t>Вяткина Валерия Александровна</a:t>
            </a:r>
          </a:p>
          <a:p>
            <a:r>
              <a:rPr lang="ru-RU" altLang="en-US" dirty="0"/>
              <a:t>79223635585</a:t>
            </a:r>
          </a:p>
          <a:p>
            <a:r>
              <a:rPr lang="en-US" dirty="0"/>
              <a:t>vvaleria4@yandex.ru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836744" y="3366854"/>
            <a:ext cx="2859752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dirty="0"/>
              <a:t>Исаева Мария Алексеевна</a:t>
            </a:r>
          </a:p>
          <a:p>
            <a:r>
              <a:rPr lang="en-US" dirty="0"/>
              <a:t>79508348393</a:t>
            </a:r>
          </a:p>
          <a:p>
            <a:r>
              <a:rPr lang="en-US" dirty="0"/>
              <a:t>mnasreioas@gmail.com</a:t>
            </a:r>
          </a:p>
          <a:p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08470" y="3378200"/>
            <a:ext cx="324739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dirty="0"/>
              <a:t>Суходовна Алёна Алексеевна </a:t>
            </a:r>
          </a:p>
          <a:p>
            <a:r>
              <a:rPr lang="en-US" altLang="ru-RU" dirty="0"/>
              <a:t>89042791454</a:t>
            </a:r>
            <a:endParaRPr lang="en-US" dirty="0"/>
          </a:p>
          <a:p>
            <a:r>
              <a:rPr lang="en-US" dirty="0"/>
              <a:t>alena_suhodoeva05@mail.ru</a:t>
            </a:r>
          </a:p>
        </p:txBody>
      </p:sp>
      <p:pic>
        <p:nvPicPr>
          <p:cNvPr id="101" name="Изображение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935990" y="1230630"/>
            <a:ext cx="1662430" cy="21602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Изображение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4264660" y="1230630"/>
            <a:ext cx="1688465" cy="21609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Изображение 102"/>
          <p:cNvPicPr/>
          <p:nvPr/>
        </p:nvPicPr>
        <p:blipFill>
          <a:blip r:embed="rId5"/>
          <a:stretch>
            <a:fillRect/>
          </a:stretch>
        </p:blipFill>
        <p:spPr>
          <a:xfrm>
            <a:off x="7543800" y="1231265"/>
            <a:ext cx="1713230" cy="21799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 panose="020B0604020202020204"/>
              </a:rPr>
              <a:t>Спасибо за внимание!</a:t>
            </a:r>
            <a:endParaRPr lang="ru-RU" sz="35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771</Words>
  <Application>Microsoft Office PowerPoint</Application>
  <PresentationFormat>Произвольный</PresentationFormat>
  <Paragraphs>345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MS Gothic</vt:lpstr>
      <vt:lpstr>Arial</vt:lpstr>
      <vt:lpstr>Calibri</vt:lpstr>
      <vt:lpstr>Futura PT</vt:lpstr>
      <vt:lpstr>Segoe Print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Проблема</vt:lpstr>
      <vt:lpstr>Суть проекта</vt:lpstr>
      <vt:lpstr>Роль проекта в обеспечении  технологического суверенитета страны</vt:lpstr>
      <vt:lpstr>Целевая аудитория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48</cp:revision>
  <dcterms:created xsi:type="dcterms:W3CDTF">2022-10-14T10:42:00Z</dcterms:created>
  <dcterms:modified xsi:type="dcterms:W3CDTF">2023-07-16T19:54:00Z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36086804E4184DBEBE30F460C6F06DBF</vt:lpwstr>
  </property>
  <property fmtid="{D5CDD505-2E9C-101B-9397-08002B2CF9AE}" pid="3" name="KSOProductBuildVer">
    <vt:lpwstr>1049-11.2.0.11537</vt:lpwstr>
  </property>
</Properties>
</file>