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76" r:id="rId3"/>
    <p:sldId id="257" r:id="rId4"/>
    <p:sldId id="260" r:id="rId5"/>
    <p:sldId id="264" r:id="rId6"/>
    <p:sldId id="267" r:id="rId7"/>
    <p:sldId id="281" r:id="rId8"/>
    <p:sldId id="269" r:id="rId9"/>
    <p:sldId id="272" r:id="rId10"/>
    <p:sldId id="282" r:id="rId11"/>
    <p:sldId id="274" r:id="rId12"/>
    <p:sldId id="277" r:id="rId13"/>
    <p:sldId id="278" r:id="rId14"/>
    <p:sldId id="279" r:id="rId15"/>
    <p:sldId id="280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Libre Franklin" panose="020B0604020202020204" charset="0"/>
      <p:regular r:id="rId22"/>
      <p:bold r:id="rId23"/>
      <p:italic r:id="rId24"/>
      <p:boldItalic r:id="rId25"/>
    </p:embeddedFont>
    <p:embeddedFont>
      <p:font typeface="Microsoft YaHei UI Light" panose="020B0502040204020203" pitchFamily="34" charset="-122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jHNVxKopWaC5aDuEi1V0Uz7B6x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46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84" autoAdjust="0"/>
    <p:restoredTop sz="94660"/>
  </p:normalViewPr>
  <p:slideViewPr>
    <p:cSldViewPr snapToGrid="0">
      <p:cViewPr varScale="1">
        <p:scale>
          <a:sx n="80" d="100"/>
          <a:sy n="80" d="100"/>
        </p:scale>
        <p:origin x="-773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593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1493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273" name="Google Shape;27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75a8c1f4a1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6" name="Google Shape;106;g275a8c1f4a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31" name="Google Shape;13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69" name="Google Shape;16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75a8c1f4a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g275a8c1f4a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211" name="Google Shape;21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75a8c1f4a1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237" name="Google Shape;237;g275a8c1f4a1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6" name="Google Shape;25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75a8c1f4a1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283" name="Google Shape;283;g275a8c1f4a1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292" name="Google Shape;29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1" name="Google Shape;301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8" name="Google Shape;308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1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1"/>
          <p:cNvSpPr txBox="1">
            <a:spLocks noGrp="1"/>
          </p:cNvSpPr>
          <p:nvPr>
            <p:ph type="body" idx="1"/>
          </p:nvPr>
        </p:nvSpPr>
        <p:spPr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4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" name="Google Shape;17;p4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" name="Google Shape;18;p4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" name="Google Shape;21;p4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" name="Google Shape;22;p4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3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4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" name="Google Shape;28;p4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" name="Google Shape;29;p4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44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 rot="10800000">
            <a:off x="-1773973" y="2604059"/>
            <a:ext cx="6351441" cy="594210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4"/>
          <p:cNvSpPr txBox="1">
            <a:spLocks noGrp="1"/>
          </p:cNvSpPr>
          <p:nvPr>
            <p:ph type="body" idx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97"/>
              <a:buNone/>
              <a:defRPr sz="1696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4"/>
          <p:cNvSpPr txBox="1"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4" name="Google Shape;34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5211" y="277694"/>
            <a:ext cx="1160816" cy="43165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4"/>
          <p:cNvSpPr txBox="1">
            <a:spLocks noGrp="1"/>
          </p:cNvSpPr>
          <p:nvPr>
            <p:ph type="body" idx="2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12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4"/>
          <p:cNvSpPr txBox="1">
            <a:spLocks noGrp="1"/>
          </p:cNvSpPr>
          <p:nvPr>
            <p:ph type="sldNum" idx="12"/>
          </p:nvPr>
        </p:nvSpPr>
        <p:spPr>
          <a:xfrm>
            <a:off x="8916621" y="6521037"/>
            <a:ext cx="2804160" cy="239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  <p:sp>
        <p:nvSpPr>
          <p:cNvPr id="38" name="Google Shape;38;p44"/>
          <p:cNvSpPr txBox="1">
            <a:spLocks noGrp="1"/>
          </p:cNvSpPr>
          <p:nvPr>
            <p:ph type="body" idx="3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12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5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5"/>
          <p:cNvSpPr txBox="1"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" name="Google Shape;43;p4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" name="Google Shape;44;p4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6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8" name="Google Shape;48;p4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" name="Google Shape;49;p4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" name="Google Shape;50;p4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7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47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47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" name="Google Shape;58;p4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" name="Google Shape;59;p4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8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" name="Google Shape;63;p4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" name="Google Shape;64;p4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9"/>
          <p:cNvSpPr txBox="1">
            <a:spLocks noGrp="1"/>
          </p:cNvSpPr>
          <p:nvPr>
            <p:ph type="body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8" name="Google Shape;68;p49"/>
          <p:cNvSpPr txBox="1">
            <a:spLocks noGrp="1"/>
          </p:cNvSpPr>
          <p:nvPr>
            <p:ph type="body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0" name="Google Shape;70;p4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" name="Google Shape;71;p4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0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50"/>
          <p:cNvSpPr txBox="1">
            <a:spLocks noGrp="1"/>
          </p:cNvSpPr>
          <p:nvPr>
            <p:ph type="body" idx="1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5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" name="Google Shape;78;p5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1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51"/>
          <p:cNvSpPr txBox="1">
            <a:spLocks noGrp="1"/>
          </p:cNvSpPr>
          <p:nvPr>
            <p:ph type="body" idx="1"/>
          </p:nvPr>
        </p:nvSpPr>
        <p:spPr>
          <a:xfrm rot="5400000">
            <a:off x="4094896" y="-1271013"/>
            <a:ext cx="5511756" cy="1054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5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" name="Google Shape;83;p5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" name="Google Shape;84;p5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2"/>
          <p:cNvSpPr txBox="1">
            <a:spLocks noGrp="1"/>
          </p:cNvSpPr>
          <p:nvPr>
            <p:ph type="title"/>
          </p:nvPr>
        </p:nvSpPr>
        <p:spPr>
          <a:xfrm rot="5400000">
            <a:off x="7133432" y="1956596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5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4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5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" name="Google Shape;89;p5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0" name="Google Shape;90;p5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0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0"/>
          <p:cNvSpPr txBox="1">
            <a:spLocks noGrp="1"/>
          </p:cNvSpPr>
          <p:nvPr>
            <p:ph type="body" idx="1"/>
          </p:nvPr>
        </p:nvSpPr>
        <p:spPr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" name="Google Shape;12;p4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238098" y="32217"/>
            <a:ext cx="3885662" cy="34219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fif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 rotWithShape="1">
          <a:blip r:embed="rId3">
            <a:alphaModFix/>
          </a:blip>
          <a:srcRect l="8891"/>
          <a:stretch/>
        </p:blipFill>
        <p:spPr>
          <a:xfrm>
            <a:off x="1392155" y="0"/>
            <a:ext cx="1940100" cy="210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3053" y="538173"/>
            <a:ext cx="2628601" cy="13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485640" y="3792575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</a:pPr>
            <a:r>
              <a:rPr lang="ru-RU" sz="32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Акселерационная программа «Стартапы LETI» </a:t>
            </a:r>
            <a:r>
              <a:rPr lang="ru-RU" sz="3200" dirty="0" smtClean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2024</a:t>
            </a:r>
            <a:endParaRPr sz="3200"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485640" y="5181339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ru-RU" sz="20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Лидер Эпохи Технологических Инноваций</a:t>
            </a:r>
            <a:endParaRPr dirty="0"/>
          </a:p>
        </p:txBody>
      </p:sp>
      <p:sp>
        <p:nvSpPr>
          <p:cNvPr id="100" name="Google Shape;100;p18"/>
          <p:cNvSpPr txBox="1"/>
          <p:nvPr/>
        </p:nvSpPr>
        <p:spPr>
          <a:xfrm>
            <a:off x="485640" y="2391195"/>
            <a:ext cx="8972686" cy="1613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ru-RU" sz="3600" b="1" dirty="0">
                <a:solidFill>
                  <a:schemeClr val="bg1"/>
                </a:solidFill>
              </a:rPr>
              <a:t>ReGenesis Box - </a:t>
            </a:r>
            <a:r>
              <a:rPr lang="ru-RU" sz="3600" b="1" dirty="0" smtClean="0">
                <a:solidFill>
                  <a:schemeClr val="bg1"/>
                </a:solidFill>
              </a:rPr>
              <a:t>система </a:t>
            </a:r>
            <a:r>
              <a:rPr lang="ru-RU" sz="3600" b="1" dirty="0">
                <a:solidFill>
                  <a:schemeClr val="bg1"/>
                </a:solidFill>
              </a:rPr>
              <a:t>экстракорпоральной </a:t>
            </a:r>
            <a:r>
              <a:rPr lang="ru-RU" sz="3600" b="1" dirty="0" smtClean="0">
                <a:solidFill>
                  <a:schemeClr val="bg1"/>
                </a:solidFill>
              </a:rPr>
              <a:t>перфузии </a:t>
            </a:r>
            <a:r>
              <a:rPr lang="ru-RU" sz="3600" b="1" dirty="0">
                <a:solidFill>
                  <a:schemeClr val="bg1"/>
                </a:solidFill>
              </a:rPr>
              <a:t>донорских лёгких</a:t>
            </a:r>
          </a:p>
          <a:p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485640" y="5952576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-RU" sz="20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Трекер проекта – </a:t>
            </a:r>
            <a:r>
              <a:rPr lang="ru-RU" sz="2000" dirty="0" smtClean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Виктория Кичова</a:t>
            </a:r>
            <a:endParaRPr dirty="0" smtClean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endParaRPr sz="2000"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2" name="Google Shape;102;p18"/>
          <p:cNvSpPr txBox="1"/>
          <p:nvPr/>
        </p:nvSpPr>
        <p:spPr>
          <a:xfrm>
            <a:off x="485640" y="6540810"/>
            <a:ext cx="3499851" cy="26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100"/>
              <a:buFont typeface="Arial"/>
              <a:buNone/>
            </a:pPr>
            <a:r>
              <a:rPr lang="ru-RU" sz="1100" dirty="0">
                <a:solidFill>
                  <a:srgbClr val="FFF2CC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Обозначение версионности документа</a:t>
            </a:r>
            <a:endParaRPr sz="1100" dirty="0">
              <a:solidFill>
                <a:srgbClr val="FFF2CC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83450" y="2205350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0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0"/>
          <p:cNvSpPr txBox="1">
            <a:spLocks noGrp="1"/>
          </p:cNvSpPr>
          <p:nvPr>
            <p:ph type="title" idx="4294967295"/>
          </p:nvPr>
        </p:nvSpPr>
        <p:spPr>
          <a:xfrm>
            <a:off x="2518116" y="83127"/>
            <a:ext cx="967388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dirty="0"/>
              <a:t>Команда </a:t>
            </a:r>
            <a:r>
              <a:rPr lang="ru-RU" sz="3200" dirty="0" smtClean="0"/>
              <a:t>проекта</a:t>
            </a:r>
            <a:endParaRPr sz="3200" dirty="0"/>
          </a:p>
        </p:txBody>
      </p:sp>
      <p:sp>
        <p:nvSpPr>
          <p:cNvPr id="277" name="Google Shape;277;p20"/>
          <p:cNvSpPr txBox="1">
            <a:spLocks noGrp="1"/>
          </p:cNvSpPr>
          <p:nvPr>
            <p:ph type="body" idx="4294967295"/>
          </p:nvPr>
        </p:nvSpPr>
        <p:spPr>
          <a:xfrm>
            <a:off x="7612475" y="4083651"/>
            <a:ext cx="2664999" cy="210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900" dirty="0" smtClean="0"/>
              <a:t>Митягин Антон Михайлович, </a:t>
            </a:r>
            <a:endParaRPr sz="1900" dirty="0"/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SzPts val="1600"/>
            </a:pPr>
            <a:r>
              <a:rPr lang="ru-RU" dirty="0">
                <a:solidFill>
                  <a:srgbClr val="0070C0"/>
                </a:solidFill>
              </a:rPr>
              <a:t>Технический специалист</a:t>
            </a:r>
            <a:endParaRPr dirty="0" smtClean="0">
              <a:solidFill>
                <a:srgbClr val="0070C0"/>
              </a:solidFill>
            </a:endParaRP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SzPts val="1600"/>
            </a:pPr>
            <a:r>
              <a:rPr lang="ru-RU" sz="1900" dirty="0" smtClean="0">
                <a:solidFill>
                  <a:srgbClr val="0070C0"/>
                </a:solidFill>
              </a:rPr>
              <a:t>Разработчик </a:t>
            </a:r>
            <a:endParaRPr sz="1700" dirty="0" smtClean="0">
              <a:solidFill>
                <a:srgbClr val="0070C0"/>
              </a:solidFill>
            </a:endParaRPr>
          </a:p>
          <a:p>
            <a:pPr marL="285750" lvl="0" indent="-285750">
              <a:lnSpc>
                <a:spcPct val="110000"/>
              </a:lnSpc>
              <a:spcBef>
                <a:spcPts val="0"/>
              </a:spcBef>
              <a:buSzPts val="1600"/>
              <a:buFont typeface="Arial" panose="020B0604020202020204" pitchFamily="34" charset="0"/>
              <a:buChar char="•"/>
            </a:pPr>
            <a:r>
              <a:rPr lang="ru-RU" sz="1700" dirty="0" smtClean="0">
                <a:solidFill>
                  <a:srgbClr val="0070C0"/>
                </a:solidFill>
              </a:rPr>
              <a:t>Студент </a:t>
            </a:r>
            <a:r>
              <a:rPr lang="ru-RU" sz="1700" dirty="0">
                <a:solidFill>
                  <a:srgbClr val="0070C0"/>
                </a:solidFill>
              </a:rPr>
              <a:t>СПб ГЭТУ «ЛЭТИ» каф. БТС</a:t>
            </a:r>
          </a:p>
          <a:p>
            <a:pPr marL="228600" lvl="0" indent="-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b="0" i="0" dirty="0">
              <a:solidFill>
                <a:schemeClr val="dk1"/>
              </a:solidFill>
            </a:endParaRPr>
          </a:p>
        </p:txBody>
      </p:sp>
      <p:sp>
        <p:nvSpPr>
          <p:cNvPr id="278" name="Google Shape;278;p20"/>
          <p:cNvSpPr txBox="1"/>
          <p:nvPr/>
        </p:nvSpPr>
        <p:spPr>
          <a:xfrm>
            <a:off x="4393788" y="4083652"/>
            <a:ext cx="2463061" cy="1800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2000" dirty="0" smtClean="0">
                <a:solidFill>
                  <a:schemeClr val="tx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Крапивницкая Мария Александровна, </a:t>
            </a:r>
            <a:endParaRPr sz="1600" dirty="0">
              <a:solidFill>
                <a:schemeClr val="tx1"/>
              </a:solidFill>
            </a:endParaRPr>
          </a:p>
          <a:p>
            <a:pPr marL="285750" marR="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rgbClr val="0070C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Предприниматель</a:t>
            </a:r>
            <a:endParaRPr dirty="0">
              <a:solidFill>
                <a:srgbClr val="0070C0"/>
              </a:solidFill>
            </a:endParaRPr>
          </a:p>
          <a:p>
            <a:pPr marL="285750" marR="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rgbClr val="0070C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Лидер</a:t>
            </a:r>
            <a:endParaRPr lang="ru-RU" sz="1800" dirty="0">
              <a:solidFill>
                <a:srgbClr val="0070C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285750" marR="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rgbClr val="0070C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Студент СПб ГЭТУ «ЛЭТИ» каф. БТС</a:t>
            </a:r>
            <a:endParaRPr sz="1800" dirty="0">
              <a:solidFill>
                <a:srgbClr val="0070C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228600" marR="0" lvl="0" indent="-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240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280" name="Google Shape;28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505" y="231752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2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961" t="4199" b="4199"/>
          <a:stretch/>
        </p:blipFill>
        <p:spPr bwMode="auto">
          <a:xfrm>
            <a:off x="4393788" y="1589065"/>
            <a:ext cx="2377440" cy="237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1" b="1841"/>
          <a:stretch/>
        </p:blipFill>
        <p:spPr bwMode="auto">
          <a:xfrm>
            <a:off x="7581202" y="1589065"/>
            <a:ext cx="2294554" cy="237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3657600" y="1228724"/>
            <a:ext cx="1943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6200000">
            <a:off x="2686050" y="2200274"/>
            <a:ext cx="1943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6200000">
            <a:off x="9700029" y="5429250"/>
            <a:ext cx="1943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10800000">
            <a:off x="8728479" y="6400800"/>
            <a:ext cx="1943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75a8c1f4a1_0_0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275a8c1f4a1_0_0"/>
          <p:cNvSpPr txBox="1">
            <a:spLocks noGrp="1"/>
          </p:cNvSpPr>
          <p:nvPr>
            <p:ph type="title"/>
          </p:nvPr>
        </p:nvSpPr>
        <p:spPr>
          <a:xfrm>
            <a:off x="2475914" y="32217"/>
            <a:ext cx="9647774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dirty="0"/>
              <a:t>Актуальность и описание проекта</a:t>
            </a:r>
            <a:endParaRPr dirty="0"/>
          </a:p>
        </p:txBody>
      </p:sp>
      <p:sp>
        <p:nvSpPr>
          <p:cNvPr id="110" name="Google Shape;110;g275a8c1f4a1_0_0"/>
          <p:cNvSpPr txBox="1">
            <a:spLocks noGrp="1"/>
          </p:cNvSpPr>
          <p:nvPr>
            <p:ph type="body" idx="1"/>
          </p:nvPr>
        </p:nvSpPr>
        <p:spPr>
          <a:xfrm>
            <a:off x="2448482" y="1090647"/>
            <a:ext cx="9743518" cy="55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8572" lvl="0" indent="0">
              <a:lnSpc>
                <a:spcPct val="140000"/>
              </a:lnSpc>
              <a:spcBef>
                <a:spcPts val="500"/>
              </a:spcBef>
              <a:spcAft>
                <a:spcPts val="1500"/>
              </a:spcAft>
              <a:buSzPct val="100000"/>
              <a:buNone/>
            </a:pPr>
            <a:r>
              <a:rPr lang="ru-RU" dirty="0" smtClean="0"/>
              <a:t>	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ReGenesis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Box </a:t>
            </a:r>
            <a:r>
              <a:rPr lang="ru-RU" sz="2000" dirty="0"/>
              <a:t>- это </a:t>
            </a:r>
            <a:r>
              <a:rPr lang="ru-RU" sz="2000" dirty="0" smtClean="0">
                <a:solidFill>
                  <a:schemeClr val="tx1"/>
                </a:solidFill>
              </a:rPr>
              <a:t>аппарат</a:t>
            </a:r>
            <a:r>
              <a:rPr lang="ru-RU" sz="1900" b="1" dirty="0" smtClean="0">
                <a:solidFill>
                  <a:schemeClr val="tx1"/>
                </a:solidFill>
              </a:rPr>
              <a:t> </a:t>
            </a:r>
            <a:r>
              <a:rPr lang="ru-RU" sz="2000" dirty="0"/>
              <a:t>для </a:t>
            </a:r>
            <a:r>
              <a:rPr lang="ru-RU" sz="2000" dirty="0" smtClean="0"/>
              <a:t>экстракорпоральной перфузии</a:t>
            </a:r>
            <a:r>
              <a:rPr lang="ru-RU" sz="2000" dirty="0"/>
              <a:t>, разрабатываемый для </a:t>
            </a:r>
            <a:r>
              <a:rPr lang="ru-RU" sz="2000" dirty="0" smtClean="0"/>
              <a:t>сохранения и оценки </a:t>
            </a:r>
            <a:r>
              <a:rPr lang="ru-RU" sz="2000" dirty="0"/>
              <a:t>извлечённых донорских </a:t>
            </a:r>
            <a:r>
              <a:rPr lang="ru-RU" sz="2000" dirty="0" smtClean="0"/>
              <a:t>органов </a:t>
            </a:r>
            <a:r>
              <a:rPr lang="ru-RU" sz="2000" dirty="0"/>
              <a:t>для спасительной трансплантации.</a:t>
            </a:r>
            <a:r>
              <a:rPr lang="ru-RU" dirty="0"/>
              <a:t> </a:t>
            </a:r>
            <a:endParaRPr lang="ru-RU" sz="1800" dirty="0" smtClean="0">
              <a:highlight>
                <a:srgbClr val="FFFFFF"/>
              </a:highlight>
            </a:endParaRPr>
          </a:p>
          <a:p>
            <a:pPr marL="8572" indent="0">
              <a:buSzPct val="100000"/>
              <a:buNone/>
            </a:pPr>
            <a:endParaRPr lang="ru-RU" sz="1800" dirty="0" smtClean="0">
              <a:highlight>
                <a:srgbClr val="FFFFFF"/>
              </a:highlight>
            </a:endParaRPr>
          </a:p>
          <a:p>
            <a:pPr marL="8572" indent="0">
              <a:buSzPct val="100000"/>
              <a:buNone/>
            </a:pPr>
            <a:endParaRPr lang="ru-RU" sz="1800" dirty="0" smtClean="0">
              <a:highlight>
                <a:srgbClr val="FFFFFF"/>
              </a:highlight>
            </a:endParaRPr>
          </a:p>
          <a:p>
            <a:pPr marL="8572" lvl="0" indent="0" algn="r">
              <a:buSzPct val="100000"/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Для </a:t>
            </a:r>
            <a:r>
              <a:rPr lang="ru-RU" sz="2000" dirty="0">
                <a:solidFill>
                  <a:srgbClr val="002060"/>
                </a:solidFill>
              </a:rPr>
              <a:t>пациентов с терминальными </a:t>
            </a:r>
            <a:r>
              <a:rPr lang="ru-RU" sz="2000" dirty="0" smtClean="0">
                <a:solidFill>
                  <a:srgbClr val="002060"/>
                </a:solidFill>
              </a:rPr>
              <a:t>лёгочными </a:t>
            </a:r>
            <a:r>
              <a:rPr lang="ru-RU" sz="2000" dirty="0">
                <a:solidFill>
                  <a:srgbClr val="002060"/>
                </a:solidFill>
              </a:rPr>
              <a:t>заболеваниями, </a:t>
            </a:r>
            <a:r>
              <a:rPr lang="ru-RU" sz="2000" dirty="0" smtClean="0">
                <a:solidFill>
                  <a:srgbClr val="002060"/>
                </a:solidFill>
              </a:rPr>
              <a:t>трансплантация </a:t>
            </a:r>
            <a:r>
              <a:rPr lang="ru-RU" sz="2000" dirty="0">
                <a:solidFill>
                  <a:srgbClr val="002060"/>
                </a:solidFill>
              </a:rPr>
              <a:t>может </a:t>
            </a:r>
            <a:r>
              <a:rPr lang="ru-RU" sz="2800" dirty="0" smtClean="0">
                <a:solidFill>
                  <a:srgbClr val="002060"/>
                </a:solidFill>
              </a:rPr>
              <a:t>существенно </a:t>
            </a:r>
            <a:r>
              <a:rPr lang="ru-RU" sz="2800" dirty="0">
                <a:solidFill>
                  <a:srgbClr val="00B050"/>
                </a:solidFill>
              </a:rPr>
              <a:t>продлить жизнь</a:t>
            </a:r>
            <a:r>
              <a:rPr lang="ru-RU" sz="2800" dirty="0">
                <a:solidFill>
                  <a:srgbClr val="002060"/>
                </a:solidFill>
              </a:rPr>
              <a:t>.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 smtClean="0"/>
          </a:p>
          <a:p>
            <a:pPr marL="8572" indent="0">
              <a:lnSpc>
                <a:spcPct val="110000"/>
              </a:lnSpc>
              <a:buSzPct val="100000"/>
              <a:buNone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Мы, команда 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ReGenesis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представляем проект, который внесёт </a:t>
            </a:r>
            <a:r>
              <a:rPr lang="ru-RU" sz="2400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инновацию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отечественный рынок медицинского оборудования и поможет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качественно изменить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спасительную трансплантацию в России.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Google Shape;111;g275a8c1f4a1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843" y="129762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886199" y="2711985"/>
            <a:ext cx="6953249" cy="42473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8572" algn="ctr">
              <a:lnSpc>
                <a:spcPct val="120000"/>
              </a:lnSpc>
              <a:buSzPct val="100000"/>
            </a:pPr>
            <a:r>
              <a:rPr lang="ru-RU" sz="1800" dirty="0" smtClean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управления свойствами биологических объектов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1" y="3469436"/>
            <a:ext cx="6144995" cy="2308919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Google Shape;133;p23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2478669" y="3648"/>
            <a:ext cx="958095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dirty="0"/>
              <a:t>Проблема, которую решает </a:t>
            </a:r>
            <a:r>
              <a:rPr lang="ru-RU" sz="3200" dirty="0" smtClean="0"/>
              <a:t>проект</a:t>
            </a:r>
            <a:endParaRPr sz="3200" dirty="0"/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2471389" y="1200675"/>
            <a:ext cx="6695031" cy="5701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228593" lvl="0" indent="-220021">
              <a:lnSpc>
                <a:spcPct val="120000"/>
              </a:lnSpc>
              <a:buSzPct val="100000"/>
            </a:pPr>
            <a:r>
              <a:rPr lang="ru-RU" sz="2600" b="1" dirty="0"/>
              <a:t>Рак легких</a:t>
            </a:r>
            <a:r>
              <a:rPr lang="ru-RU" sz="2600" dirty="0"/>
              <a:t> </a:t>
            </a:r>
            <a:r>
              <a:rPr lang="ru-RU" sz="2200" dirty="0"/>
              <a:t>- одно из наиболее смертельных видов рака, и количество смертей от него составляет </a:t>
            </a:r>
            <a:r>
              <a:rPr lang="ru-RU" sz="2200" dirty="0">
                <a:solidFill>
                  <a:srgbClr val="800000"/>
                </a:solidFill>
              </a:rPr>
              <a:t>более </a:t>
            </a:r>
            <a:r>
              <a:rPr lang="ru-RU" sz="2600" u="sng" dirty="0">
                <a:solidFill>
                  <a:srgbClr val="800000"/>
                </a:solidFill>
              </a:rPr>
              <a:t>1,8 миллиона ежегодно</a:t>
            </a:r>
            <a:r>
              <a:rPr lang="ru-RU" sz="2200" dirty="0">
                <a:solidFill>
                  <a:srgbClr val="800000"/>
                </a:solidFill>
              </a:rPr>
              <a:t>. </a:t>
            </a:r>
            <a:endParaRPr lang="ru-RU" sz="2200" dirty="0" smtClean="0">
              <a:solidFill>
                <a:srgbClr val="800000"/>
              </a:solidFill>
            </a:endParaRPr>
          </a:p>
          <a:p>
            <a:pPr marL="228593" lvl="0" indent="-220021">
              <a:lnSpc>
                <a:spcPct val="120000"/>
              </a:lnSpc>
              <a:buSzPct val="100000"/>
            </a:pPr>
            <a:r>
              <a:rPr lang="ru-RU" sz="2600" b="1" dirty="0" smtClean="0"/>
              <a:t>Пневмония</a:t>
            </a:r>
            <a:r>
              <a:rPr lang="ru-RU" sz="2600" dirty="0" smtClean="0"/>
              <a:t> </a:t>
            </a:r>
            <a:r>
              <a:rPr lang="ru-RU" sz="2200" dirty="0"/>
              <a:t>также является одной из </a:t>
            </a:r>
            <a:r>
              <a:rPr lang="ru-RU" sz="2200" b="1" i="1" dirty="0"/>
              <a:t>ведущих причин смерти</a:t>
            </a:r>
            <a:r>
              <a:rPr lang="ru-RU" sz="2200" dirty="0"/>
              <a:t>, особенно среди детей и пожилых людей. В 2019 году от пневмонии умерло примерно </a:t>
            </a:r>
            <a:r>
              <a:rPr lang="ru-RU" sz="2600" u="sng" dirty="0">
                <a:solidFill>
                  <a:srgbClr val="800000"/>
                </a:solidFill>
              </a:rPr>
              <a:t>2,5 миллиона человек</a:t>
            </a:r>
            <a:r>
              <a:rPr lang="ru-RU" sz="2200" dirty="0">
                <a:solidFill>
                  <a:srgbClr val="800000"/>
                </a:solidFill>
              </a:rPr>
              <a:t>. </a:t>
            </a:r>
            <a:endParaRPr lang="ru-RU" sz="2200" dirty="0" smtClean="0">
              <a:solidFill>
                <a:srgbClr val="800000"/>
              </a:solidFill>
            </a:endParaRPr>
          </a:p>
          <a:p>
            <a:pPr marL="228593" lvl="0" indent="-220021">
              <a:lnSpc>
                <a:spcPct val="120000"/>
              </a:lnSpc>
              <a:buSzPct val="100000"/>
            </a:pPr>
            <a:r>
              <a:rPr lang="ru-RU" sz="2200" dirty="0" smtClean="0"/>
              <a:t>Согласно </a:t>
            </a:r>
            <a:r>
              <a:rPr lang="ru-RU" sz="2200" dirty="0"/>
              <a:t>данным ВОЗ, ежегодно </a:t>
            </a:r>
            <a:r>
              <a:rPr lang="ru-RU" sz="2200" b="1" dirty="0" smtClean="0"/>
              <a:t>ХОБЛ</a:t>
            </a:r>
            <a:r>
              <a:rPr lang="ru-RU" sz="2200" dirty="0" smtClean="0"/>
              <a:t> </a:t>
            </a:r>
            <a:r>
              <a:rPr lang="ru-RU" sz="2200" dirty="0"/>
              <a:t>умирает около </a:t>
            </a:r>
            <a:r>
              <a:rPr lang="ru-RU" sz="2600" u="sng" dirty="0">
                <a:solidFill>
                  <a:srgbClr val="800000"/>
                </a:solidFill>
              </a:rPr>
              <a:t>3 миллионов человек</a:t>
            </a:r>
            <a:r>
              <a:rPr lang="ru-RU" sz="2200" dirty="0">
                <a:solidFill>
                  <a:srgbClr val="800000"/>
                </a:solidFill>
              </a:rPr>
              <a:t>.  </a:t>
            </a:r>
          </a:p>
          <a:p>
            <a:pPr marL="228593" lvl="0" indent="-220021">
              <a:lnSpc>
                <a:spcPct val="120000"/>
              </a:lnSpc>
              <a:buSzPct val="100000"/>
            </a:pPr>
            <a:endParaRPr lang="ru-RU" dirty="0">
              <a:solidFill>
                <a:srgbClr val="00B050"/>
              </a:solidFill>
            </a:endParaRPr>
          </a:p>
          <a:p>
            <a:pPr marL="8572" lvl="0" indent="0">
              <a:lnSpc>
                <a:spcPct val="120000"/>
              </a:lnSpc>
              <a:buSzPct val="100000"/>
              <a:buNone/>
            </a:pPr>
            <a:endParaRPr lang="ru-RU" sz="1900" dirty="0">
              <a:solidFill>
                <a:srgbClr val="00B050"/>
              </a:solidFill>
            </a:endParaRPr>
          </a:p>
          <a:p>
            <a:pPr marL="914400" lvl="2" indent="0" algn="just">
              <a:spcBef>
                <a:spcPts val="1000"/>
              </a:spcBef>
              <a:buClr>
                <a:srgbClr val="00B050"/>
              </a:buClr>
              <a:buNone/>
            </a:pPr>
            <a:r>
              <a:rPr lang="ru-RU" sz="2600" dirty="0" smtClean="0">
                <a:solidFill>
                  <a:srgbClr val="009A46"/>
                </a:solidFill>
              </a:rPr>
              <a:t>Система </a:t>
            </a:r>
            <a:r>
              <a:rPr lang="en-US" sz="2600" dirty="0" smtClean="0">
                <a:solidFill>
                  <a:srgbClr val="009A46"/>
                </a:solidFill>
              </a:rPr>
              <a:t>ReGenesis Box</a:t>
            </a:r>
            <a:r>
              <a:rPr lang="ru-RU" sz="2600" dirty="0" smtClean="0">
                <a:solidFill>
                  <a:srgbClr val="009A46"/>
                </a:solidFill>
              </a:rPr>
              <a:t>, позволит:</a:t>
            </a:r>
          </a:p>
          <a:p>
            <a:pPr marL="1257300" lvl="2" algn="just">
              <a:spcBef>
                <a:spcPts val="10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rgbClr val="009A46"/>
                </a:solidFill>
              </a:rPr>
              <a:t>Увеличить доступность донорских органов</a:t>
            </a:r>
          </a:p>
          <a:p>
            <a:pPr marL="1257300" lvl="2" algn="just">
              <a:spcBef>
                <a:spcPts val="10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2900" dirty="0">
                <a:solidFill>
                  <a:srgbClr val="009A46"/>
                </a:solidFill>
              </a:rPr>
              <a:t>Снизит риск повреждений до минимума</a:t>
            </a:r>
          </a:p>
          <a:p>
            <a:pPr marL="1257300" lvl="2" algn="just">
              <a:spcBef>
                <a:spcPts val="10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rgbClr val="009A46"/>
                </a:solidFill>
              </a:rPr>
              <a:t>Улучшить приживаемость органов</a:t>
            </a:r>
          </a:p>
          <a:p>
            <a:pPr marL="1257300" lvl="2" algn="just">
              <a:spcBef>
                <a:spcPts val="10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009A46"/>
                </a:solidFill>
              </a:rPr>
              <a:t>Повысить </a:t>
            </a:r>
            <a:r>
              <a:rPr lang="ru-RU" sz="2800" dirty="0">
                <a:solidFill>
                  <a:srgbClr val="009A46"/>
                </a:solidFill>
              </a:rPr>
              <a:t>время сохранения – с </a:t>
            </a:r>
            <a:r>
              <a:rPr lang="ru-RU" sz="3600" dirty="0">
                <a:solidFill>
                  <a:srgbClr val="009A46"/>
                </a:solidFill>
              </a:rPr>
              <a:t>6</a:t>
            </a:r>
            <a:r>
              <a:rPr lang="ru-RU" sz="2800" dirty="0">
                <a:solidFill>
                  <a:srgbClr val="009A46"/>
                </a:solidFill>
              </a:rPr>
              <a:t> до </a:t>
            </a:r>
            <a:r>
              <a:rPr lang="ru-RU" sz="3600" dirty="0">
                <a:solidFill>
                  <a:srgbClr val="009A46"/>
                </a:solidFill>
              </a:rPr>
              <a:t>72 часов</a:t>
            </a:r>
            <a:r>
              <a:rPr lang="ru-RU" sz="2800" dirty="0">
                <a:solidFill>
                  <a:srgbClr val="009A46"/>
                </a:solidFill>
              </a:rPr>
              <a:t> и более</a:t>
            </a:r>
          </a:p>
          <a:p>
            <a:pPr marL="914400" lvl="2" indent="0" algn="just">
              <a:spcBef>
                <a:spcPts val="1000"/>
              </a:spcBef>
              <a:buClr>
                <a:srgbClr val="00B050"/>
              </a:buClr>
              <a:buNone/>
            </a:pPr>
            <a:endParaRPr lang="ru-RU" sz="2000" dirty="0" smtClean="0">
              <a:solidFill>
                <a:srgbClr val="00B050"/>
              </a:solidFill>
            </a:endParaRPr>
          </a:p>
          <a:p>
            <a:pPr lvl="2" indent="-457200" algn="just">
              <a:spcBef>
                <a:spcPts val="10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endParaRPr sz="2000" dirty="0">
              <a:solidFill>
                <a:srgbClr val="00B050"/>
              </a:solidFill>
            </a:endParaRPr>
          </a:p>
          <a:p>
            <a:pPr marL="228600" lvl="0" indent="-127000">
              <a:lnSpc>
                <a:spcPct val="110000"/>
              </a:lnSpc>
              <a:buSzPts val="1600"/>
              <a:buNone/>
            </a:pPr>
            <a:r>
              <a:rPr lang="ru-RU" sz="2600" dirty="0" smtClean="0"/>
              <a:t>	В настоящее время применяются </a:t>
            </a:r>
            <a:r>
              <a:rPr lang="ru-RU" sz="3200" b="1" dirty="0" smtClean="0">
                <a:solidFill>
                  <a:srgbClr val="800000"/>
                </a:solidFill>
              </a:rPr>
              <a:t>термостойкие контейнеры</a:t>
            </a:r>
            <a:r>
              <a:rPr lang="ru-RU" sz="3200" b="1" dirty="0" smtClean="0"/>
              <a:t> </a:t>
            </a:r>
            <a:r>
              <a:rPr lang="ru-RU" sz="2600" dirty="0" smtClean="0"/>
              <a:t>со льдом для хранения донорских органов. </a:t>
            </a:r>
            <a:endParaRPr sz="2600" dirty="0"/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977" y="180849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9345396" y="1466850"/>
            <a:ext cx="2790294" cy="570567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444556" y="2872586"/>
            <a:ext cx="1584176" cy="42999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9444556" y="3143689"/>
            <a:ext cx="17550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400-600</a:t>
            </a:r>
            <a:r>
              <a:rPr lang="ru-RU" sz="3200" b="1" dirty="0" smtClean="0">
                <a:solidFill>
                  <a:schemeClr val="tx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человек в </a:t>
            </a:r>
            <a:r>
              <a:rPr lang="ru-RU" sz="2000" b="1" dirty="0" smtClean="0">
                <a:solidFill>
                  <a:schemeClr val="tx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России</a:t>
            </a:r>
            <a:endParaRPr lang="ru-RU" sz="2000" b="1" dirty="0">
              <a:solidFill>
                <a:schemeClr val="tx1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65000" y="1734758"/>
            <a:ext cx="22440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45 000 </a:t>
            </a:r>
            <a:r>
              <a:rPr lang="ru-RU" sz="20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человек в мире</a:t>
            </a:r>
            <a:endParaRPr lang="ru-RU" sz="2000" dirty="0">
              <a:solidFill>
                <a:schemeClr val="bg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253453" y="5156304"/>
            <a:ext cx="684803" cy="193029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0154868" y="5178951"/>
            <a:ext cx="881973" cy="1254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/>
              <a:t>22</a:t>
            </a:r>
          </a:p>
          <a:p>
            <a:pPr algn="ctr"/>
            <a:r>
              <a:rPr lang="ru-RU" sz="1200" dirty="0" smtClean="0"/>
              <a:t>за 2024 </a:t>
            </a:r>
          </a:p>
          <a:p>
            <a:pPr algn="ctr"/>
            <a:r>
              <a:rPr lang="ru-RU" sz="1050" dirty="0" smtClean="0"/>
              <a:t>Проведено</a:t>
            </a:r>
          </a:p>
          <a:p>
            <a:pPr algn="ctr"/>
            <a:r>
              <a:rPr lang="ru-RU" sz="1050" dirty="0" smtClean="0"/>
              <a:t>операций</a:t>
            </a:r>
          </a:p>
          <a:p>
            <a:pPr algn="ctr"/>
            <a:r>
              <a:rPr lang="ru-RU" sz="1050" dirty="0" smtClean="0"/>
              <a:t>в РФ</a:t>
            </a:r>
            <a:endParaRPr lang="ru-RU" sz="9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1078026" y="4384182"/>
            <a:ext cx="913648" cy="278834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0139822" y="4436224"/>
            <a:ext cx="279005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1500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200" dirty="0"/>
              <a:t>за </a:t>
            </a:r>
            <a:r>
              <a:rPr lang="ru-RU" sz="1200" dirty="0" smtClean="0"/>
              <a:t>2024</a:t>
            </a:r>
          </a:p>
          <a:p>
            <a:pPr algn="ctr"/>
            <a:r>
              <a:rPr lang="ru-RU" sz="1200" dirty="0"/>
              <a:t>Проведено</a:t>
            </a:r>
          </a:p>
          <a:p>
            <a:pPr algn="ctr"/>
            <a:r>
              <a:rPr lang="ru-RU" sz="1200" dirty="0" smtClean="0"/>
              <a:t>операций</a:t>
            </a:r>
          </a:p>
          <a:p>
            <a:pPr algn="ctr"/>
            <a:r>
              <a:rPr lang="ru-RU" sz="1200" dirty="0" smtClean="0"/>
              <a:t> в мире</a:t>
            </a:r>
            <a:endParaRPr lang="ru-RU" sz="1050" dirty="0"/>
          </a:p>
          <a:p>
            <a:pPr algn="ctr"/>
            <a:r>
              <a:rPr lang="ru-RU" sz="1200" dirty="0" smtClean="0"/>
              <a:t> </a:t>
            </a:r>
            <a:endParaRPr lang="ru-RU" sz="900" dirty="0"/>
          </a:p>
        </p:txBody>
      </p:sp>
      <p:sp>
        <p:nvSpPr>
          <p:cNvPr id="2" name="TextBox 1"/>
          <p:cNvSpPr txBox="1"/>
          <p:nvPr/>
        </p:nvSpPr>
        <p:spPr>
          <a:xfrm>
            <a:off x="9434380" y="701930"/>
            <a:ext cx="25572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очередей на пересадку лёгких: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7"/>
          <p:cNvSpPr txBox="1">
            <a:spLocks noGrp="1"/>
          </p:cNvSpPr>
          <p:nvPr>
            <p:ph type="title"/>
          </p:nvPr>
        </p:nvSpPr>
        <p:spPr>
          <a:xfrm>
            <a:off x="2447778" y="0"/>
            <a:ext cx="980823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3200"/>
            </a:pPr>
            <a:r>
              <a:rPr lang="ru-RU" dirty="0"/>
              <a:t>Наше РЕШЕНИЕ </a:t>
            </a:r>
            <a:endParaRPr sz="3200" dirty="0"/>
          </a:p>
        </p:txBody>
      </p:sp>
      <p:sp>
        <p:nvSpPr>
          <p:cNvPr id="173" name="Google Shape;173;p27"/>
          <p:cNvSpPr txBox="1">
            <a:spLocks noGrp="1"/>
          </p:cNvSpPr>
          <p:nvPr>
            <p:ph type="body" idx="1"/>
          </p:nvPr>
        </p:nvSpPr>
        <p:spPr>
          <a:xfrm>
            <a:off x="2457733" y="861758"/>
            <a:ext cx="9734267" cy="5996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594" lvl="0" indent="-228594">
              <a:lnSpc>
                <a:spcPct val="120000"/>
              </a:lnSpc>
              <a:spcAft>
                <a:spcPts val="2000"/>
              </a:spcAft>
              <a:buNone/>
            </a:pP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ReGenesis Box </a:t>
            </a:r>
            <a:r>
              <a:rPr lang="ru-RU" sz="1900" dirty="0" smtClean="0"/>
              <a:t>- </a:t>
            </a:r>
            <a:r>
              <a:rPr lang="ru-RU" sz="1900" dirty="0"/>
              <a:t>это </a:t>
            </a:r>
            <a:r>
              <a:rPr lang="ru-RU" sz="1900" b="1" dirty="0"/>
              <a:t>первая </a:t>
            </a:r>
            <a:r>
              <a:rPr lang="ru-RU" sz="1900" b="1" dirty="0" smtClean="0"/>
              <a:t>в России </a:t>
            </a:r>
            <a:r>
              <a:rPr lang="ru-RU" sz="1900" dirty="0" smtClean="0"/>
              <a:t>система поддержки донорских </a:t>
            </a:r>
            <a:r>
              <a:rPr lang="ru-RU" sz="1900" dirty="0"/>
              <a:t>органов, которая обеспечивает условия, </a:t>
            </a:r>
            <a:r>
              <a:rPr lang="ru-RU" sz="2200" dirty="0">
                <a:solidFill>
                  <a:schemeClr val="tx1"/>
                </a:solidFill>
              </a:rPr>
              <a:t>практически идентичные </a:t>
            </a:r>
            <a:r>
              <a:rPr lang="ru-RU" sz="1900" dirty="0"/>
              <a:t>условиям </a:t>
            </a:r>
            <a:r>
              <a:rPr lang="ru-RU" sz="1900" dirty="0" smtClean="0"/>
              <a:t>организма здорового человека.</a:t>
            </a:r>
            <a:endParaRPr lang="ru-RU" dirty="0" smtClean="0"/>
          </a:p>
          <a:p>
            <a:pPr marL="228594" lvl="0" indent="-228594">
              <a:lnSpc>
                <a:spcPct val="110000"/>
              </a:lnSpc>
              <a:buNone/>
            </a:pPr>
            <a:r>
              <a:rPr lang="ru-RU" i="1" dirty="0" smtClean="0"/>
              <a:t>	</a:t>
            </a:r>
            <a:r>
              <a:rPr lang="ru-RU" sz="2200" dirty="0" smtClean="0">
                <a:solidFill>
                  <a:srgbClr val="800000"/>
                </a:solidFill>
              </a:rPr>
              <a:t>Технологические риски</a:t>
            </a:r>
            <a:r>
              <a:rPr lang="ru-RU" sz="2200" dirty="0">
                <a:solidFill>
                  <a:srgbClr val="800000"/>
                </a:solidFill>
              </a:rPr>
              <a:t>:</a:t>
            </a:r>
            <a:endParaRPr sz="2200" dirty="0">
              <a:solidFill>
                <a:srgbClr val="800000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 dirty="0" smtClean="0"/>
              <a:t>	Риски исходя из проведённого SWOT-анализа:</a:t>
            </a:r>
          </a:p>
          <a:p>
            <a:pPr marL="3886194" lvl="8" indent="-228594">
              <a:spcBef>
                <a:spcPts val="100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 первоначальные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(от 500 тыс.)</a:t>
            </a:r>
          </a:p>
          <a:p>
            <a:pPr marL="3886194" lvl="8" indent="-228594">
              <a:spcBef>
                <a:spcPts val="100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клинических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испытаний</a:t>
            </a:r>
          </a:p>
          <a:p>
            <a:pPr marL="3886194" lvl="8" indent="-228594">
              <a:spcBef>
                <a:spcPts val="100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сложности</a:t>
            </a:r>
          </a:p>
          <a:p>
            <a:pPr marL="228594" lvl="0" indent="-228594">
              <a:lnSpc>
                <a:spcPct val="120000"/>
              </a:lnSpc>
              <a:buClr>
                <a:srgbClr val="00B050"/>
              </a:buClr>
            </a:pPr>
            <a:endParaRPr lang="ru-RU" sz="22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28594" lvl="0" indent="-228594">
              <a:lnSpc>
                <a:spcPct val="120000"/>
              </a:lnSpc>
              <a:buClr>
                <a:srgbClr val="00B050"/>
              </a:buClr>
            </a:pPr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pPr marL="3409950" lvl="0" indent="-1171575" algn="ctr">
              <a:lnSpc>
                <a:spcPct val="120000"/>
              </a:lnSpc>
              <a:buClr>
                <a:srgbClr val="00B050"/>
              </a:buClr>
            </a:pPr>
            <a:endParaRPr lang="en-US" sz="22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09950" lvl="0" indent="-1171575" algn="ctr">
              <a:lnSpc>
                <a:spcPct val="120000"/>
              </a:lnSpc>
              <a:buClr>
                <a:srgbClr val="00B050"/>
              </a:buClr>
            </a:pP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  <a:t>Наш проект предлагает </a:t>
            </a: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</a:rPr>
              <a:t>инновационное решение, </a:t>
            </a: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  <a:t>позволяющее </a:t>
            </a: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</a:rPr>
              <a:t>предотвратить возможные осложнения </a:t>
            </a: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  <a:t>и улучшить </a:t>
            </a: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</a:rPr>
              <a:t>выживаемость пациентов! </a:t>
            </a:r>
            <a:endParaRPr sz="22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28594" lvl="0" indent="-1142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>
              <a:solidFill>
                <a:srgbClr val="00B050"/>
              </a:solidFill>
            </a:endParaRPr>
          </a:p>
        </p:txBody>
      </p:sp>
      <p:pic>
        <p:nvPicPr>
          <p:cNvPr id="174" name="Google Shape;17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489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6188202" y="4308020"/>
            <a:ext cx="5781675" cy="1051570"/>
          </a:xfrm>
          <a:prstGeom prst="rect">
            <a:avLst/>
          </a:prstGeom>
          <a:noFill/>
          <a:ln w="12700">
            <a:solidFill>
              <a:srgbClr val="00B0F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marL="227013" lvl="8" indent="-227013">
              <a:spcBef>
                <a:spcPts val="1000"/>
              </a:spcBef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рентабельности инвестиций 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(PI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0025" lvl="8" indent="-200025">
              <a:spcBef>
                <a:spcPts val="1000"/>
              </a:spcBef>
            </a:pP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 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говорит о том, что проект приносит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50%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инвестиции.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537" b="91902" l="4694" r="95306">
                        <a14:foregroundMark x1="20204" y1="38439" x2="21429" y2="50927"/>
                        <a14:foregroundMark x1="23878" y1="22244" x2="24796" y2="21268"/>
                        <a14:foregroundMark x1="72041" y1="21268" x2="72959" y2="203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86188" y="2624413"/>
            <a:ext cx="3902013" cy="4081187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2532184" y="32217"/>
            <a:ext cx="9591575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dirty="0"/>
              <a:t>Ценностное предложение и продукт</a:t>
            </a:r>
            <a:endParaRPr dirty="0"/>
          </a:p>
        </p:txBody>
      </p:sp>
      <p:sp>
        <p:nvSpPr>
          <p:cNvPr id="198" name="Google Shape;198;p31"/>
          <p:cNvSpPr txBox="1">
            <a:spLocks noGrp="1"/>
          </p:cNvSpPr>
          <p:nvPr>
            <p:ph type="body" idx="1"/>
          </p:nvPr>
        </p:nvSpPr>
        <p:spPr>
          <a:xfrm>
            <a:off x="6305550" y="1441809"/>
            <a:ext cx="5772150" cy="573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114293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smtClean="0"/>
              <a:t>		</a:t>
            </a:r>
            <a:r>
              <a:rPr lang="ru-RU" dirty="0" smtClean="0"/>
              <a:t>Наша система аппаратной тёплой перфузии донорских лёгких </a:t>
            </a:r>
            <a:r>
              <a:rPr lang="ru-RU" u="sng" dirty="0" smtClean="0"/>
              <a:t>помогает центрам трансплантации России</a:t>
            </a:r>
            <a:r>
              <a:rPr lang="ru-RU" dirty="0" smtClean="0"/>
              <a:t>, сохраняющим жизни пациентов, </a:t>
            </a:r>
            <a:r>
              <a:rPr lang="ru-RU" b="1" dirty="0" smtClean="0"/>
              <a:t>тем, что </a:t>
            </a:r>
            <a:r>
              <a:rPr lang="ru-RU" dirty="0" smtClean="0"/>
              <a:t>снижает </a:t>
            </a:r>
            <a:r>
              <a:rPr lang="ru-RU" sz="2000" dirty="0" smtClean="0">
                <a:solidFill>
                  <a:srgbClr val="800000"/>
                </a:solidFill>
              </a:rPr>
              <a:t>риски потери качества функциональности лёгких и значительно снижает риск </a:t>
            </a:r>
            <a:r>
              <a:rPr lang="ru-RU" sz="2000" dirty="0">
                <a:solidFill>
                  <a:srgbClr val="800000"/>
                </a:solidFill>
              </a:rPr>
              <a:t>отторжения после </a:t>
            </a:r>
            <a:r>
              <a:rPr lang="ru-RU" sz="2000" dirty="0" smtClean="0">
                <a:solidFill>
                  <a:srgbClr val="800000"/>
                </a:solidFill>
              </a:rPr>
              <a:t>трансплантации</a:t>
            </a:r>
            <a:r>
              <a:rPr lang="ru-RU" dirty="0"/>
              <a:t> </a:t>
            </a:r>
            <a:r>
              <a:rPr lang="ru-RU" b="1" dirty="0" smtClean="0"/>
              <a:t>в отличии от </a:t>
            </a:r>
            <a:r>
              <a:rPr lang="ru-RU" dirty="0" smtClean="0"/>
              <a:t>теормоконтейнеров со льдом – при замораживании </a:t>
            </a:r>
            <a:r>
              <a:rPr lang="ru-RU" dirty="0"/>
              <a:t>тканей на клеточном уровне могут образовываться кристаллы льда, что приводит к разрушению клеток</a:t>
            </a:r>
            <a:r>
              <a:rPr lang="ru-RU" dirty="0" smtClean="0"/>
              <a:t>.</a:t>
            </a:r>
          </a:p>
          <a:p>
            <a:pPr marL="228594" lvl="0" indent="-114293" algn="just">
              <a:lnSpc>
                <a:spcPct val="100000"/>
              </a:lnSpc>
              <a:spcBef>
                <a:spcPts val="0"/>
              </a:spcBef>
              <a:buNone/>
            </a:pPr>
            <a:endParaRPr lang="ru-RU" dirty="0" smtClean="0"/>
          </a:p>
          <a:p>
            <a:pPr marL="228594" lvl="0" indent="-114293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	</a:t>
            </a:r>
            <a:r>
              <a:rPr lang="ru-RU" dirty="0" smtClean="0"/>
              <a:t>	 </a:t>
            </a:r>
            <a:r>
              <a:rPr lang="ru-RU" i="1" dirty="0"/>
              <a:t>Это особенно критично для </a:t>
            </a:r>
            <a:r>
              <a:rPr lang="ru-RU" i="1" dirty="0" smtClean="0"/>
              <a:t>таких органов,</a:t>
            </a:r>
          </a:p>
          <a:p>
            <a:pPr marL="228594" lvl="0" indent="-114293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1" dirty="0"/>
              <a:t>	</a:t>
            </a:r>
            <a:r>
              <a:rPr lang="ru-RU" i="1" dirty="0" smtClean="0"/>
              <a:t>				</a:t>
            </a:r>
            <a:r>
              <a:rPr lang="en-US" i="1" dirty="0" smtClean="0"/>
              <a:t> </a:t>
            </a:r>
            <a:r>
              <a:rPr lang="ru-RU" i="1" dirty="0" smtClean="0"/>
              <a:t>как </a:t>
            </a:r>
            <a:r>
              <a:rPr lang="ru-RU" sz="2000" i="1" dirty="0" smtClean="0"/>
              <a:t>лёгкие</a:t>
            </a:r>
            <a:r>
              <a:rPr lang="ru-RU" i="1" dirty="0" smtClean="0"/>
              <a:t>.</a:t>
            </a:r>
          </a:p>
          <a:p>
            <a:pPr marL="228594" lvl="0" indent="-114293" algn="just">
              <a:lnSpc>
                <a:spcPct val="100000"/>
              </a:lnSpc>
              <a:spcBef>
                <a:spcPts val="0"/>
              </a:spcBef>
              <a:buNone/>
            </a:pPr>
            <a:endParaRPr lang="ru-RU" i="1" dirty="0"/>
          </a:p>
          <a:p>
            <a:pPr marL="228594" lvl="0" indent="-114293" algn="just">
              <a:lnSpc>
                <a:spcPct val="100000"/>
              </a:lnSpc>
              <a:spcBef>
                <a:spcPts val="0"/>
              </a:spcBef>
              <a:buNone/>
            </a:pPr>
            <a:endParaRPr lang="ru-RU" i="1" dirty="0" smtClean="0"/>
          </a:p>
          <a:p>
            <a:pPr marL="228594" lvl="0" indent="-114293" algn="ctr">
              <a:spcBef>
                <a:spcPts val="0"/>
              </a:spcBef>
              <a:buNone/>
            </a:pPr>
            <a:endParaRPr lang="ru-RU" sz="2400" dirty="0" smtClean="0"/>
          </a:p>
          <a:p>
            <a:pPr marL="228594" lvl="0" indent="-114293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199" name="Google Shape;19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489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138" y="5130255"/>
            <a:ext cx="1380214" cy="135254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3" r="20377"/>
          <a:stretch/>
        </p:blipFill>
        <p:spPr>
          <a:xfrm>
            <a:off x="2419349" y="1047746"/>
            <a:ext cx="4004608" cy="5286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75a8c1f4a1_0_6"/>
          <p:cNvSpPr/>
          <p:nvPr/>
        </p:nvSpPr>
        <p:spPr>
          <a:xfrm>
            <a:off x="9674400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g275a8c1f4a1_0_6"/>
          <p:cNvSpPr txBox="1">
            <a:spLocks noGrp="1"/>
          </p:cNvSpPr>
          <p:nvPr>
            <p:ph type="title"/>
          </p:nvPr>
        </p:nvSpPr>
        <p:spPr>
          <a:xfrm>
            <a:off x="2489982" y="80100"/>
            <a:ext cx="9702018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3200" dirty="0"/>
              <a:t>ЦА, стейкхолдеры, потенциальные заказчики</a:t>
            </a:r>
            <a:endParaRPr sz="3200" dirty="0"/>
          </a:p>
        </p:txBody>
      </p:sp>
      <p:sp>
        <p:nvSpPr>
          <p:cNvPr id="153" name="Google Shape;153;g275a8c1f4a1_0_6"/>
          <p:cNvSpPr txBox="1"/>
          <p:nvPr/>
        </p:nvSpPr>
        <p:spPr>
          <a:xfrm>
            <a:off x="2442469" y="1257037"/>
            <a:ext cx="8092182" cy="3053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2000" b="1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Портрет целевого заказчика (</a:t>
            </a:r>
            <a:r>
              <a:rPr lang="ru-RU" sz="2000" b="1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B2</a:t>
            </a:r>
            <a:r>
              <a:rPr lang="en-US" sz="2000" b="1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G</a:t>
            </a:r>
            <a:r>
              <a:rPr lang="ru-RU" sz="2000" b="1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):</a:t>
            </a:r>
          </a:p>
          <a:p>
            <a:pPr marL="628650" lvl="0" indent="-180975">
              <a:lnSpc>
                <a:spcPts val="2600"/>
              </a:lnSpc>
              <a:spcBef>
                <a:spcPts val="1000"/>
              </a:spcBef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20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Директора трансплантационных центров и гос. клиник           России, Минздрав, Ростех</a:t>
            </a:r>
            <a:r>
              <a:rPr lang="ru-RU" sz="20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Правительство </a:t>
            </a:r>
            <a:r>
              <a:rPr lang="ru-RU" sz="20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РФ</a:t>
            </a:r>
          </a:p>
          <a:p>
            <a:pPr marL="628650" lvl="0" indent="-180975">
              <a:lnSpc>
                <a:spcPts val="2600"/>
              </a:lnSpc>
              <a:spcBef>
                <a:spcPts val="1000"/>
              </a:spcBef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2000" u="sng" dirty="0" smtClean="0">
                <a:solidFill>
                  <a:schemeClr val="accent1">
                    <a:lumMod val="75000"/>
                  </a:schemeClr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Основная потребность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  </a:t>
            </a:r>
            <a:r>
              <a:rPr lang="ru-RU" sz="20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Желание </a:t>
            </a:r>
            <a:r>
              <a:rPr lang="ru-RU" sz="20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улучшить результаты </a:t>
            </a:r>
            <a:r>
              <a:rPr lang="ru-RU" sz="20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трансплантаций, повышение выживаемости пациентов</a:t>
            </a:r>
            <a:endParaRPr sz="200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54" name="Google Shape;154;g275a8c1f4a1_0_6"/>
          <p:cNvSpPr txBox="1"/>
          <p:nvPr/>
        </p:nvSpPr>
        <p:spPr>
          <a:xfrm>
            <a:off x="2699644" y="3583318"/>
            <a:ext cx="8654156" cy="298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2000" b="1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Стейкхолдеры </a:t>
            </a:r>
            <a:r>
              <a:rPr lang="ru-RU" sz="2000" b="1" dirty="0" smtClean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проекта:</a:t>
            </a:r>
            <a:endParaRPr lang="ru-RU" sz="2000" dirty="0" smtClean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47675" lvl="5" indent="-180975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Пациенты</a:t>
            </a:r>
            <a:r>
              <a:rPr lang="ru-RU" sz="20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ожидающие трансплантации </a:t>
            </a:r>
            <a:r>
              <a:rPr lang="ru-RU" sz="20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лёгких</a:t>
            </a:r>
            <a:endParaRPr lang="ru-RU" sz="200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47675" lvl="5" indent="-180975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Инвесторы и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венчурные капитальные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компании</a:t>
            </a:r>
          </a:p>
          <a:p>
            <a:pPr marL="447675" lvl="5" indent="-180975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Общественные </a:t>
            </a:r>
            <a:r>
              <a:rPr lang="ru-RU" sz="20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организации и НПО</a:t>
            </a:r>
          </a:p>
          <a:p>
            <a:pPr marL="447675" lvl="5" indent="-180975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Поставщики </a:t>
            </a:r>
            <a:r>
              <a:rPr lang="ru-RU" sz="20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и </a:t>
            </a:r>
            <a:r>
              <a:rPr lang="ru-RU" sz="20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производители мед. оборудования</a:t>
            </a:r>
          </a:p>
          <a:p>
            <a:pPr marL="447675" lvl="5" indent="-180975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Исследователи </a:t>
            </a:r>
            <a:r>
              <a:rPr lang="ru-RU" sz="20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и медицинские </a:t>
            </a:r>
            <a:r>
              <a:rPr lang="ru-RU" sz="2000" dirty="0" smtClean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специалисты</a:t>
            </a:r>
          </a:p>
          <a:p>
            <a:pPr marL="447675" lvl="5" indent="-180975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Правительство и регуляторные органы</a:t>
            </a:r>
            <a:endParaRPr lang="ru-RU" sz="2000" dirty="0" smtClean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171450" lvl="5" indent="-17145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endParaRPr lang="ru-RU" sz="2000" dirty="0" smtClean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57" name="Google Shape;157;g275a8c1f4a1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294" y="80100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Овал 4"/>
          <p:cNvSpPr/>
          <p:nvPr/>
        </p:nvSpPr>
        <p:spPr>
          <a:xfrm>
            <a:off x="9772650" y="856718"/>
            <a:ext cx="2438400" cy="228210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9906000" y="1257037"/>
            <a:ext cx="2895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    +</a:t>
            </a:r>
            <a:r>
              <a:rPr lang="ru-RU" sz="2000" b="1" dirty="0" smtClean="0"/>
              <a:t> </a:t>
            </a:r>
            <a:r>
              <a:rPr lang="en-US" sz="2000" b="1" dirty="0">
                <a:latin typeface="Libre Franklin" panose="020B0604020202020204" charset="0"/>
              </a:rPr>
              <a:t>B2B</a:t>
            </a:r>
            <a:r>
              <a:rPr lang="ru-RU" sz="2000" dirty="0" smtClean="0"/>
              <a:t>:</a:t>
            </a:r>
            <a:endParaRPr lang="ru-RU" sz="2000" dirty="0" smtClean="0"/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Директора частных          клиник и мед.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центров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9277350" y="2425692"/>
            <a:ext cx="514350" cy="44063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презентационный человек PNG , презентация, человек, бизнес PNG картинки и  пнг PSD рисунок для бесплатной загрузк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77046" y="2967375"/>
            <a:ext cx="2999105" cy="299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442469" y="1704975"/>
            <a:ext cx="4177406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342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9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9"/>
          <p:cNvSpPr txBox="1">
            <a:spLocks noGrp="1"/>
          </p:cNvSpPr>
          <p:nvPr>
            <p:ph type="title"/>
          </p:nvPr>
        </p:nvSpPr>
        <p:spPr>
          <a:xfrm>
            <a:off x="2489982" y="32217"/>
            <a:ext cx="9633778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dirty="0"/>
              <a:t>Рынок и </a:t>
            </a:r>
            <a:r>
              <a:rPr lang="ru-RU" sz="3200" dirty="0" smtClean="0"/>
              <a:t>анализ </a:t>
            </a:r>
            <a:r>
              <a:rPr lang="ru-RU" sz="3200" dirty="0"/>
              <a:t>конкурентов</a:t>
            </a:r>
            <a:endParaRPr sz="3200" dirty="0"/>
          </a:p>
        </p:txBody>
      </p:sp>
      <p:pic>
        <p:nvPicPr>
          <p:cNvPr id="217" name="Google Shape;21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234" y="243240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913943"/>
              </p:ext>
            </p:extLst>
          </p:nvPr>
        </p:nvGraphicFramePr>
        <p:xfrm>
          <a:off x="2455164" y="2697480"/>
          <a:ext cx="9537192" cy="40970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9532"/>
                <a:gridCol w="1589532"/>
                <a:gridCol w="1493522"/>
                <a:gridCol w="1685542"/>
                <a:gridCol w="1589532"/>
                <a:gridCol w="1589532"/>
              </a:tblGrid>
              <a:tr h="59436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Название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Organ Recovery Systems (ORS)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TransMedics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Xvivo Perfusion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MEDICA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Медикал-Термо-Пак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45822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Страна </a:t>
                      </a:r>
                      <a:endParaRPr lang="ru-RU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США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США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США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Италия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Россия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370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Продукт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Система улучшения сохранности ДЛ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Мобильная платформа</a:t>
                      </a:r>
                      <a:r>
                        <a:rPr lang="ru-RU" baseline="0" dirty="0" smtClean="0"/>
                        <a:t> ТПЛ</a:t>
                      </a:r>
                      <a:endParaRPr lang="ru-RU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Портативные устройства</a:t>
                      </a:r>
                      <a:r>
                        <a:rPr lang="ru-RU" sz="1400" b="0" i="0" u="none" strike="noStrike" cap="non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для ТПЛ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Система аппаратной </a:t>
                      </a:r>
                      <a:r>
                        <a:rPr lang="ru-RU" baseline="0" dirty="0" smtClean="0"/>
                        <a:t>перфузии</a:t>
                      </a:r>
                      <a:endParaRPr lang="ru-RU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Термосумка с</a:t>
                      </a:r>
                      <a:r>
                        <a:rPr lang="ru-RU" baseline="0" dirty="0" smtClean="0"/>
                        <a:t> системой охлаждения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3703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Цена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31 млн руб.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aseline="0" dirty="0" smtClean="0"/>
                        <a:t>29 млн руб.</a:t>
                      </a:r>
                      <a:endParaRPr lang="ru-RU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 млн руб.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27 млн. руб.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 500 тыс.</a:t>
                      </a:r>
                      <a:r>
                        <a:rPr lang="ru-RU" baseline="0" dirty="0" smtClean="0"/>
                        <a:t> руб.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37030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Преимущества</a:t>
                      </a:r>
                      <a:endParaRPr lang="ru-RU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Известность на рынке</a:t>
                      </a:r>
                      <a:endParaRPr lang="ru-RU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Доказанная эффективность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Признание на международных рынках</a:t>
                      </a:r>
                      <a:endParaRPr lang="ru-RU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Высокое качество</a:t>
                      </a:r>
                      <a:endParaRPr lang="ru-RU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Доступность 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45822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Недостатки</a:t>
                      </a:r>
                      <a:endParaRPr lang="ru-RU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Высокая</a:t>
                      </a:r>
                      <a:r>
                        <a:rPr lang="ru-RU" baseline="0" dirty="0" smtClean="0"/>
                        <a:t> цена </a:t>
                      </a:r>
                      <a:endParaRPr lang="ru-RU" dirty="0" smtClean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Высокая</a:t>
                      </a:r>
                      <a:r>
                        <a:rPr lang="ru-RU" baseline="0" dirty="0" smtClean="0"/>
                        <a:t> цена </a:t>
                      </a:r>
                      <a:endParaRPr lang="ru-RU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Меньший объем продаж</a:t>
                      </a:r>
                      <a:endParaRPr lang="ru-RU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Не мобильна + высокая цена</a:t>
                      </a:r>
                      <a:endParaRPr lang="ru-RU" dirty="0" smtClean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Высокие риски повреждений</a:t>
                      </a:r>
                      <a:r>
                        <a:rPr lang="ru-RU" baseline="0" dirty="0" smtClean="0"/>
                        <a:t> ДЛ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96312" y="2221447"/>
            <a:ext cx="80778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конкуренты на рынке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Медицинских технологий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MedTech)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81856" y="839043"/>
            <a:ext cx="8010144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Обзор рынка </a:t>
            </a:r>
            <a:r>
              <a:rPr lang="ru-RU" sz="1600" dirty="0">
                <a:latin typeface="Libre Franklin" panose="020B0604020202020204" charset="0"/>
                <a:cs typeface="Times New Roman" panose="02020603050405020304" pitchFamily="18" charset="0"/>
              </a:rPr>
              <a:t>технологий для трансплантации органов и тканей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Bef>
                <a:spcPts val="500"/>
              </a:spcBef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спроса на трансплантацию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</a:t>
            </a:r>
          </a:p>
          <a:p>
            <a:pPr>
              <a:spcBef>
                <a:spcPts val="50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Поиск технологий снижения риска отторжения органов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Необходимость улучшения технологии хранения органов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75a8c1f4a1_0_33"/>
          <p:cNvSpPr/>
          <p:nvPr/>
        </p:nvSpPr>
        <p:spPr>
          <a:xfrm>
            <a:off x="9853755" y="-8104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g275a8c1f4a1_0_33"/>
          <p:cNvSpPr txBox="1">
            <a:spLocks noGrp="1"/>
          </p:cNvSpPr>
          <p:nvPr>
            <p:ph type="title"/>
          </p:nvPr>
        </p:nvSpPr>
        <p:spPr>
          <a:xfrm>
            <a:off x="2588454" y="32217"/>
            <a:ext cx="9535233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dirty="0"/>
              <a:t>Финансовые показатели</a:t>
            </a:r>
            <a:endParaRPr sz="3200" dirty="0"/>
          </a:p>
        </p:txBody>
      </p:sp>
      <p:pic>
        <p:nvPicPr>
          <p:cNvPr id="244" name="Google Shape;244;g275a8c1f4a1_0_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633" y="215105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/>
          <p:cNvSpPr txBox="1"/>
          <p:nvPr/>
        </p:nvSpPr>
        <p:spPr>
          <a:xfrm>
            <a:off x="9610296" y="5465064"/>
            <a:ext cx="1167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Закупка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349167" y="952500"/>
            <a:ext cx="9385633" cy="5905500"/>
          </a:xfrm>
        </p:spPr>
        <p:txBody>
          <a:bodyPr>
            <a:normAutofit/>
          </a:bodyPr>
          <a:lstStyle/>
          <a:p>
            <a:r>
              <a:rPr lang="ru-RU" dirty="0"/>
              <a:t>Оценка возврата инвестиций: </a:t>
            </a:r>
          </a:p>
          <a:p>
            <a:pPr marL="114300" indent="0">
              <a:buNone/>
            </a:pPr>
            <a:r>
              <a:rPr lang="ru-RU" dirty="0" smtClean="0"/>
              <a:t>	Если </a:t>
            </a:r>
            <a:r>
              <a:rPr lang="ru-RU" dirty="0"/>
              <a:t>первоначальные венчурные инвестиции составляют </a:t>
            </a:r>
            <a:r>
              <a:rPr lang="ru-RU" dirty="0" smtClean="0"/>
              <a:t>10 </a:t>
            </a:r>
            <a:r>
              <a:rPr lang="ru-RU" dirty="0"/>
              <a:t>миллионов </a:t>
            </a:r>
            <a:r>
              <a:rPr lang="ru-RU" dirty="0" smtClean="0"/>
              <a:t>рублей на единицу продукта, </a:t>
            </a:r>
            <a:r>
              <a:rPr lang="ru-RU" dirty="0"/>
              <a:t>а проект начинает генерировать прибыль (после учета всех расходов) в размере </a:t>
            </a:r>
            <a:r>
              <a:rPr lang="ru-RU" dirty="0" smtClean="0"/>
              <a:t>50 </a:t>
            </a:r>
            <a:r>
              <a:rPr lang="ru-RU" dirty="0"/>
              <a:t>миллионов </a:t>
            </a:r>
            <a:r>
              <a:rPr lang="ru-RU" dirty="0" smtClean="0"/>
              <a:t>рублей </a:t>
            </a:r>
            <a:r>
              <a:rPr lang="ru-RU" dirty="0"/>
              <a:t>в будущем, то потенциальный ROI может </a:t>
            </a:r>
            <a:r>
              <a:rPr lang="ru-RU" dirty="0" smtClean="0"/>
              <a:t>составить:</a:t>
            </a:r>
          </a:p>
          <a:p>
            <a:pPr marL="114300" indent="0" algn="ctr">
              <a:buNone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ROI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smtClean="0"/>
              <a:t>Срок </a:t>
            </a:r>
            <a:r>
              <a:rPr lang="ru-RU" dirty="0"/>
              <a:t>окупаемости (</a:t>
            </a:r>
            <a:r>
              <a:rPr lang="en-US" dirty="0"/>
              <a:t>Payback Period</a:t>
            </a:r>
            <a:r>
              <a:rPr lang="en-US" dirty="0" smtClean="0"/>
              <a:t>)</a:t>
            </a:r>
            <a:r>
              <a:rPr lang="ru-RU" dirty="0" smtClean="0"/>
              <a:t>:</a:t>
            </a:r>
          </a:p>
          <a:p>
            <a:pPr marL="114300" indent="0">
              <a:buNone/>
            </a:pPr>
            <a:r>
              <a:rPr lang="ru-RU" sz="1200" dirty="0" smtClean="0"/>
              <a:t>(предположим</a:t>
            </a:r>
            <a:r>
              <a:rPr lang="ru-RU" sz="1200" dirty="0"/>
              <a:t>, если </a:t>
            </a:r>
            <a:r>
              <a:rPr lang="ru-RU" sz="1200" dirty="0" smtClean="0"/>
              <a:t>продукт будет </a:t>
            </a:r>
            <a:r>
              <a:rPr lang="ru-RU" sz="1200" dirty="0"/>
              <a:t>продаваться равномерно</a:t>
            </a:r>
            <a:r>
              <a:rPr lang="ru-RU" sz="1200" dirty="0" smtClean="0"/>
              <a:t>, </a:t>
            </a:r>
            <a:r>
              <a:rPr lang="ru-RU" sz="1200" dirty="0"/>
              <a:t>в течение 3 </a:t>
            </a:r>
            <a:r>
              <a:rPr lang="ru-RU" sz="1200" dirty="0" smtClean="0"/>
              <a:t>лет)        </a:t>
            </a:r>
          </a:p>
          <a:p>
            <a:pPr marL="114300" indent="0" algn="ctr"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РР =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года</a:t>
            </a:r>
            <a:endParaRPr lang="ru-RU" dirty="0"/>
          </a:p>
          <a:p>
            <a:r>
              <a:rPr lang="ru-RU" dirty="0" smtClean="0"/>
              <a:t>Целевые </a:t>
            </a:r>
            <a:r>
              <a:rPr lang="ru-RU" dirty="0"/>
              <a:t>сроки возврата </a:t>
            </a:r>
            <a:r>
              <a:rPr lang="ru-RU" dirty="0" smtClean="0"/>
              <a:t>венчурных инвестиций                                                                                                         могут составлять - 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от 3 до 5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лет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smtClean="0"/>
              <a:t>Чистая прибыль: </a:t>
            </a:r>
          </a:p>
          <a:p>
            <a:pPr marL="114300" indent="0" algn="ctr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50 миллионов рублей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08062" y="2568980"/>
            <a:ext cx="4326863" cy="1754326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Исходные данные:</a:t>
            </a:r>
          </a:p>
          <a:p>
            <a:pPr marL="285750" indent="-285750">
              <a:buFontTx/>
              <a:buChar char="-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ед.       10 000 000 руб.</a:t>
            </a:r>
          </a:p>
          <a:p>
            <a:pPr marL="285750" indent="-285750">
              <a:buFontTx/>
              <a:buChar char="-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за ед.    15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000 000 руб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на ед.         5 000 000 руб.</a:t>
            </a:r>
          </a:p>
          <a:p>
            <a:pPr marL="285750" indent="-285750">
              <a:buFontTx/>
              <a:buChar char="-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Кол-во шт.              10 шт.</a:t>
            </a:r>
          </a:p>
          <a:p>
            <a:pPr marL="285750" indent="-285750">
              <a:buFontTx/>
              <a:buChar char="-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доход          150 000 000 руб.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33699" y="5234231"/>
            <a:ext cx="8178856" cy="1323439"/>
          </a:xfrm>
          <a:prstGeom prst="rect">
            <a:avLst/>
          </a:prstGeom>
          <a:noFill/>
          <a:ln>
            <a:solidFill>
              <a:srgbClr val="7030A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 по смете: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Минимальные затраты: 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4 500 000 рублей</a:t>
            </a:r>
          </a:p>
          <a:p>
            <a:pPr marL="36195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Максимальные затраты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15 000 000 рублей</a:t>
            </a:r>
          </a:p>
          <a:p>
            <a:pPr marL="361950"/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Минимальные затраты при коммерциализации ПО: 500 000 рублей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6963" y="156042"/>
            <a:ext cx="10545972" cy="1079407"/>
          </a:xfrm>
        </p:spPr>
        <p:txBody>
          <a:bodyPr/>
          <a:lstStyle/>
          <a:p>
            <a:r>
              <a:rPr lang="ru-RU" dirty="0" smtClean="0"/>
              <a:t>Смета на изготовление </a:t>
            </a:r>
            <a:r>
              <a:rPr lang="en-US" dirty="0" smtClean="0"/>
              <a:t>MVP</a:t>
            </a:r>
            <a:endParaRPr lang="ru-RU" dirty="0"/>
          </a:p>
        </p:txBody>
      </p:sp>
      <p:pic>
        <p:nvPicPr>
          <p:cNvPr id="5" name="Google Shape;244;g275a8c1f4a1_0_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5633" y="215105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725" y="1006475"/>
            <a:ext cx="6384925" cy="5669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627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5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35"/>
          <p:cNvSpPr txBox="1">
            <a:spLocks noGrp="1"/>
          </p:cNvSpPr>
          <p:nvPr>
            <p:ph type="title"/>
          </p:nvPr>
        </p:nvSpPr>
        <p:spPr>
          <a:xfrm>
            <a:off x="2602522" y="32217"/>
            <a:ext cx="9521237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dirty="0"/>
              <a:t>Стратегия продвижения</a:t>
            </a:r>
            <a:endParaRPr dirty="0"/>
          </a:p>
        </p:txBody>
      </p:sp>
      <p:sp>
        <p:nvSpPr>
          <p:cNvPr id="260" name="Google Shape;260;p35"/>
          <p:cNvSpPr txBox="1">
            <a:spLocks noGrp="1"/>
          </p:cNvSpPr>
          <p:nvPr>
            <p:ph type="body" idx="1"/>
          </p:nvPr>
        </p:nvSpPr>
        <p:spPr>
          <a:xfrm>
            <a:off x="2602522" y="1246095"/>
            <a:ext cx="9589478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3" lvl="0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 dirty="0" smtClean="0"/>
              <a:t>Каналы коммуникации</a:t>
            </a:r>
            <a:r>
              <a:rPr lang="ru-RU" sz="2000" dirty="0"/>
              <a:t>, характерные </a:t>
            </a:r>
            <a:r>
              <a:rPr lang="ru-RU" sz="2000" dirty="0" smtClean="0"/>
              <a:t>основной ЦА:</a:t>
            </a:r>
          </a:p>
          <a:p>
            <a:pPr marL="228593" lvl="0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ru-RU" sz="2000" dirty="0" smtClean="0"/>
          </a:p>
          <a:p>
            <a:pPr lvl="7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конференции и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выставки</a:t>
            </a:r>
          </a:p>
          <a:p>
            <a:pPr lvl="7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встречи и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презентации</a:t>
            </a:r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7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публикации</a:t>
            </a:r>
          </a:p>
          <a:p>
            <a:pPr lvl="7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специализированных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медицинских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изданиях</a:t>
            </a:r>
          </a:p>
          <a:p>
            <a:pPr lvl="7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порталы и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сайты</a:t>
            </a:r>
          </a:p>
          <a:p>
            <a:pPr lvl="1">
              <a:spcBef>
                <a:spcPts val="0"/>
              </a:spcBef>
            </a:pPr>
            <a:endParaRPr dirty="0"/>
          </a:p>
          <a:p>
            <a:pPr marL="228593" lvl="0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ru-RU" dirty="0" smtClean="0"/>
          </a:p>
          <a:p>
            <a:pPr marL="228593" lvl="0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ru-RU" dirty="0"/>
          </a:p>
          <a:p>
            <a:pPr marL="228593" lvl="0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ru-RU" dirty="0" smtClean="0"/>
          </a:p>
        </p:txBody>
      </p:sp>
      <p:pic>
        <p:nvPicPr>
          <p:cNvPr id="261" name="Google Shape;26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504" y="32217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Центральная научная медицинская библиотека | Российские журнал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217" y="2010052"/>
            <a:ext cx="2861946" cy="281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30977" y="4668730"/>
            <a:ext cx="809636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400" dirty="0" smtClean="0">
                <a:solidFill>
                  <a:srgbClr val="009A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Уникальное предложение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наша система аппаратной перфузии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ReGenesis Box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поможет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снизить риск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ухудшения качества жизнеспособности донорских лёгких при транспортировке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30%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5-7%!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75a8c1f4a1_0_41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g275a8c1f4a1_0_41"/>
          <p:cNvSpPr txBox="1">
            <a:spLocks noGrp="1"/>
          </p:cNvSpPr>
          <p:nvPr>
            <p:ph type="title"/>
          </p:nvPr>
        </p:nvSpPr>
        <p:spPr>
          <a:xfrm>
            <a:off x="2630658" y="0"/>
            <a:ext cx="962529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dirty="0"/>
              <a:t>Текущий статус </a:t>
            </a:r>
            <a:r>
              <a:rPr lang="ru-RU" dirty="0" smtClean="0"/>
              <a:t>и д</a:t>
            </a:r>
            <a:r>
              <a:rPr lang="ru-RU" sz="3200" dirty="0" smtClean="0"/>
              <a:t>орожная </a:t>
            </a:r>
            <a:r>
              <a:rPr lang="ru-RU" sz="3200" dirty="0"/>
              <a:t>карта </a:t>
            </a:r>
            <a:r>
              <a:rPr lang="ru-RU" sz="3200" dirty="0" smtClean="0"/>
              <a:t>проекта</a:t>
            </a:r>
            <a:endParaRPr sz="3200" dirty="0"/>
          </a:p>
        </p:txBody>
      </p:sp>
      <p:sp>
        <p:nvSpPr>
          <p:cNvPr id="287" name="Google Shape;287;g275a8c1f4a1_0_41"/>
          <p:cNvSpPr txBox="1">
            <a:spLocks noGrp="1"/>
          </p:cNvSpPr>
          <p:nvPr>
            <p:ph type="body" idx="1"/>
          </p:nvPr>
        </p:nvSpPr>
        <p:spPr>
          <a:xfrm>
            <a:off x="2530041" y="1282723"/>
            <a:ext cx="9411990" cy="55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70C0"/>
                </a:solidFill>
              </a:rPr>
              <a:t>Научная поддержка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70C0"/>
                </a:solidFill>
              </a:rPr>
              <a:t>Техническая </a:t>
            </a:r>
            <a:r>
              <a:rPr lang="ru-RU" dirty="0" smtClean="0">
                <a:solidFill>
                  <a:srgbClr val="0070C0"/>
                </a:solidFill>
              </a:rPr>
              <a:t>поддержка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70C0"/>
                </a:solidFill>
              </a:rPr>
              <a:t>Финансовая </a:t>
            </a:r>
            <a:r>
              <a:rPr lang="ru-RU" dirty="0" smtClean="0">
                <a:solidFill>
                  <a:srgbClr val="0070C0"/>
                </a:solidFill>
              </a:rPr>
              <a:t>поддержка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70C0"/>
                </a:solidFill>
              </a:rPr>
              <a:t>Человеческие </a:t>
            </a:r>
            <a:r>
              <a:rPr lang="ru-RU" dirty="0" smtClean="0">
                <a:solidFill>
                  <a:srgbClr val="0070C0"/>
                </a:solidFill>
              </a:rPr>
              <a:t>ресурсы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ru-RU" dirty="0" smtClean="0">
              <a:solidFill>
                <a:srgbClr val="0070C0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endParaRPr dirty="0">
              <a:solidFill>
                <a:srgbClr val="0070C0"/>
              </a:solidFill>
            </a:endParaRPr>
          </a:p>
        </p:txBody>
      </p:sp>
      <p:pic>
        <p:nvPicPr>
          <p:cNvPr id="289" name="Google Shape;289;g275a8c1f4a1_0_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2225"/>
            <a:ext cx="1507800" cy="23538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Прямая со стрелкой 5"/>
          <p:cNvCxnSpPr/>
          <p:nvPr/>
        </p:nvCxnSpPr>
        <p:spPr>
          <a:xfrm>
            <a:off x="3072468" y="4763791"/>
            <a:ext cx="7149970" cy="12192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3611964" y="4590055"/>
            <a:ext cx="347472" cy="347472"/>
          </a:xfrm>
          <a:prstGeom prst="ellipse">
            <a:avLst/>
          </a:prstGeom>
          <a:solidFill>
            <a:srgbClr val="009A46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4907364" y="4602247"/>
            <a:ext cx="347472" cy="34747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6254580" y="4602247"/>
            <a:ext cx="347472" cy="34747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7498164" y="4602247"/>
            <a:ext cx="347472" cy="34747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8802708" y="4602247"/>
            <a:ext cx="347472" cy="34747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5705856" y="1481328"/>
            <a:ext cx="182880" cy="1426464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845763" y="1779061"/>
            <a:ext cx="5472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 на нынешнем этапе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предварительного проектирования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20056519">
            <a:off x="3488190" y="3552662"/>
            <a:ext cx="2488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Исследование и концептуализация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 rot="19935381">
            <a:off x="4923075" y="3667384"/>
            <a:ext cx="18453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Предварительное 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проектирование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 rot="19890422">
            <a:off x="6237861" y="3797809"/>
            <a:ext cx="13901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Клинические </a:t>
            </a:r>
            <a:endParaRPr lang="ru-RU" b="1" dirty="0" smtClean="0"/>
          </a:p>
          <a:p>
            <a:r>
              <a:rPr lang="ru-RU" b="1" dirty="0" smtClean="0"/>
              <a:t>испытания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 rot="19907691">
            <a:off x="7437173" y="3714907"/>
            <a:ext cx="18485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Лицензирование </a:t>
            </a:r>
            <a:r>
              <a:rPr lang="ru-RU" b="1" dirty="0" smtClean="0">
                <a:solidFill>
                  <a:srgbClr val="002060"/>
                </a:solidFill>
              </a:rPr>
              <a:t>и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сертификация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20095891">
            <a:off x="8859293" y="3996807"/>
            <a:ext cx="14734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Производство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0125899" y="4815744"/>
            <a:ext cx="1680268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…</a:t>
            </a:r>
            <a:br>
              <a:rPr lang="ru-RU" b="1" dirty="0" smtClean="0"/>
            </a:br>
            <a:r>
              <a:rPr lang="ru-RU" b="1" dirty="0" smtClean="0"/>
              <a:t>Маркетинг и</a:t>
            </a:r>
          </a:p>
          <a:p>
            <a:r>
              <a:rPr lang="ru-RU" b="1" dirty="0" smtClean="0"/>
              <a:t>продвижение</a:t>
            </a:r>
          </a:p>
          <a:p>
            <a:endParaRPr lang="ru-RU" b="1" dirty="0" smtClean="0"/>
          </a:p>
          <a:p>
            <a:r>
              <a:rPr lang="ru-RU" b="1" dirty="0" smtClean="0"/>
              <a:t>Вывод на рынок</a:t>
            </a:r>
          </a:p>
          <a:p>
            <a:endParaRPr lang="ru-RU" dirty="0" smtClean="0"/>
          </a:p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2027-28 г.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0125899" y="434435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0070C0"/>
                </a:solidFill>
              </a:rPr>
              <a:t>Время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859076" y="5096187"/>
            <a:ext cx="1675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0070C0"/>
                </a:solidFill>
              </a:rPr>
              <a:t>Этап 1.</a:t>
            </a:r>
          </a:p>
          <a:p>
            <a:r>
              <a:rPr lang="ru-RU" i="1" dirty="0" smtClean="0">
                <a:solidFill>
                  <a:srgbClr val="0070C0"/>
                </a:solidFill>
              </a:rPr>
              <a:t>08.2024 – 11.2024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417104" y="5897111"/>
            <a:ext cx="1675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0070C0"/>
                </a:solidFill>
              </a:rPr>
              <a:t>Этап 2.</a:t>
            </a:r>
          </a:p>
          <a:p>
            <a:r>
              <a:rPr lang="ru-RU" i="1" dirty="0" smtClean="0">
                <a:solidFill>
                  <a:srgbClr val="0070C0"/>
                </a:solidFill>
              </a:rPr>
              <a:t>11.2024 – 01.2026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590586" y="5169687"/>
            <a:ext cx="1675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0070C0"/>
                </a:solidFill>
              </a:rPr>
              <a:t>Этап 2.</a:t>
            </a:r>
          </a:p>
          <a:p>
            <a:r>
              <a:rPr lang="ru-RU" i="1" dirty="0" smtClean="0">
                <a:solidFill>
                  <a:srgbClr val="0070C0"/>
                </a:solidFill>
              </a:rPr>
              <a:t>01.2026 – 09.2027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932923" y="5884752"/>
            <a:ext cx="16257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0070C0"/>
                </a:solidFill>
              </a:rPr>
              <a:t>Этап 3.</a:t>
            </a:r>
          </a:p>
          <a:p>
            <a:r>
              <a:rPr lang="ru-RU" i="1" dirty="0" smtClean="0">
                <a:solidFill>
                  <a:srgbClr val="0070C0"/>
                </a:solidFill>
              </a:rPr>
              <a:t>10.2027– 01.2026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025759" y="5302124"/>
            <a:ext cx="1675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0070C0"/>
                </a:solidFill>
              </a:rPr>
              <a:t>Этап 4.</a:t>
            </a:r>
          </a:p>
          <a:p>
            <a:r>
              <a:rPr lang="ru-RU" i="1" dirty="0" smtClean="0">
                <a:solidFill>
                  <a:srgbClr val="0070C0"/>
                </a:solidFill>
              </a:rPr>
              <a:t>02.2026 – 10.2026</a:t>
            </a:r>
            <a:endParaRPr lang="ru-RU" i="1" dirty="0">
              <a:solidFill>
                <a:srgbClr val="0070C0"/>
              </a:solidFill>
            </a:endParaRPr>
          </a:p>
        </p:txBody>
      </p:sp>
      <p:cxnSp>
        <p:nvCxnSpPr>
          <p:cNvPr id="27" name="Прямая соединительная линия 26"/>
          <p:cNvCxnSpPr>
            <a:stCxn id="8" idx="4"/>
          </p:cNvCxnSpPr>
          <p:nvPr/>
        </p:nvCxnSpPr>
        <p:spPr>
          <a:xfrm>
            <a:off x="3785700" y="4937527"/>
            <a:ext cx="0" cy="2140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Прямая соединительная линия 255"/>
          <p:cNvCxnSpPr>
            <a:stCxn id="14" idx="4"/>
          </p:cNvCxnSpPr>
          <p:nvPr/>
        </p:nvCxnSpPr>
        <p:spPr>
          <a:xfrm>
            <a:off x="5081100" y="4949719"/>
            <a:ext cx="0" cy="947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Прямая соединительная линия 257"/>
          <p:cNvCxnSpPr>
            <a:stCxn id="15" idx="4"/>
          </p:cNvCxnSpPr>
          <p:nvPr/>
        </p:nvCxnSpPr>
        <p:spPr>
          <a:xfrm>
            <a:off x="6428316" y="4949719"/>
            <a:ext cx="0" cy="3231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Прямая соединительная линия 259"/>
          <p:cNvCxnSpPr>
            <a:stCxn id="16" idx="4"/>
          </p:cNvCxnSpPr>
          <p:nvPr/>
        </p:nvCxnSpPr>
        <p:spPr>
          <a:xfrm>
            <a:off x="7671900" y="4949719"/>
            <a:ext cx="0" cy="947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Прямая соединительная линия 261"/>
          <p:cNvCxnSpPr>
            <a:stCxn id="17" idx="4"/>
          </p:cNvCxnSpPr>
          <p:nvPr/>
        </p:nvCxnSpPr>
        <p:spPr>
          <a:xfrm>
            <a:off x="8976444" y="4949719"/>
            <a:ext cx="0" cy="4736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 стрелкой 2"/>
          <p:cNvCxnSpPr/>
          <p:nvPr/>
        </p:nvCxnSpPr>
        <p:spPr>
          <a:xfrm flipH="1">
            <a:off x="6490705" y="2653102"/>
            <a:ext cx="586915" cy="6586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7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37"/>
          <p:cNvSpPr txBox="1">
            <a:spLocks noGrp="1"/>
          </p:cNvSpPr>
          <p:nvPr>
            <p:ph type="title"/>
          </p:nvPr>
        </p:nvSpPr>
        <p:spPr>
          <a:xfrm>
            <a:off x="2571750" y="1430281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3200" b="1" dirty="0"/>
              <a:t>Контакты</a:t>
            </a:r>
            <a:endParaRPr sz="3200" dirty="0"/>
          </a:p>
        </p:txBody>
      </p:sp>
      <p:sp>
        <p:nvSpPr>
          <p:cNvPr id="296" name="Google Shape;296;p37"/>
          <p:cNvSpPr txBox="1">
            <a:spLocks noGrp="1"/>
          </p:cNvSpPr>
          <p:nvPr>
            <p:ph type="body" idx="1"/>
          </p:nvPr>
        </p:nvSpPr>
        <p:spPr>
          <a:xfrm>
            <a:off x="2674765" y="2264501"/>
            <a:ext cx="4688442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>
              <a:buNone/>
            </a:pPr>
            <a:r>
              <a:rPr lang="ru-RU" sz="1800" dirty="0" smtClean="0"/>
              <a:t>Сайт:   </a:t>
            </a:r>
            <a:r>
              <a:rPr lang="en-US" sz="1200" dirty="0" smtClean="0"/>
              <a:t>https://pt.2035.university/project/regenesis-box</a:t>
            </a:r>
            <a:endParaRPr sz="1200" dirty="0"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 dirty="0" smtClean="0"/>
              <a:t>Телефон:  89117071631</a:t>
            </a:r>
            <a:endParaRPr dirty="0"/>
          </a:p>
          <a:p>
            <a:pPr marL="228594" lvl="0" indent="-228594">
              <a:buNone/>
            </a:pPr>
            <a:r>
              <a:rPr lang="ru-RU" sz="1800" dirty="0" smtClean="0"/>
              <a:t>Эл.почта:  </a:t>
            </a:r>
            <a:r>
              <a:rPr lang="en-US" sz="1600" dirty="0" smtClean="0"/>
              <a:t>masha.rika1@gmail.com</a:t>
            </a:r>
            <a:endParaRPr sz="1600" dirty="0"/>
          </a:p>
          <a:p>
            <a:pPr marL="228594" lvl="0" indent="-228594">
              <a:buNone/>
            </a:pPr>
            <a:r>
              <a:rPr lang="ru-RU" sz="1800" dirty="0" smtClean="0"/>
              <a:t>Соц.сети: </a:t>
            </a:r>
            <a:r>
              <a:rPr lang="en-US" sz="1600" dirty="0"/>
              <a:t>https://vk.com/kramari</a:t>
            </a:r>
            <a:endParaRPr sz="1800" dirty="0"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</p:txBody>
      </p:sp>
      <p:sp>
        <p:nvSpPr>
          <p:cNvPr id="297" name="Google Shape;297;p37"/>
          <p:cNvSpPr txBox="1">
            <a:spLocks noGrp="1"/>
          </p:cNvSpPr>
          <p:nvPr>
            <p:ph type="body" idx="2"/>
          </p:nvPr>
        </p:nvSpPr>
        <p:spPr>
          <a:xfrm>
            <a:off x="2552700" y="690723"/>
            <a:ext cx="7121652" cy="2416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800" dirty="0"/>
              <a:t>СПАСИБО БОЛЬШОЕ ЗА ВНИМАНИЕ!</a:t>
            </a:r>
            <a:endParaRPr sz="2800" dirty="0"/>
          </a:p>
          <a:p>
            <a:pPr marL="228594" lvl="0" indent="-1142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</p:txBody>
      </p:sp>
      <p:pic>
        <p:nvPicPr>
          <p:cNvPr id="298" name="Google Shape;29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158" y="87769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647950" y="2280071"/>
            <a:ext cx="4715257" cy="1655064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7264" y="4449770"/>
            <a:ext cx="8791575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БУДУЩЕЕ ЗА ИННОВАЦИЯМИ!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537" b="91902" l="4694" r="95306">
                        <a14:foregroundMark x1="20204" y1="38439" x2="21429" y2="50927"/>
                        <a14:foregroundMark x1="23878" y1="22244" x2="24796" y2="21268"/>
                        <a14:foregroundMark x1="72041" y1="21268" x2="72959" y2="203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857" y="712318"/>
            <a:ext cx="4263963" cy="4459757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8"/>
          <p:cNvSpPr txBox="1">
            <a:spLocks noGrp="1"/>
          </p:cNvSpPr>
          <p:nvPr>
            <p:ph type="title"/>
          </p:nvPr>
        </p:nvSpPr>
        <p:spPr>
          <a:xfrm>
            <a:off x="2688300" y="1442464"/>
            <a:ext cx="95037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</a:pPr>
            <a:r>
              <a:rPr lang="ru-RU" dirty="0"/>
              <a:t>Приложение</a:t>
            </a:r>
            <a:endParaRPr dirty="0"/>
          </a:p>
        </p:txBody>
      </p:sp>
      <p:sp>
        <p:nvSpPr>
          <p:cNvPr id="304" name="Google Shape;304;p38"/>
          <p:cNvSpPr txBox="1">
            <a:spLocks noGrp="1"/>
          </p:cNvSpPr>
          <p:nvPr>
            <p:ph type="body" idx="1"/>
          </p:nvPr>
        </p:nvSpPr>
        <p:spPr>
          <a:xfrm>
            <a:off x="2913174" y="4561339"/>
            <a:ext cx="94473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endParaRPr dirty="0"/>
          </a:p>
        </p:txBody>
      </p:sp>
      <p:pic>
        <p:nvPicPr>
          <p:cNvPr id="305" name="Google Shape;30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098" y="265526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9"/>
          <p:cNvSpPr txBox="1">
            <a:spLocks noGrp="1"/>
          </p:cNvSpPr>
          <p:nvPr>
            <p:ph type="title"/>
          </p:nvPr>
        </p:nvSpPr>
        <p:spPr>
          <a:xfrm>
            <a:off x="2574386" y="32217"/>
            <a:ext cx="9549373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dirty="0"/>
              <a:t>Реферат. 1000 знаков, описание проекта для студ.стартапа</a:t>
            </a:r>
            <a:endParaRPr dirty="0"/>
          </a:p>
        </p:txBody>
      </p:sp>
      <p:sp>
        <p:nvSpPr>
          <p:cNvPr id="311" name="Google Shape;311;p39"/>
          <p:cNvSpPr txBox="1">
            <a:spLocks noGrp="1"/>
          </p:cNvSpPr>
          <p:nvPr>
            <p:ph type="body" idx="1"/>
          </p:nvPr>
        </p:nvSpPr>
        <p:spPr>
          <a:xfrm>
            <a:off x="2574388" y="1246095"/>
            <a:ext cx="95493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228594" lvl="0" indent="-2285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dirty="0"/>
              <a:t>Цели и задачи </a:t>
            </a:r>
            <a:r>
              <a:rPr lang="ru-RU" dirty="0" smtClean="0"/>
              <a:t>проекта:</a:t>
            </a:r>
          </a:p>
          <a:p>
            <a:pPr marL="1200150" lvl="2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dirty="0"/>
              <a:t>Разработка инновационного продукта</a:t>
            </a:r>
            <a:endParaRPr lang="ru-RU" dirty="0" smtClean="0"/>
          </a:p>
          <a:p>
            <a:pPr marL="1200150" lvl="2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dirty="0" smtClean="0"/>
              <a:t>Повышение качества оказания медицинской помощи и сохранения жизни пациентов</a:t>
            </a:r>
          </a:p>
          <a:p>
            <a:pPr marL="1200150" lvl="2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dirty="0" smtClean="0"/>
              <a:t>Организация производства специализированного оборудования для транспортировки органов</a:t>
            </a:r>
            <a:r>
              <a:rPr lang="ru-RU" dirty="0"/>
              <a:t> </a:t>
            </a:r>
            <a:endParaRPr lang="ru-RU" dirty="0" smtClean="0"/>
          </a:p>
          <a:p>
            <a:pPr marL="228594" lvl="0" indent="-228594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dirty="0" smtClean="0"/>
              <a:t>Ожидаемые результаты:</a:t>
            </a:r>
          </a:p>
          <a:p>
            <a:pPr marL="1200150" lvl="2" indent="-285750">
              <a:lnSpc>
                <a:spcPct val="11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dirty="0"/>
              <a:t>Улучшение клинических результатов</a:t>
            </a:r>
          </a:p>
          <a:p>
            <a:pPr marL="1200150" lvl="2" indent="-285750">
              <a:lnSpc>
                <a:spcPct val="11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dirty="0"/>
              <a:t>Коммерциализация </a:t>
            </a:r>
            <a:r>
              <a:rPr lang="ru-RU" dirty="0" smtClean="0"/>
              <a:t>технологии (</a:t>
            </a:r>
            <a:r>
              <a:rPr lang="ru-RU" dirty="0"/>
              <a:t>Обеспечить успешные продажи аппарата</a:t>
            </a:r>
            <a:r>
              <a:rPr lang="ru-RU" dirty="0" smtClean="0"/>
              <a:t>)</a:t>
            </a:r>
            <a:endParaRPr lang="ru-RU" dirty="0"/>
          </a:p>
          <a:p>
            <a:pPr marL="1200150" lvl="2" indent="-285750">
              <a:lnSpc>
                <a:spcPts val="9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dirty="0"/>
              <a:t>Обеспечение технической поддержки и обслуживания для медицинских </a:t>
            </a:r>
            <a:r>
              <a:rPr lang="ru-RU" dirty="0" smtClean="0"/>
              <a:t>учреждений</a:t>
            </a:r>
            <a:endParaRPr dirty="0"/>
          </a:p>
          <a:p>
            <a:pPr marL="228594" lvl="0" indent="-228594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dirty="0"/>
              <a:t>Области применения </a:t>
            </a:r>
            <a:r>
              <a:rPr lang="ru-RU" dirty="0" smtClean="0"/>
              <a:t>результатов:</a:t>
            </a:r>
          </a:p>
          <a:p>
            <a:pPr marL="1200150" lvl="2" indent="-285750">
              <a:lnSpc>
                <a:spcPts val="1200"/>
              </a:lnSpc>
              <a:buFont typeface="Courier New" panose="02070309020205020404" pitchFamily="49" charset="0"/>
              <a:buChar char="o"/>
            </a:pPr>
            <a:r>
              <a:rPr lang="ru-RU" dirty="0"/>
              <a:t>Трансплантация </a:t>
            </a:r>
            <a:r>
              <a:rPr lang="ru-RU" dirty="0" smtClean="0"/>
              <a:t>органов (</a:t>
            </a:r>
            <a:r>
              <a:rPr lang="ru-RU" b="1" dirty="0" smtClean="0"/>
              <a:t>Поддержка </a:t>
            </a:r>
            <a:r>
              <a:rPr lang="ru-RU" b="1" dirty="0"/>
              <a:t>донорских </a:t>
            </a:r>
            <a:r>
              <a:rPr lang="ru-RU" b="1" dirty="0" smtClean="0"/>
              <a:t>органов, увеличение </a:t>
            </a:r>
            <a:r>
              <a:rPr lang="ru-RU" b="1" dirty="0"/>
              <a:t>времени </a:t>
            </a:r>
            <a:r>
              <a:rPr lang="ru-RU" b="1" dirty="0" smtClean="0"/>
              <a:t>пересадки)</a:t>
            </a:r>
            <a:endParaRPr lang="ru-RU" dirty="0" smtClean="0"/>
          </a:p>
          <a:p>
            <a:pPr marL="1200150" lvl="2" indent="-285750">
              <a:lnSpc>
                <a:spcPts val="12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dirty="0"/>
              <a:t>Научные </a:t>
            </a:r>
            <a:r>
              <a:rPr lang="ru-RU" dirty="0" smtClean="0"/>
              <a:t>исследования (</a:t>
            </a:r>
            <a:r>
              <a:rPr lang="ru-RU" b="1" dirty="0"/>
              <a:t>Клинические </a:t>
            </a:r>
            <a:r>
              <a:rPr lang="ru-RU" b="1" dirty="0" smtClean="0"/>
              <a:t>испытания и разработка </a:t>
            </a:r>
            <a:r>
              <a:rPr lang="ru-RU" b="1" dirty="0"/>
              <a:t>новых методов лечения</a:t>
            </a:r>
            <a:r>
              <a:rPr lang="ru-RU" dirty="0" smtClean="0"/>
              <a:t>)</a:t>
            </a:r>
          </a:p>
          <a:p>
            <a:pPr marL="1200150" lvl="2" indent="-285750">
              <a:lnSpc>
                <a:spcPts val="12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dirty="0"/>
              <a:t>Образование и </a:t>
            </a:r>
            <a:r>
              <a:rPr lang="ru-RU" dirty="0" smtClean="0"/>
              <a:t>обучение (</a:t>
            </a:r>
            <a:r>
              <a:rPr lang="ru-RU" b="1" dirty="0"/>
              <a:t>Обучение медицинского персонала</a:t>
            </a:r>
            <a:r>
              <a:rPr lang="ru-RU" dirty="0" smtClean="0"/>
              <a:t>)</a:t>
            </a:r>
          </a:p>
          <a:p>
            <a:pPr marL="1200150" lvl="2" indent="-285750">
              <a:lnSpc>
                <a:spcPts val="12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dirty="0"/>
              <a:t>Медицинская техника и </a:t>
            </a:r>
            <a:r>
              <a:rPr lang="ru-RU" dirty="0" smtClean="0"/>
              <a:t>технологии (</a:t>
            </a:r>
            <a:r>
              <a:rPr lang="ru-RU" b="1" dirty="0"/>
              <a:t>Инновационные разработки</a:t>
            </a:r>
            <a:r>
              <a:rPr lang="ru-RU" dirty="0" smtClean="0"/>
              <a:t>)</a:t>
            </a:r>
            <a:endParaRPr dirty="0"/>
          </a:p>
          <a:p>
            <a:pPr marL="228594" lvl="0" indent="-228594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dirty="0"/>
              <a:t>Потенциальные потребительские </a:t>
            </a:r>
            <a:r>
              <a:rPr lang="ru-RU" dirty="0" smtClean="0"/>
              <a:t>сегменты:</a:t>
            </a:r>
          </a:p>
          <a:p>
            <a:pPr marL="1200150" lvl="2" indent="-285750"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dirty="0"/>
              <a:t>Институты и ассоциации медицинских </a:t>
            </a:r>
            <a:r>
              <a:rPr lang="ru-RU" dirty="0" smtClean="0"/>
              <a:t>специалистов</a:t>
            </a:r>
          </a:p>
          <a:p>
            <a:pPr marL="1200150" lvl="2" indent="-285750"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dirty="0"/>
              <a:t>Образовательные учреждения и обучающие </a:t>
            </a:r>
            <a:r>
              <a:rPr lang="ru-RU" dirty="0" smtClean="0"/>
              <a:t>центры</a:t>
            </a:r>
          </a:p>
          <a:p>
            <a:pPr marL="1200150" lvl="2" indent="-285750"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dirty="0"/>
              <a:t>Государственные и негосударственные организации </a:t>
            </a:r>
            <a:r>
              <a:rPr lang="ru-RU" dirty="0" smtClean="0"/>
              <a:t>здравоохранения</a:t>
            </a:r>
          </a:p>
          <a:p>
            <a:pPr marL="1200150" lvl="2" indent="-285750"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dirty="0"/>
              <a:t>Транснациональные корпорации и производители медицинского </a:t>
            </a:r>
            <a:r>
              <a:rPr lang="ru-RU" dirty="0" smtClean="0"/>
              <a:t>оборудования</a:t>
            </a:r>
          </a:p>
          <a:p>
            <a:pPr marL="1200150" lvl="2" indent="-285750"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dirty="0"/>
              <a:t>Медицинские </a:t>
            </a:r>
            <a:r>
              <a:rPr lang="ru-RU" dirty="0" smtClean="0"/>
              <a:t>учреждения (</a:t>
            </a:r>
            <a:r>
              <a:rPr lang="ru-RU" b="1" dirty="0"/>
              <a:t>Клиники трансплантации</a:t>
            </a:r>
            <a:r>
              <a:rPr lang="ru-RU" dirty="0" smtClean="0"/>
              <a:t>)</a:t>
            </a:r>
          </a:p>
          <a:p>
            <a:pPr marL="1200150" lvl="2" indent="-285750"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dirty="0"/>
              <a:t>Разработчики медицинского оборудования</a:t>
            </a:r>
            <a:endParaRPr dirty="0"/>
          </a:p>
        </p:txBody>
      </p:sp>
      <p:pic>
        <p:nvPicPr>
          <p:cNvPr id="312" name="Google Shape;31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964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2699</TotalTime>
  <Words>666</Words>
  <Application>Microsoft Office PowerPoint</Application>
  <PresentationFormat>Произвольный</PresentationFormat>
  <Paragraphs>218</Paragraphs>
  <Slides>15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Courier New</vt:lpstr>
      <vt:lpstr>Libre Franklin</vt:lpstr>
      <vt:lpstr>Microsoft YaHei UI Light</vt:lpstr>
      <vt:lpstr>Wingdings</vt:lpstr>
      <vt:lpstr>Times New Roman</vt:lpstr>
      <vt:lpstr>Тема Office</vt:lpstr>
      <vt:lpstr>Презентация PowerPoint</vt:lpstr>
      <vt:lpstr>Команда проекта</vt:lpstr>
      <vt:lpstr>Актуальность и описание проекта</vt:lpstr>
      <vt:lpstr>Проблема, которую решает проект</vt:lpstr>
      <vt:lpstr>Наше РЕШЕНИЕ </vt:lpstr>
      <vt:lpstr>Ценностное предложение и продукт</vt:lpstr>
      <vt:lpstr>ЦА, стейкхолдеры, потенциальные заказчики</vt:lpstr>
      <vt:lpstr>Рынок и анализ конкурентов</vt:lpstr>
      <vt:lpstr>Финансовые показатели</vt:lpstr>
      <vt:lpstr>Смета на изготовление MVP</vt:lpstr>
      <vt:lpstr>Стратегия продвижения</vt:lpstr>
      <vt:lpstr>Текущий статус и дорожная карта проекта</vt:lpstr>
      <vt:lpstr>Контакты</vt:lpstr>
      <vt:lpstr>Приложение</vt:lpstr>
      <vt:lpstr>Реферат. 1000 знаков, описание проекта для студ.стартапа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Артем Безруков</dc:creator>
  <cp:lastModifiedBy>Maria</cp:lastModifiedBy>
  <cp:revision>117</cp:revision>
  <dcterms:created xsi:type="dcterms:W3CDTF">2022-10-23T14:21:41Z</dcterms:created>
  <dcterms:modified xsi:type="dcterms:W3CDTF">2024-11-29T18:00:33Z</dcterms:modified>
</cp:coreProperties>
</file>