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1" roundtripDataSignature="AMtx7mjKUG3xhXj6jCnC2DeULeRNRznd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0B24912-4A49-42BF-B2D8-6F100F18040B}">
  <a:tblStyle styleId="{50B24912-4A49-42BF-B2D8-6F100F18040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BA1BD506-7DB5-44C8-9EC6-C5EA0CBE22F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41" Type="http://customschemas.google.com/relationships/presentationmetadata" Target="metadata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0.jp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0_j3Bt5HOJ-WXOAhBh-DlxjYSIpynkPU/view" TargetMode="External"/><Relationship Id="rId4" Type="http://schemas.openxmlformats.org/officeDocument/2006/relationships/image" Target="../media/image13.jpg"/><Relationship Id="rId5" Type="http://schemas.openxmlformats.org/officeDocument/2006/relationships/image" Target="../media/image7.png"/><Relationship Id="rId6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342" y="4398276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EcoPoint</a:t>
            </a:r>
            <a:endParaRPr sz="3100"/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80550" y="968325"/>
            <a:ext cx="63042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5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Среди опрошенных нами 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случайных прохожих </a:t>
            </a:r>
            <a:r>
              <a:rPr b="0" i="0" lang="ru" sz="15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получили следующую статистику:</a:t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280550" y="313262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457194" y="457760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"/>
          <p:cNvSpPr/>
          <p:nvPr/>
        </p:nvSpPr>
        <p:spPr>
          <a:xfrm rot="2535">
            <a:off x="-5023" y="4774085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-5031" y="48894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401925" y="1724850"/>
            <a:ext cx="5129400" cy="16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42</a:t>
            </a:r>
            <a:r>
              <a:rPr lang="ru" sz="2000"/>
              <a:t> % - Сортируют мусор</a:t>
            </a:r>
            <a:endParaRPr sz="20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dk1"/>
                </a:solidFill>
              </a:rPr>
              <a:t>35</a:t>
            </a:r>
            <a:r>
              <a:rPr lang="ru" sz="2000">
                <a:solidFill>
                  <a:schemeClr val="dk1"/>
                </a:solidFill>
              </a:rPr>
              <a:t> % - Не знают как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dk1"/>
                </a:solidFill>
              </a:rPr>
              <a:t>14 </a:t>
            </a:r>
            <a:r>
              <a:rPr lang="ru" sz="2000">
                <a:solidFill>
                  <a:schemeClr val="dk1"/>
                </a:solidFill>
              </a:rPr>
              <a:t>% - Нет времени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</a:rPr>
              <a:t>  </a:t>
            </a:r>
            <a:r>
              <a:rPr b="1" lang="ru" sz="2000">
                <a:solidFill>
                  <a:schemeClr val="dk1"/>
                </a:solidFill>
              </a:rPr>
              <a:t>9 </a:t>
            </a:r>
            <a:r>
              <a:rPr lang="ru" sz="2000">
                <a:solidFill>
                  <a:schemeClr val="dk1"/>
                </a:solidFill>
              </a:rPr>
              <a:t>% - Не думали об этом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2513849" y="3912963"/>
            <a:ext cx="4116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Прежде природа угрожала человеку, а теперь человек угрожает природе</a:t>
            </a:r>
            <a:r>
              <a:rPr i="1" lang="ru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</a:t>
            </a:r>
            <a:endParaRPr i="1" sz="15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Жак Ив Кусто</a:t>
            </a:r>
            <a:endParaRPr i="1" sz="1500"/>
          </a:p>
        </p:txBody>
      </p:sp>
      <p:pic>
        <p:nvPicPr>
          <p:cNvPr id="136" name="Google Shape;13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525" y="3762063"/>
            <a:ext cx="1571976" cy="117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362971" y="33336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-5175" y="1132250"/>
            <a:ext cx="3819000" cy="34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ru" sz="1700">
                <a:solidFill>
                  <a:srgbClr val="333333"/>
                </a:solidFill>
                <a:highlight>
                  <a:srgbClr val="FFFFFF"/>
                </a:highlight>
              </a:rPr>
              <a:t>люди, которые ведут </a:t>
            </a:r>
            <a:r>
              <a:rPr i="1" lang="ru" sz="1700">
                <a:solidFill>
                  <a:srgbClr val="333333"/>
                </a:solidFill>
                <a:highlight>
                  <a:srgbClr val="FFFFFF"/>
                </a:highlight>
              </a:rPr>
              <a:t>здоровый образ жизни</a:t>
            </a:r>
            <a:r>
              <a:rPr lang="ru" sz="1700">
                <a:highlight>
                  <a:srgbClr val="FFFFFF"/>
                </a:highlight>
              </a:rPr>
              <a:t>, </a:t>
            </a:r>
            <a:endParaRPr sz="1700">
              <a:highlight>
                <a:srgbClr val="FFFFFF"/>
              </a:highlight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ru" sz="1700">
                <a:highlight>
                  <a:srgbClr val="FFFFFF"/>
                </a:highlight>
              </a:rPr>
              <a:t>они увлечены </a:t>
            </a:r>
            <a:r>
              <a:rPr i="1" lang="ru" sz="1700">
                <a:highlight>
                  <a:srgbClr val="FFFFFF"/>
                </a:highlight>
              </a:rPr>
              <a:t>экологической проблематикой</a:t>
            </a:r>
            <a:r>
              <a:rPr lang="ru" sz="1700">
                <a:highlight>
                  <a:srgbClr val="FFFFFF"/>
                </a:highlight>
              </a:rPr>
              <a:t>, </a:t>
            </a:r>
            <a:endParaRPr sz="1700">
              <a:highlight>
                <a:srgbClr val="FFFFFF"/>
              </a:highlight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ru" sz="1700">
                <a:highlight>
                  <a:srgbClr val="FFFFFF"/>
                </a:highlight>
              </a:rPr>
              <a:t>занимают </a:t>
            </a:r>
            <a:r>
              <a:rPr i="1" lang="ru" sz="1700">
                <a:highlight>
                  <a:srgbClr val="FFFFFF"/>
                </a:highlight>
              </a:rPr>
              <a:t>активную социальную позицию</a:t>
            </a:r>
            <a:endParaRPr i="1" sz="1700">
              <a:highlight>
                <a:srgbClr val="FFFFFF"/>
              </a:highlight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ru" sz="1700">
                <a:highlight>
                  <a:schemeClr val="lt1"/>
                </a:highlight>
              </a:rPr>
              <a:t>занятые в сфере информационных технологий или связанной с ними деятельности. </a:t>
            </a:r>
            <a:endParaRPr i="1" sz="1700">
              <a:highlight>
                <a:srgbClr val="FFFFFF"/>
              </a:highlight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 rot="2535">
            <a:off x="-5023" y="4774085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31" y="48894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8473" y="694675"/>
            <a:ext cx="5121428" cy="36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398699" y="343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398700" y="1077175"/>
            <a:ext cx="3525000" cy="32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-"/>
            </a:pPr>
            <a:r>
              <a:rPr lang="ru" sz="1800">
                <a:solidFill>
                  <a:srgbClr val="132C40"/>
                </a:solidFill>
              </a:rPr>
              <a:t>отсутствие знаний в разделении мусора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-"/>
            </a:pPr>
            <a:r>
              <a:rPr lang="ru" sz="1800">
                <a:solidFill>
                  <a:srgbClr val="132C40"/>
                </a:solidFill>
              </a:rPr>
              <a:t>потеря огромного количества времени на поиск правильной сортировки </a:t>
            </a:r>
            <a:r>
              <a:rPr lang="ru" sz="1800">
                <a:solidFill>
                  <a:srgbClr val="132C40"/>
                </a:solidFill>
              </a:rPr>
              <a:t>перерабатываемых</a:t>
            </a:r>
            <a:r>
              <a:rPr lang="ru" sz="1800">
                <a:solidFill>
                  <a:srgbClr val="132C40"/>
                </a:solidFill>
              </a:rPr>
              <a:t> отходов</a:t>
            </a:r>
            <a:endParaRPr sz="1800"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Изображение выглядит как мультфильм, одежда, иллюстрация&#10;&#10;Автоматически созданное описание" id="161" name="Google Shape;16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3656" y="1686512"/>
            <a:ext cx="4864527" cy="346758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"/>
          <p:cNvSpPr txBox="1"/>
          <p:nvPr>
            <p:ph type="title"/>
          </p:nvPr>
        </p:nvSpPr>
        <p:spPr>
          <a:xfrm>
            <a:off x="397653" y="46205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8" name="Google Shape;168;p5"/>
          <p:cNvSpPr txBox="1"/>
          <p:nvPr>
            <p:ph idx="1" type="body"/>
          </p:nvPr>
        </p:nvSpPr>
        <p:spPr>
          <a:xfrm>
            <a:off x="151050" y="1165000"/>
            <a:ext cx="5976600" cy="19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 sz="1700">
                <a:highlight>
                  <a:schemeClr val="lt1"/>
                </a:highlight>
              </a:rPr>
              <a:t>Приложение, которое позволяет найти ближайший пункт приема для переработки упаковки, сканируя штрих-код или QR-код на упаковке. Также мы внедрили </a:t>
            </a:r>
            <a:r>
              <a:rPr b="1" lang="ru" sz="1700">
                <a:highlight>
                  <a:schemeClr val="lt1"/>
                </a:highlight>
              </a:rPr>
              <a:t>использование ии</a:t>
            </a:r>
            <a:r>
              <a:rPr lang="ru" sz="1700">
                <a:highlight>
                  <a:schemeClr val="lt1"/>
                </a:highlight>
              </a:rPr>
              <a:t>. </a:t>
            </a:r>
            <a:endParaRPr sz="1700">
              <a:highlight>
                <a:schemeClr val="lt1"/>
              </a:highlight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 txBox="1"/>
          <p:nvPr/>
        </p:nvSpPr>
        <p:spPr>
          <a:xfrm>
            <a:off x="0" y="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6" name="Google Shape;176;p5" title="111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7600" y="260213"/>
            <a:ext cx="2145175" cy="4623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7" name="Google Shape;177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5250" y="2495800"/>
            <a:ext cx="1753500" cy="175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891" y="2725775"/>
            <a:ext cx="1674200" cy="16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/>
          <p:nvPr/>
        </p:nvSpPr>
        <p:spPr>
          <a:xfrm>
            <a:off x="862350" y="4249300"/>
            <a:ext cx="1414800" cy="2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Ссылка на сайт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p5"/>
          <p:cNvSpPr txBox="1"/>
          <p:nvPr/>
        </p:nvSpPr>
        <p:spPr>
          <a:xfrm>
            <a:off x="3695250" y="4249300"/>
            <a:ext cx="1942200" cy="2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Ссылка на приложение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>
            <p:ph type="title"/>
          </p:nvPr>
        </p:nvSpPr>
        <p:spPr>
          <a:xfrm>
            <a:off x="431800" y="211025"/>
            <a:ext cx="70263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401723" y="1343013"/>
            <a:ext cx="37479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Главной це</a:t>
            </a: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нностью нашего продукта будет являться </a:t>
            </a:r>
            <a:r>
              <a:rPr b="1"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И</a:t>
            </a:r>
            <a:r>
              <a:rPr b="1" lang="ru" sz="16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ru" sz="16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, который необходим для распознавания видов мусора на основе фотографий, сделанных пользователем, и предлагает рекомендации по его утилизации, а также </a:t>
            </a:r>
            <a:r>
              <a:rPr b="1" lang="ru" sz="16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бонусная программа</a:t>
            </a:r>
            <a:r>
              <a:rPr lang="ru" sz="16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, </a:t>
            </a:r>
            <a:endParaRPr sz="16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которая даст мотивацию и привлечет больше людей сортировать отходы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6"/>
          <p:cNvPicPr preferRelativeResize="0"/>
          <p:nvPr/>
        </p:nvPicPr>
        <p:blipFill rotWithShape="1">
          <a:blip r:embed="rId3">
            <a:alphaModFix/>
          </a:blip>
          <a:srcRect b="0" l="5542" r="5346" t="0"/>
          <a:stretch/>
        </p:blipFill>
        <p:spPr>
          <a:xfrm>
            <a:off x="4149625" y="1252325"/>
            <a:ext cx="4711774" cy="352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456818" y="340246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401766" y="1042305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7"/>
          <p:cNvSpPr txBox="1"/>
          <p:nvPr>
            <p:ph type="title"/>
          </p:nvPr>
        </p:nvSpPr>
        <p:spPr>
          <a:xfrm>
            <a:off x="485876" y="33766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7"/>
          <p:cNvSpPr txBox="1"/>
          <p:nvPr>
            <p:ph idx="1" type="body"/>
          </p:nvPr>
        </p:nvSpPr>
        <p:spPr>
          <a:xfrm>
            <a:off x="401774" y="1522025"/>
            <a:ext cx="79932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/>
              <a:t>Мы работаем на рынке приложений (для правильной сортировки мусора)</a:t>
            </a:r>
            <a:endParaRPr sz="1900"/>
          </a:p>
          <a:p>
            <a:pPr indent="-2984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/>
              <a:t>Наша ЦА - это 8.432</a:t>
            </a:r>
            <a:r>
              <a:rPr lang="ru" sz="1900"/>
              <a:t>.000</a:t>
            </a:r>
            <a:r>
              <a:rPr lang="ru" sz="1900"/>
              <a:t> человека</a:t>
            </a:r>
            <a:endParaRPr sz="1900"/>
          </a:p>
          <a:p>
            <a:pPr indent="-2984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/>
              <a:t>Наше решение будет стоить 500.000. рублей </a:t>
            </a:r>
            <a:endParaRPr sz="1900"/>
          </a:p>
          <a:p>
            <a:pPr indent="-2984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/>
              <a:t>Количество сортирующих в ХМАО - 250 000 человек</a:t>
            </a:r>
            <a:endParaRPr sz="1900"/>
          </a:p>
          <a:p>
            <a:pPr indent="-2984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/>
              <a:t>Количество сортирующих в Сургуте - 27 000 человек</a:t>
            </a:r>
            <a:endParaRPr sz="1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00" name="Google Shape;200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447140" y="301506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"/>
          <p:cNvSpPr txBox="1"/>
          <p:nvPr>
            <p:ph type="title"/>
          </p:nvPr>
        </p:nvSpPr>
        <p:spPr>
          <a:xfrm>
            <a:off x="479216" y="276692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6" name="Google Shape;216;p8"/>
          <p:cNvGraphicFramePr/>
          <p:nvPr/>
        </p:nvGraphicFramePr>
        <p:xfrm>
          <a:off x="187052" y="8620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{50B24912-4A49-42BF-B2D8-6F100F18040B}</a:tableStyleId>
              </a:tblPr>
              <a:tblGrid>
                <a:gridCol w="1394775"/>
                <a:gridCol w="1344325"/>
                <a:gridCol w="1165775"/>
                <a:gridCol w="960700"/>
                <a:gridCol w="1335500"/>
              </a:tblGrid>
              <a:tr h="744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/>
                        <a:t>Прямые конкуренты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Использование 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Локализация по всей России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Скан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Карта с пунктами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764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000000"/>
                          </a:solidFill>
                        </a:rPr>
                        <a:t>Это Куда?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2600"/>
                        <a:t>-</a:t>
                      </a:r>
                      <a:endParaRPr sz="2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2600"/>
                        <a:t>-</a:t>
                      </a:r>
                      <a:endParaRPr sz="2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45725" marB="45725" marR="91450" marL="91450"/>
                </a:tc>
              </a:tr>
              <a:tr h="59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000000"/>
                          </a:solidFill>
                        </a:rPr>
                        <a:t>ПроПластик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2600"/>
                        <a:t>-</a:t>
                      </a:r>
                      <a:endParaRPr sz="2600" u="none" cap="none" strike="noStrike"/>
                    </a:p>
                  </a:txBody>
                  <a:tcPr marT="45725" marB="45725" marR="91450" marL="9145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2600"/>
                        <a:t>-</a:t>
                      </a:r>
                      <a:endParaRPr sz="2600" u="none" cap="none" strike="noStrike"/>
                    </a:p>
                  </a:txBody>
                  <a:tcPr marT="45725" marB="45725" marR="91450" marL="9145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2600"/>
                        <a:t>+</a:t>
                      </a:r>
                      <a:endParaRPr sz="2600" u="none" cap="none" strike="noStrike"/>
                    </a:p>
                  </a:txBody>
                  <a:tcPr marT="45725" marB="45725" marR="91450" marL="9145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2600"/>
                        <a:t>-</a:t>
                      </a:r>
                      <a:endParaRPr sz="2600" u="none" cap="none" strike="noStrike"/>
                    </a:p>
                  </a:txBody>
                  <a:tcPr marT="45725" marB="45725" marR="91450" marL="9145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EcoPoint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58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EcoPlatform</a:t>
                      </a:r>
                      <a:endParaRPr/>
                    </a:p>
                  </a:txBody>
                  <a:tcPr marT="45725" marB="45725" marR="91450" marL="9145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45725" marB="45725" marR="91450" marL="9145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45725" marB="45725" marR="91450" marL="9145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45725" marB="45725" marR="91450" marL="9145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45725" marB="45725" marR="91450" marL="9145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723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Честный ЗНАК - проверь товар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217" name="Google Shape;217;p8"/>
          <p:cNvGraphicFramePr/>
          <p:nvPr/>
        </p:nvGraphicFramePr>
        <p:xfrm>
          <a:off x="6388125" y="862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{BA1BD506-7DB5-44C8-9EC6-C5EA0CBE22FF}</a:tableStyleId>
              </a:tblPr>
              <a:tblGrid>
                <a:gridCol w="1133075"/>
                <a:gridCol w="1133075"/>
              </a:tblGrid>
              <a:tr h="744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Бонусная программа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Популярность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6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91425" marB="91425" marR="91425" marL="91425"/>
                </a:tc>
              </a:tr>
              <a:tr h="59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91425" marB="91425" marR="91425" marL="91425"/>
                </a:tc>
              </a:tr>
              <a:tr h="588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FFFF00"/>
                    </a:solidFill>
                  </a:tcPr>
                </a:tc>
              </a:tr>
              <a:tr h="588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91425" marB="91425" marR="91425" marL="91425"/>
                </a:tc>
              </a:tr>
              <a:tr h="708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-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/>
                        <a:t>+</a:t>
                      </a:r>
                      <a:endParaRPr sz="26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401718" y="2862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 txBox="1"/>
          <p:nvPr>
            <p:ph type="title"/>
          </p:nvPr>
        </p:nvSpPr>
        <p:spPr>
          <a:xfrm>
            <a:off x="401717" y="2603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9"/>
          <p:cNvSpPr txBox="1"/>
          <p:nvPr>
            <p:ph idx="1" type="body"/>
          </p:nvPr>
        </p:nvSpPr>
        <p:spPr>
          <a:xfrm>
            <a:off x="155875" y="1096875"/>
            <a:ext cx="84537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700"/>
              <a:t>Наш основной источник распространения будет связан с сотрудничествами с компаниями </a:t>
            </a:r>
            <a:r>
              <a:rPr b="1" lang="ru" sz="1700"/>
              <a:t>в виде бонусных программ</a:t>
            </a:r>
            <a:r>
              <a:rPr lang="ru" sz="1700"/>
              <a:t>. Компании сэкономят на производстве, помогут окружающей среде и 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700"/>
              <a:t>привлекут больше покупателей.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Сможем заработать в первый год -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 99.000 рублей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 (1 тыс. скачиваний * ежемесячная 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подписка = 99 рублей)</a:t>
            </a:r>
            <a:endParaRPr sz="17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7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700"/>
          </a:p>
        </p:txBody>
      </p:sp>
      <p:sp>
        <p:nvSpPr>
          <p:cNvPr id="227" name="Google Shape;227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1" name="Google Shape;23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7075" y="2028725"/>
            <a:ext cx="4529925" cy="351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10"/>
          <p:cNvSpPr txBox="1"/>
          <p:nvPr>
            <p:ph idx="1" type="body"/>
          </p:nvPr>
        </p:nvSpPr>
        <p:spPr>
          <a:xfrm>
            <a:off x="456818" y="1858181"/>
            <a:ext cx="7993200" cy="28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Создание презентации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/опрос 95 потенциальных потребителей нашего продукта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/описание 9 проблемных  гипотез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/создание макета приложения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/проведение проблемного интервью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800"/>
              <a:t>/создание MVP</a:t>
            </a:r>
            <a:endParaRPr sz="1800"/>
          </a:p>
        </p:txBody>
      </p:sp>
      <p:sp>
        <p:nvSpPr>
          <p:cNvPr id="238" name="Google Shape;238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7" name="Google Shape;247;p11"/>
          <p:cNvGraphicFramePr/>
          <p:nvPr/>
        </p:nvGraphicFramePr>
        <p:xfrm>
          <a:off x="456835" y="141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{50B24912-4A49-42BF-B2D8-6F100F18040B}</a:tableStyleId>
              </a:tblPr>
              <a:tblGrid>
                <a:gridCol w="3637225"/>
                <a:gridCol w="3637225"/>
              </a:tblGrid>
              <a:tr h="592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84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Растопчина Анастасия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5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Евгений Пушкаренко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12"/>
          <p:cNvSpPr txBox="1"/>
          <p:nvPr>
            <p:ph idx="1" type="body"/>
          </p:nvPr>
        </p:nvSpPr>
        <p:spPr>
          <a:xfrm>
            <a:off x="457200" y="1319425"/>
            <a:ext cx="79737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Создать первоначальную версию приложения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Согласовать интерфейс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Создать базу с популярными продуктами, которые можно переработать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/>
              <a:t>Подача заявки на студенческий стартап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12"/>
          <p:cNvGraphicFramePr/>
          <p:nvPr/>
        </p:nvGraphicFramePr>
        <p:xfrm>
          <a:off x="619935" y="295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{50B24912-4A49-42BF-B2D8-6F100F18040B}</a:tableStyleId>
              </a:tblPr>
              <a:tblGrid>
                <a:gridCol w="3258275"/>
                <a:gridCol w="1243525"/>
                <a:gridCol w="30302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бэкенда</a:t>
                      </a:r>
                      <a:endParaRPr b="1" sz="1100" u="none" cap="none" strike="noStrike">
                        <a:solidFill>
                          <a:schemeClr val="l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01/24 - 02/24</a:t>
                      </a:r>
                      <a:endParaRPr b="1" sz="1100" u="none" cap="none" strike="noStrike">
                        <a:solidFill>
                          <a:schemeClr val="l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" sz="1100" u="none" cap="none" strike="noStrike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Евгений</a:t>
                      </a:r>
                      <a:endParaRPr i="1" sz="1100" u="none" cap="none" strike="noStrike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пользовательского интерфейса</a:t>
                      </a:r>
                      <a:endParaRPr b="1" sz="1100" u="none" cap="none" strike="noStrike">
                        <a:solidFill>
                          <a:schemeClr val="l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02/24 </a:t>
                      </a:r>
                      <a:r>
                        <a:rPr b="1" lang="ru" sz="11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- 04/24</a:t>
                      </a:r>
                      <a:endParaRPr b="1" sz="1100">
                        <a:solidFill>
                          <a:schemeClr val="l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" sz="1100" u="none" cap="none" strike="noStrike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Анастасия</a:t>
                      </a:r>
                      <a:endParaRPr i="1" sz="1100" u="none" cap="none" strike="noStrike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Обучение ИИ</a:t>
                      </a:r>
                      <a:endParaRPr b="1" sz="1100" u="none" cap="none" strike="noStrike">
                        <a:solidFill>
                          <a:schemeClr val="l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04/24 - 06/24</a:t>
                      </a:r>
                      <a:endParaRPr b="1" sz="1100" u="none" cap="none" strike="noStrike">
                        <a:solidFill>
                          <a:schemeClr val="l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" sz="1100" u="none" cap="none" strike="noStrike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Евгений и Анастасия</a:t>
                      </a:r>
                      <a:endParaRPr i="1" sz="1100" u="none" cap="none" strike="noStrike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12"/>
          <p:cNvSpPr txBox="1"/>
          <p:nvPr/>
        </p:nvSpPr>
        <p:spPr>
          <a:xfrm>
            <a:off x="456825" y="257175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/>
          <p:nvPr>
            <p:ph type="title"/>
          </p:nvPr>
        </p:nvSpPr>
        <p:spPr>
          <a:xfrm>
            <a:off x="1439967" y="5823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13"/>
          <p:cNvSpPr txBox="1"/>
          <p:nvPr>
            <p:ph idx="1" type="body"/>
          </p:nvPr>
        </p:nvSpPr>
        <p:spPr>
          <a:xfrm>
            <a:off x="401725" y="1424130"/>
            <a:ext cx="36036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Растопчина Анастасия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13"/>
          <p:cNvSpPr txBox="1"/>
          <p:nvPr>
            <p:ph idx="1" type="body"/>
          </p:nvPr>
        </p:nvSpPr>
        <p:spPr>
          <a:xfrm>
            <a:off x="2577525" y="1424130"/>
            <a:ext cx="36036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https://t.me/drag00n4ik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6" name="Google Shape;28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4716" y="2174250"/>
            <a:ext cx="1674200" cy="16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3"/>
          <p:cNvSpPr txBox="1"/>
          <p:nvPr/>
        </p:nvSpPr>
        <p:spPr>
          <a:xfrm>
            <a:off x="1317425" y="3848450"/>
            <a:ext cx="150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Ссылка на сайт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8" name="Google Shape;28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2525" y="2088575"/>
            <a:ext cx="1753500" cy="175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3"/>
          <p:cNvSpPr txBox="1"/>
          <p:nvPr/>
        </p:nvSpPr>
        <p:spPr>
          <a:xfrm>
            <a:off x="4436100" y="39641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Ссылка на приложение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