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70" r:id="rId4"/>
    <p:sldId id="263" r:id="rId5"/>
    <p:sldId id="260" r:id="rId6"/>
    <p:sldId id="271" r:id="rId7"/>
    <p:sldId id="259" r:id="rId8"/>
    <p:sldId id="272" r:id="rId9"/>
    <p:sldId id="273" r:id="rId10"/>
    <p:sldId id="257" r:id="rId11"/>
    <p:sldId id="26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45F8"/>
    <a:srgbClr val="DCD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964"/>
  </p:normalViewPr>
  <p:slideViewPr>
    <p:cSldViewPr snapToGrid="0">
      <p:cViewPr varScale="1">
        <p:scale>
          <a:sx n="112" d="100"/>
          <a:sy n="112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20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>
                <a:solidFill>
                  <a:schemeClr val="tx1"/>
                </a:solidFill>
                <a:latin typeface="Gilroy" panose="00000500000000000000" pitchFamily="2" charset="-52"/>
              </a:rPr>
              <a:t>Возраст наступления менопаузы в разных странах</a:t>
            </a:r>
          </a:p>
        </c:rich>
      </c:tx>
      <c:layout>
        <c:manualLayout>
          <c:xMode val="edge"/>
          <c:yMode val="edge"/>
          <c:x val="0.124180501483625"/>
          <c:y val="2.5530638392694299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2.0293209876543199E-2"/>
          <c:y val="0.105179398148148"/>
          <c:w val="0.96604938271604901"/>
          <c:h val="0.7758969907407410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Возраст нступления менопаузы в разных старанах</c:v>
                </c:pt>
              </c:strCache>
            </c:strRef>
          </c:tx>
          <c:spPr>
            <a:solidFill>
              <a:srgbClr val="FFFF00"/>
            </a:solidFill>
          </c:spPr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36A-4DB4-8981-C6949FE55D9B}"/>
              </c:ext>
            </c:extLst>
          </c:dPt>
          <c:dPt>
            <c:idx val="1"/>
            <c:bubble3D val="0"/>
            <c:explosion val="9"/>
            <c:spPr>
              <a:solidFill>
                <a:srgbClr val="00206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36A-4DB4-8981-C6949FE55D9B}"/>
              </c:ext>
            </c:extLst>
          </c:dPt>
          <c:dPt>
            <c:idx val="2"/>
            <c:bubble3D val="0"/>
            <c:explosion val="8"/>
            <c:spPr>
              <a:solidFill>
                <a:srgbClr val="58882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36A-4DB4-8981-C6949FE55D9B}"/>
              </c:ext>
            </c:extLst>
          </c:dPt>
          <c:dPt>
            <c:idx val="3"/>
            <c:bubble3D val="0"/>
            <c:explosion val="12"/>
            <c:spPr>
              <a:solidFill>
                <a:srgbClr val="7030A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36A-4DB4-8981-C6949FE55D9B}"/>
              </c:ext>
            </c:extLst>
          </c:dPt>
          <c:dLbls>
            <c:dLbl>
              <c:idx val="0"/>
              <c:layout>
                <c:manualLayout>
                  <c:x val="-0.137818357189878"/>
                  <c:y val="8.2216558532939799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51.4</a:t>
                    </a:r>
                    <a:r>
                      <a:rPr lang="ru-RU" altLang="en-US"/>
                      <a:t> года  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921616704895999"/>
                      <c:h val="9.011843079200590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136A-4DB4-8981-C6949FE55D9B}"/>
                </c:ext>
              </c:extLst>
            </c:dLbl>
            <c:dLbl>
              <c:idx val="1"/>
              <c:layout>
                <c:manualLayout>
                  <c:x val="-0.13578643342414901"/>
                  <c:y val="-0.25194662696027298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50</a:t>
                    </a:r>
                    <a:r>
                      <a:rPr lang="ru-RU" altLang="en-US"/>
                      <a:t> лет  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704737799572901"/>
                      <c:h val="0.10519985196150999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136A-4DB4-8981-C6949FE55D9B}"/>
                </c:ext>
              </c:extLst>
            </c:dLbl>
            <c:dLbl>
              <c:idx val="2"/>
              <c:layout>
                <c:manualLayout>
                  <c:x val="0.13088640752936018"/>
                  <c:y val="-0.20970540923317227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44.6</a:t>
                    </a:r>
                    <a:r>
                      <a:rPr lang="ru-RU" altLang="en-US"/>
                      <a:t> года  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743178043186002"/>
                      <c:h val="5.7457438934122897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136A-4DB4-8981-C6949FE55D9B}"/>
                </c:ext>
              </c:extLst>
            </c:dLbl>
            <c:dLbl>
              <c:idx val="3"/>
              <c:layout>
                <c:manualLayout>
                  <c:x val="0.18895507831354191"/>
                  <c:y val="6.1670489051562853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49</a:t>
                    </a:r>
                    <a:r>
                      <a:rPr lang="ru-RU" altLang="en-US"/>
                      <a:t> лет  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83896227161301"/>
                      <c:h val="7.957068837897850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136A-4DB4-8981-C6949FE55D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2400" b="0" i="0" u="none" strike="noStrike" kern="1200" baseline="0">
                    <a:solidFill>
                      <a:schemeClr val="bg1"/>
                    </a:solidFill>
                    <a:latin typeface="Gilroy" panose="00000500000000000000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США</c:v>
                </c:pt>
                <c:pt idx="1">
                  <c:v>Россия</c:v>
                </c:pt>
                <c:pt idx="2">
                  <c:v>Тайвань</c:v>
                </c:pt>
                <c:pt idx="3">
                  <c:v>Ливия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51.4</c:v>
                </c:pt>
                <c:pt idx="1">
                  <c:v>50</c:v>
                </c:pt>
                <c:pt idx="2">
                  <c:v>44.6</c:v>
                </c:pt>
                <c:pt idx="3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36A-4DB4-8981-C6949FE55D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en-US" sz="1800" b="0" i="0" u="none" strike="noStrike" kern="1200" baseline="0">
                <a:solidFill>
                  <a:schemeClr val="tx1"/>
                </a:solidFill>
                <a:latin typeface="Gilroy" panose="00000500000000000000" pitchFamily="2" charset="-52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en-US" sz="1800" b="0" i="0" u="none" strike="noStrike" kern="1200" baseline="0">
                <a:solidFill>
                  <a:schemeClr val="tx1"/>
                </a:solidFill>
                <a:latin typeface="Gilroy" panose="00000500000000000000" pitchFamily="2" charset="-52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lang="en-US" sz="1800" b="0" i="0" u="none" strike="noStrike" kern="1200" baseline="0">
                <a:solidFill>
                  <a:schemeClr val="tx1"/>
                </a:solidFill>
                <a:latin typeface="Gilroy" panose="00000500000000000000" pitchFamily="2" charset="-52"/>
                <a:ea typeface="+mn-ea"/>
                <a:cs typeface="+mn-cs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lang="en-US" sz="1800" b="0" i="0" u="none" strike="noStrike" kern="1200" baseline="0">
                <a:solidFill>
                  <a:schemeClr val="tx1"/>
                </a:solidFill>
                <a:latin typeface="Gilroy" panose="00000500000000000000" pitchFamily="2" charset="-52"/>
                <a:ea typeface="+mn-ea"/>
                <a:cs typeface="+mn-cs"/>
              </a:defRPr>
            </a:pPr>
            <a:endParaRPr lang="ru-RU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Gilroy" panose="00000500000000000000" pitchFamily="2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77d73a2c-4fc6-4692-bd42-4e03b31059ee}"/>
      </c:ext>
    </c:extLst>
  </c:chart>
  <c:spPr>
    <a:noFill/>
    <a:ln>
      <a:noFill/>
    </a:ln>
    <a:effectLst/>
  </c:spPr>
  <c:txPr>
    <a:bodyPr/>
    <a:lstStyle/>
    <a:p>
      <a:pPr>
        <a:defRPr lang="en-US"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Gilroy" panose="00000500000000000000" pitchFamily="2" charset="-52"/>
                <a:ea typeface="+mn-ea"/>
                <a:cs typeface="+mn-cs"/>
              </a:defRPr>
            </a:pPr>
            <a:r>
              <a:rPr lang="ru-RU" sz="1200" i="0" dirty="0">
                <a:solidFill>
                  <a:schemeClr val="tx1"/>
                </a:solidFill>
                <a:latin typeface="Gilroy" panose="00000500000000000000" pitchFamily="2" charset="-52"/>
              </a:rPr>
              <a:t>Статистика</a:t>
            </a:r>
            <a:r>
              <a:rPr lang="ru-RU" sz="1200" i="0" baseline="0" dirty="0">
                <a:solidFill>
                  <a:schemeClr val="tx1"/>
                </a:solidFill>
                <a:latin typeface="Gilroy" panose="00000500000000000000" pitchFamily="2" charset="-52"/>
              </a:rPr>
              <a:t> встречаемости климактерического синдрома и его проявление среди женщин</a:t>
            </a:r>
            <a:r>
              <a:rPr lang="en-US" sz="1200" i="0" baseline="0" dirty="0">
                <a:solidFill>
                  <a:schemeClr val="tx1"/>
                </a:solidFill>
                <a:latin typeface="Gilroy" panose="00000500000000000000" pitchFamily="2" charset="-52"/>
              </a:rPr>
              <a:t> (</a:t>
            </a:r>
            <a:r>
              <a:rPr lang="ru-RU" sz="1200" i="0" baseline="0" dirty="0">
                <a:solidFill>
                  <a:schemeClr val="tx1"/>
                </a:solidFill>
                <a:latin typeface="Gilroy" panose="00000500000000000000" pitchFamily="2" charset="-52"/>
              </a:rPr>
              <a:t> в % на 2600 тыс. чел. в России)</a:t>
            </a:r>
          </a:p>
        </c:rich>
      </c:tx>
      <c:layout>
        <c:manualLayout>
          <c:xMode val="edge"/>
          <c:yMode val="edge"/>
          <c:x val="0.1388920435395522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Gilroy" panose="00000500000000000000" pitchFamily="2" charset="-52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5.1845197900470402E-2"/>
          <c:y val="0.13480403810385072"/>
          <c:w val="0.92702850646343005"/>
          <c:h val="0.68491628637441704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Лист1!$D$1</c:f>
              <c:strCache>
                <c:ptCount val="1"/>
                <c:pt idx="0">
                  <c:v>пери- и постменопауза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64078695451244E-3"/>
                  <c:y val="1.4462809917355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lang="en-US" sz="11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Gilroy" panose="00000500000000000000" pitchFamily="2" charset="-52"/>
                        <a:ea typeface="+mn-ea"/>
                        <a:cs typeface="+mn-cs"/>
                      </a:defRPr>
                    </a:pPr>
                    <a:r>
                      <a:rPr lang="en-US" sz="1100" dirty="0">
                        <a:latin typeface="Gilroy" panose="00000500000000000000" pitchFamily="2" charset="-52"/>
                      </a:rPr>
                      <a:t>70</a:t>
                    </a:r>
                    <a:r>
                      <a:rPr lang="en-US" sz="1100" baseline="0" dirty="0">
                        <a:latin typeface="Gilroy" panose="00000500000000000000" pitchFamily="2" charset="-52"/>
                      </a:rPr>
                      <a:t> %</a:t>
                    </a:r>
                    <a:endParaRPr lang="en-US" sz="1100" dirty="0">
                      <a:latin typeface="Gilroy" panose="00000500000000000000" pitchFamily="2" charset="-52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en-US"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Gilroy" panose="00000500000000000000" pitchFamily="2" charset="-52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3893180167689994E-2"/>
                      <c:h val="0.1206473829201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FC43-4AB5-BB46-49A1DF8368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ilroy" panose="00000500000000000000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</c:f>
              <c:strCache>
                <c:ptCount val="1"/>
                <c:pt idx="0">
                  <c:v>Россия</c:v>
                </c:pt>
              </c:strCache>
            </c:strRef>
          </c:cat>
          <c:val>
            <c:numRef>
              <c:f>Лист1!$D$2:$D$2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43-4AB5-BB46-49A1DF836825}"/>
            </c:ext>
          </c:extLst>
        </c:ser>
        <c:ser>
          <c:idx val="3"/>
          <c:order val="1"/>
          <c:tx>
            <c:strRef>
              <c:f>Лист1!$E$1</c:f>
              <c:strCache>
                <c:ptCount val="1"/>
                <c:pt idx="0">
                  <c:v>из них сталкивались хотя бы с 1 синдромом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3439884000035173E-3"/>
                  <c:y val="3.567004096453554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lang="en-US" sz="11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Gilroy" panose="00000500000000000000" pitchFamily="2" charset="-52"/>
                        <a:ea typeface="+mn-ea"/>
                        <a:cs typeface="+mn-cs"/>
                      </a:defRPr>
                    </a:pPr>
                    <a:r>
                      <a:rPr lang="en-US" sz="1100" dirty="0">
                        <a:latin typeface="Gilroy" panose="00000500000000000000" pitchFamily="2" charset="-52"/>
                      </a:rPr>
                      <a:t>97,5</a:t>
                    </a:r>
                    <a:r>
                      <a:rPr lang="en-US" sz="1100" baseline="0" dirty="0">
                        <a:latin typeface="Gilroy" panose="00000500000000000000" pitchFamily="2" charset="-52"/>
                      </a:rPr>
                      <a:t> %</a:t>
                    </a:r>
                    <a:endParaRPr lang="en-US" sz="1100" dirty="0">
                      <a:latin typeface="Gilroy" panose="00000500000000000000" pitchFamily="2" charset="-52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en-US"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Gilroy" panose="00000500000000000000" pitchFamily="2" charset="-52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5065741559489"/>
                      <c:h val="9.5068295784573001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FC43-4AB5-BB46-49A1DF8368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ilroy" panose="00000500000000000000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</c:f>
              <c:strCache>
                <c:ptCount val="1"/>
                <c:pt idx="0">
                  <c:v>Россия</c:v>
                </c:pt>
              </c:strCache>
            </c:strRef>
          </c:cat>
          <c:val>
            <c:numRef>
              <c:f>Лист1!$E$2:$E$2</c:f>
              <c:numCache>
                <c:formatCode>General</c:formatCode>
                <c:ptCount val="1"/>
                <c:pt idx="0">
                  <c:v>97.5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C43-4AB5-BB46-49A1DF836825}"/>
            </c:ext>
          </c:extLst>
        </c:ser>
        <c:ser>
          <c:idx val="4"/>
          <c:order val="2"/>
          <c:tx>
            <c:strRef>
              <c:f>Лист1!$F$1</c:f>
              <c:strCache>
                <c:ptCount val="1"/>
                <c:pt idx="0">
                  <c:v>умеренные/тяжелые симптомы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lang="en-US" sz="11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Gilroy" panose="00000500000000000000" pitchFamily="2" charset="-52"/>
                        <a:ea typeface="+mn-ea"/>
                        <a:cs typeface="+mn-cs"/>
                      </a:defRPr>
                    </a:pPr>
                    <a:r>
                      <a:rPr lang="en-US" sz="1100" dirty="0">
                        <a:latin typeface="Gilroy" panose="00000500000000000000" pitchFamily="2" charset="-52"/>
                      </a:rPr>
                      <a:t>74</a:t>
                    </a:r>
                    <a:r>
                      <a:rPr lang="en-US" sz="1100" baseline="0" dirty="0">
                        <a:latin typeface="Gilroy" panose="00000500000000000000" pitchFamily="2" charset="-52"/>
                      </a:rPr>
                      <a:t> %</a:t>
                    </a:r>
                    <a:endParaRPr lang="en-US" sz="1100" dirty="0">
                      <a:latin typeface="Gilroy" panose="00000500000000000000" pitchFamily="2" charset="-52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en-US"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Gilroy" panose="00000500000000000000" pitchFamily="2" charset="-52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0495147553971"/>
                      <c:h val="6.7979037893039496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4-FC43-4AB5-BB46-49A1DF8368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ilroy" panose="00000500000000000000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</c:f>
              <c:strCache>
                <c:ptCount val="1"/>
                <c:pt idx="0">
                  <c:v>Россия</c:v>
                </c:pt>
              </c:strCache>
            </c:strRef>
          </c:cat>
          <c:val>
            <c:numRef>
              <c:f>Лист1!$F$2:$F$2</c:f>
              <c:numCache>
                <c:formatCode>General</c:formatCode>
                <c:ptCount val="1"/>
                <c:pt idx="0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C43-4AB5-BB46-49A1DF8368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3217360"/>
        <c:axId val="159230384"/>
      </c:barChart>
      <c:catAx>
        <c:axId val="383217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Gilroy" panose="00000500000000000000" pitchFamily="2" charset="-52"/>
                <a:ea typeface="+mn-ea"/>
                <a:cs typeface="+mn-cs"/>
              </a:defRPr>
            </a:pPr>
            <a:endParaRPr lang="ru-RU"/>
          </a:p>
        </c:txPr>
        <c:crossAx val="159230384"/>
        <c:crosses val="autoZero"/>
        <c:auto val="1"/>
        <c:lblAlgn val="ctr"/>
        <c:lblOffset val="100"/>
        <c:noMultiLvlLbl val="0"/>
      </c:catAx>
      <c:valAx>
        <c:axId val="159230384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Gilroy" panose="00000500000000000000" pitchFamily="2" charset="-52"/>
                <a:ea typeface="+mn-ea"/>
                <a:cs typeface="+mn-cs"/>
              </a:defRPr>
            </a:pPr>
            <a:endParaRPr lang="ru-RU"/>
          </a:p>
        </c:txPr>
        <c:crossAx val="38321736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Gilroy" panose="00000500000000000000" pitchFamily="2" charset="-52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Gilroy" panose="00000500000000000000" pitchFamily="2" charset="-52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Gilroy" panose="00000500000000000000" pitchFamily="2" charset="-52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6.24271639247709E-2"/>
          <c:y val="0.87497096994847801"/>
          <c:w val="0.89999994801600502"/>
          <c:h val="9.985832151603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Gilroy" panose="00000500000000000000" pitchFamily="2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73226e24-5ed2-419a-8165-a423ed90b65a}"/>
      </c:ext>
    </c:extLst>
  </c:chart>
  <c:spPr>
    <a:noFill/>
    <a:ln>
      <a:noFill/>
    </a:ln>
    <a:effectLst/>
  </c:spPr>
  <c:txPr>
    <a:bodyPr/>
    <a:lstStyle/>
    <a:p>
      <a:pPr>
        <a:defRPr lang="en-US"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AE1D7D-44EE-A29F-8D41-FAAF43A799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C8F7FF-CA24-673E-B62E-65E2894AF7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6CAAB1-14AD-B97A-A244-BF2A15464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C96CD6-FBF9-818E-AA0D-0C9F79220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3888EC-EA30-5407-57A4-D1E624412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62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EBCB95-3B9B-8289-5D05-435221D3F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15FF73-0238-DBDB-D480-E11FCD7C16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74CA7A-4FCC-CA92-42FE-4424F523D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C9DB6F-27A1-359E-8728-235D3936C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2A811F-62D0-39AA-248E-105FA63D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90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3F4702E-17C7-4AD7-E8E2-480943C70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D61B025-1BA2-ED62-F8FE-287700CF29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4CB4EC-A84B-0D61-658D-1B0A2E266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A94F97-CF43-413B-4C16-3119AC303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B65D72-0FB8-374B-C968-27EF0F28A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41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8CF491-5D04-D718-0F53-6AA8AB220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072A36-6FCE-6921-E490-A7ADFE218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B5FBEC-D775-1F65-EC86-5763E3DE6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6CF59F-258B-0B11-799B-3347FA50A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3DC49E-89F0-787F-B842-CBF33E7D5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440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A04B3E-C6FA-D307-0C4F-85DCAB7A9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83723A-A681-6C79-AE40-C1EC6FC45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112902-08B4-7358-685E-EBEEAB56D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2722A6-DF5A-DF23-01A1-01AD1D322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AC895A-50A3-95D6-01F4-7A651174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04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0F40B-1A22-BC5E-59EA-2504D6F3C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64C821-BEE0-5B00-8E74-D20CF6978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B09D641-143B-E0CD-7ACE-B1C5344259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76EBE0-A073-91C7-0565-5ACCC6B81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E70ACF-B6CE-939B-1BA4-7F9CA5C9F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8B76D3-95F8-1588-BDDD-7DFC7D693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63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3CA420-C53B-01E9-2FCE-0E616140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A489D1-6E67-6546-C7CB-1310F5A8D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FFE8C7-447F-3BEB-2EBD-D4B3DDF878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74D8C08-5809-5D6A-4DC3-936E18A480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F96A3CC-E167-AECD-C421-F93D19EF92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C2D10F6-6C69-D0AC-B06F-4060B48D0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D752A2C-1DB0-3872-4AFA-517F59FE2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E675682-696E-3796-6CA8-AC7BCD95C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628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74C7A-3BAC-5279-7C20-4F6FEABC8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EE94E10-22C2-66F5-47E8-9BA049458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CAE3ED8-97E7-F6FF-09A5-0C1498017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C2B14F9-D8BF-17C3-BB18-E39D9E9D0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309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4D0078E-08FA-9E4F-C725-D18147D28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491A4BD-4242-2AD8-997B-2A5F0ECC2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8CF2070-5BAD-051A-B85C-3AF48E94E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793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0DC8D3-B4C6-B659-56E0-C0F0698ED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3D99EA-3F16-B042-28BB-A99EE952B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8372AB0-D7EC-12E6-B493-5D1C3D4EA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29EA5E-35CA-1BEF-C122-289024B3A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F9CA18-BE81-EF19-AD7F-EA17450FC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D5F918-D326-63D4-20A1-F7B073B87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178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4421DE-CF6C-AC32-F9BF-93DF77D0A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A391DCA-866B-E3C5-5E1B-0CF2661EDD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5F2FD86-57FA-9BB5-B281-0F8AE437BE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8B1CCA-F142-8496-DCB2-E49BB6405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55AA6A-88EA-8D3A-0903-C39B469D5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E98377-2EC7-0B18-F20F-0E1FAAACC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012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1B8BD5-B761-65CD-82D1-26FC7E802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CEFF30-7424-5B34-E0C6-A83370BC8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7B5D60-56E4-659B-EAD3-8342F7B612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57CBDF-F2D4-7B6C-EDB6-03ED94B42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917357-51D9-B573-7FC1-95E7409B8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62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8855545-6718-8C92-C649-D795E7418E89}"/>
              </a:ext>
            </a:extLst>
          </p:cNvPr>
          <p:cNvSpPr txBox="1"/>
          <p:nvPr/>
        </p:nvSpPr>
        <p:spPr>
          <a:xfrm>
            <a:off x="874266" y="3067531"/>
            <a:ext cx="9309863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ru-RU" sz="2400" b="1" dirty="0">
                <a:solidFill>
                  <a:schemeClr val="bg1"/>
                </a:solidFill>
                <a:latin typeface="Gilroy" panose="00000500000000000000" pitchFamily="2" charset="-52"/>
              </a:rPr>
              <a:t>«Эстролайт»</a:t>
            </a:r>
          </a:p>
        </p:txBody>
      </p:sp>
    </p:spTree>
    <p:extLst>
      <p:ext uri="{BB962C8B-B14F-4D97-AF65-F5344CB8AC3E}">
        <p14:creationId xmlns:p14="http://schemas.microsoft.com/office/powerpoint/2010/main" val="1910082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Команда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DCAA60-E6D0-0C79-EB20-031DCF915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029" y="1809951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8C45F8"/>
                </a:solidFill>
                <a:latin typeface="Gilroy" pitchFamily="2" charset="0"/>
              </a:rPr>
              <a:t>Бутягина Татьяна Алексеевна</a:t>
            </a: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r>
              <a:rPr lang="ru-RU" sz="1600" dirty="0">
                <a:latin typeface="Gilroy" pitchFamily="2" charset="0"/>
              </a:rPr>
              <a:t>Телефон: 8(920)0813204</a:t>
            </a:r>
          </a:p>
          <a:p>
            <a:pPr marL="0" indent="0">
              <a:buNone/>
            </a:pPr>
            <a:r>
              <a:rPr lang="ru-RU" sz="1600" dirty="0">
                <a:latin typeface="Gilroy" pitchFamily="2" charset="0"/>
              </a:rPr>
              <a:t>Почта: tatoshkabu2005@gmail.com</a:t>
            </a:r>
          </a:p>
          <a:p>
            <a:pPr marL="0" indent="0">
              <a:buNone/>
            </a:pPr>
            <a:r>
              <a:rPr lang="ru-RU" sz="1600" dirty="0" err="1">
                <a:latin typeface="Gilroy" pitchFamily="2" charset="0"/>
              </a:rPr>
              <a:t>Вконтакте</a:t>
            </a:r>
            <a:r>
              <a:rPr lang="ru-RU" sz="1600" dirty="0">
                <a:latin typeface="Gilroy" pitchFamily="2" charset="0"/>
              </a:rPr>
              <a:t>: @</a:t>
            </a:r>
            <a:r>
              <a:rPr lang="ru-RU" sz="1600" dirty="0" err="1">
                <a:latin typeface="Gilroy" pitchFamily="2" charset="0"/>
              </a:rPr>
              <a:t>tatt_ti</a:t>
            </a: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rgbClr val="8C45F8"/>
                </a:solidFill>
                <a:latin typeface="Gilroy" pitchFamily="2" charset="0"/>
              </a:rPr>
              <a:t>Плеханов Даниил Евгеньевич</a:t>
            </a: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r>
              <a:rPr lang="ru-RU" sz="1600" dirty="0">
                <a:latin typeface="Gilroy" pitchFamily="2" charset="0"/>
              </a:rPr>
              <a:t>Телефон: 8(920)2896005</a:t>
            </a:r>
          </a:p>
          <a:p>
            <a:pPr marL="0" indent="0">
              <a:buNone/>
            </a:pPr>
            <a:r>
              <a:rPr lang="ru-RU" sz="1600" dirty="0">
                <a:latin typeface="Gilroy" pitchFamily="2" charset="0"/>
              </a:rPr>
              <a:t>Почта: daniilplehanov0@gmail.com</a:t>
            </a:r>
          </a:p>
          <a:p>
            <a:pPr marL="0" indent="0">
              <a:buNone/>
            </a:pPr>
            <a:r>
              <a:rPr lang="ru-RU" sz="1600" dirty="0" err="1">
                <a:latin typeface="Gilroy" pitchFamily="2" charset="0"/>
              </a:rPr>
              <a:t>Вконтакте</a:t>
            </a:r>
            <a:r>
              <a:rPr lang="ru-RU" sz="1600" dirty="0">
                <a:latin typeface="Gilroy" pitchFamily="2" charset="0"/>
              </a:rPr>
              <a:t>: @d.plekhanov5</a:t>
            </a: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F6DC3E-2418-4C33-9158-60BAC8D3D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3904" y="1584281"/>
            <a:ext cx="3384191" cy="478590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B6DB6D-B924-4F46-9BD1-4F9623E3C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6779" y="1584281"/>
            <a:ext cx="3384191" cy="478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416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5A36CC-C349-22C2-AFA3-AA9D54112CF7}"/>
              </a:ext>
            </a:extLst>
          </p:cNvPr>
          <p:cNvSpPr txBox="1"/>
          <p:nvPr/>
        </p:nvSpPr>
        <p:spPr>
          <a:xfrm>
            <a:off x="653688" y="705391"/>
            <a:ext cx="6950270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ru-RU" sz="2400" b="1" dirty="0">
                <a:solidFill>
                  <a:schemeClr val="bg1"/>
                </a:solidFill>
                <a:latin typeface="Gilroy" panose="00000500000000000000" pitchFamily="2" charset="-52"/>
              </a:rPr>
              <a:t>Эстролайт – фундамент вашего здоровья</a:t>
            </a:r>
          </a:p>
          <a:p>
            <a:pPr>
              <a:lnSpc>
                <a:spcPts val="2600"/>
              </a:lnSpc>
            </a:pPr>
            <a:endParaRPr lang="ru-RU" sz="2400" b="1" dirty="0">
              <a:solidFill>
                <a:schemeClr val="bg1"/>
              </a:solidFill>
              <a:latin typeface="Gilroy" panose="00000500000000000000" pitchFamily="2" charset="-52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CDB8D5-0538-4FE3-9320-D221D94BEC7A}"/>
              </a:ext>
            </a:extLst>
          </p:cNvPr>
          <p:cNvSpPr/>
          <p:nvPr/>
        </p:nvSpPr>
        <p:spPr>
          <a:xfrm>
            <a:off x="4489507" y="2323748"/>
            <a:ext cx="3212983" cy="320245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dirty="0"/>
          </a:p>
          <a:p>
            <a:pPr algn="ctr"/>
            <a:endParaRPr lang="ru-RU" sz="105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2545D8E-FB1F-4208-BA3E-023C16098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380" y="2279357"/>
            <a:ext cx="3291239" cy="3291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324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ПРОБЛЕМА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1228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600" dirty="0">
                <a:latin typeface="Gilroy" pitchFamily="2" charset="0"/>
              </a:rPr>
              <a:t>1. Боязнь осуществлять инъекции самостоятельно. По данным опроса резидента “Сколково” </a:t>
            </a:r>
            <a:r>
              <a:rPr lang="ru-RU" sz="2000" dirty="0">
                <a:solidFill>
                  <a:srgbClr val="FF0000"/>
                </a:solidFill>
                <a:latin typeface="Gilroy" pitchFamily="2" charset="0"/>
              </a:rPr>
              <a:t>63% женщин боятся инъекций</a:t>
            </a:r>
            <a:r>
              <a:rPr lang="ru-RU" sz="1600" dirty="0">
                <a:latin typeface="Gilroy" pitchFamily="2" charset="0"/>
              </a:rPr>
              <a:t>, в силу боязни боли - 56%, вида иглы и ожидания укола -51%, страх перед нежелательными реакциями организма - 39%.</a:t>
            </a: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r>
              <a:rPr lang="ru-RU" sz="1600" dirty="0">
                <a:latin typeface="Gilroy" pitchFamily="2" charset="0"/>
              </a:rPr>
              <a:t>2. Нарушение правил асептики: гигиены рук, обработки инъекционного поля. По данным опроса, проведенного генеральным директором компании “Комарик” Артуром Загитовым </a:t>
            </a:r>
            <a:r>
              <a:rPr lang="ru-RU" sz="2000" dirty="0">
                <a:solidFill>
                  <a:srgbClr val="FF0000"/>
                </a:solidFill>
                <a:latin typeface="Gilroy" pitchFamily="2" charset="0"/>
              </a:rPr>
              <a:t>73%</a:t>
            </a:r>
            <a:r>
              <a:rPr lang="ru-RU" sz="1600" dirty="0">
                <a:latin typeface="Gilroy" pitchFamily="2" charset="0"/>
              </a:rPr>
              <a:t> выполняющих инъекции </a:t>
            </a:r>
            <a:r>
              <a:rPr lang="ru-RU" sz="2000" dirty="0">
                <a:solidFill>
                  <a:srgbClr val="FF0000"/>
                </a:solidFill>
                <a:latin typeface="Gilroy" pitchFamily="2" charset="0"/>
              </a:rPr>
              <a:t>нарушают правила антисептики</a:t>
            </a:r>
            <a:r>
              <a:rPr lang="ru-RU" sz="1600" dirty="0">
                <a:latin typeface="Gilroy" pitchFamily="2" charset="0"/>
              </a:rPr>
              <a:t>.</a:t>
            </a: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r>
              <a:rPr lang="ru-RU" sz="1600" dirty="0">
                <a:latin typeface="Gilroy" pitchFamily="2" charset="0"/>
              </a:rPr>
              <a:t>3. Несоблюдение техники подкожного введения препарата. По данным опроса компании “Комарик”- </a:t>
            </a:r>
            <a:r>
              <a:rPr lang="ru-RU" sz="2000" dirty="0">
                <a:solidFill>
                  <a:srgbClr val="FF0000"/>
                </a:solidFill>
                <a:latin typeface="Gilroy" pitchFamily="2" charset="0"/>
              </a:rPr>
              <a:t>87% допускали ошибки при выполнении инъекций дома</a:t>
            </a:r>
            <a:r>
              <a:rPr lang="ru-RU" sz="1600" dirty="0">
                <a:latin typeface="Gilroy" pitchFamily="2" charset="0"/>
              </a:rPr>
              <a:t>. По данным Галины Масленниковой, сотрудника ГНИЦ профилактической медицины </a:t>
            </a:r>
            <a:r>
              <a:rPr lang="ru-RU" sz="1600" dirty="0" err="1">
                <a:latin typeface="Gilroy" pitchFamily="2" charset="0"/>
              </a:rPr>
              <a:t>Росмедтехнологий</a:t>
            </a:r>
            <a:r>
              <a:rPr lang="ru-RU" sz="1600" dirty="0">
                <a:latin typeface="Gilroy" pitchFamily="2" charset="0"/>
              </a:rPr>
              <a:t>, 35% домашних инъекций не проходят без осложнений.</a:t>
            </a: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r>
              <a:rPr lang="ru-RU" sz="1600" dirty="0">
                <a:latin typeface="Gilroy" pitchFamily="2" charset="0"/>
              </a:rPr>
              <a:t>4. Очень высокая встречаемость климактерических проявлений в возрасте от 45-55 лет. По данным </a:t>
            </a:r>
            <a:r>
              <a:rPr lang="ru-RU" sz="1600" dirty="0" err="1">
                <a:latin typeface="Gilroy" pitchFamily="2" charset="0"/>
              </a:rPr>
              <a:t>World</a:t>
            </a:r>
            <a:r>
              <a:rPr lang="ru-RU" sz="1600" dirty="0">
                <a:latin typeface="Gilroy" pitchFamily="2" charset="0"/>
              </a:rPr>
              <a:t> </a:t>
            </a:r>
            <a:r>
              <a:rPr lang="ru-RU" sz="1600" dirty="0" err="1">
                <a:latin typeface="Gilroy" pitchFamily="2" charset="0"/>
              </a:rPr>
              <a:t>Population</a:t>
            </a:r>
            <a:r>
              <a:rPr lang="ru-RU" sz="1600" dirty="0">
                <a:latin typeface="Gilroy" pitchFamily="2" charset="0"/>
              </a:rPr>
              <a:t> </a:t>
            </a:r>
            <a:r>
              <a:rPr lang="ru-RU" sz="1600" dirty="0" err="1">
                <a:latin typeface="Gilroy" pitchFamily="2" charset="0"/>
              </a:rPr>
              <a:t>Review</a:t>
            </a:r>
            <a:r>
              <a:rPr lang="ru-RU" sz="1600" dirty="0">
                <a:latin typeface="Gilroy" pitchFamily="2" charset="0"/>
              </a:rPr>
              <a:t> - 100% (</a:t>
            </a:r>
            <a:r>
              <a:rPr lang="ru-RU" sz="2000" dirty="0">
                <a:solidFill>
                  <a:srgbClr val="FF0000"/>
                </a:solidFill>
                <a:latin typeface="Gilroy" pitchFamily="2" charset="0"/>
              </a:rPr>
              <a:t>50% тяжелых проявлений</a:t>
            </a:r>
            <a:r>
              <a:rPr lang="ru-RU" sz="1600" dirty="0">
                <a:latin typeface="Gilroy" pitchFamily="2" charset="0"/>
              </a:rPr>
              <a:t>)</a:t>
            </a: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00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ПРОБЛЕМА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122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AFB6E8AF-8C3D-4293-8A77-D529088625EE}"/>
              </a:ext>
            </a:extLst>
          </p:cNvPr>
          <p:cNvSpPr txBox="1">
            <a:spLocks/>
          </p:cNvSpPr>
          <p:nvPr/>
        </p:nvSpPr>
        <p:spPr>
          <a:xfrm>
            <a:off x="712365" y="1667338"/>
            <a:ext cx="10515600" cy="48879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</p:txBody>
      </p:sp>
      <p:graphicFrame>
        <p:nvGraphicFramePr>
          <p:cNvPr id="9" name="Диаграмма 9">
            <a:extLst>
              <a:ext uri="{FF2B5EF4-FFF2-40B4-BE49-F238E27FC236}">
                <a16:creationId xmlns:a16="http://schemas.microsoft.com/office/drawing/2014/main" id="{6BD610B6-1F13-4A3B-815F-58C4FFD721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068491"/>
              </p:ext>
            </p:extLst>
          </p:nvPr>
        </p:nvGraphicFramePr>
        <p:xfrm>
          <a:off x="334861" y="1667338"/>
          <a:ext cx="5246379" cy="4804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6">
            <a:extLst>
              <a:ext uri="{FF2B5EF4-FFF2-40B4-BE49-F238E27FC236}">
                <a16:creationId xmlns:a16="http://schemas.microsoft.com/office/drawing/2014/main" id="{E1D6F1F1-DE58-4A2E-B1A5-92EC172F13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1671377"/>
              </p:ext>
            </p:extLst>
          </p:nvPr>
        </p:nvGraphicFramePr>
        <p:xfrm>
          <a:off x="6285276" y="1395665"/>
          <a:ext cx="5459312" cy="5243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98147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АКТУАЛЬНОСТЬ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15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pic>
        <p:nvPicPr>
          <p:cNvPr id="12" name="Picture 2" descr="Диаграмма ответов в Формах. Вопрос: Сколько вам лет?. Количество ответов: 32 ответа.">
            <a:extLst>
              <a:ext uri="{FF2B5EF4-FFF2-40B4-BE49-F238E27FC236}">
                <a16:creationId xmlns:a16="http://schemas.microsoft.com/office/drawing/2014/main" id="{DF7BE6C0-AA22-4F0D-9522-D4F2A2BAD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47" y="1438075"/>
            <a:ext cx="5200034" cy="2188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78DB719-C6A0-4514-A235-614CC1D168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11"/>
          <a:stretch>
            <a:fillRect/>
          </a:stretch>
        </p:blipFill>
        <p:spPr>
          <a:xfrm>
            <a:off x="4086146" y="1480486"/>
            <a:ext cx="4493636" cy="239942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24AB0D8-C165-476C-B4B7-93A6AE0AB3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33" t="6357" r="3633" b="8384"/>
          <a:stretch>
            <a:fillRect/>
          </a:stretch>
        </p:blipFill>
        <p:spPr>
          <a:xfrm>
            <a:off x="8834715" y="1801562"/>
            <a:ext cx="3192664" cy="1735144"/>
          </a:xfrm>
          <a:prstGeom prst="rect">
            <a:avLst/>
          </a:prstGeom>
        </p:spPr>
      </p:pic>
      <p:pic>
        <p:nvPicPr>
          <p:cNvPr id="15" name="Picture 6" descr="Диаграмма ответов в Формах. Вопрос: Как вы думаете, какой наиболее удобный метод введения гормонов при тяжелых проявления климакса?. Количество ответов: 32 ответа.">
            <a:extLst>
              <a:ext uri="{FF2B5EF4-FFF2-40B4-BE49-F238E27FC236}">
                <a16:creationId xmlns:a16="http://schemas.microsoft.com/office/drawing/2014/main" id="{7889F979-4D39-46D6-A15B-6974DE93D1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" t="5610" r="5472"/>
          <a:stretch/>
        </p:blipFill>
        <p:spPr bwMode="auto">
          <a:xfrm>
            <a:off x="101647" y="4198971"/>
            <a:ext cx="4624514" cy="214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F951B1A-870C-466D-B512-20F6ADFC9D0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467"/>
          <a:stretch>
            <a:fillRect/>
          </a:stretch>
        </p:blipFill>
        <p:spPr>
          <a:xfrm>
            <a:off x="4863648" y="3884483"/>
            <a:ext cx="4668672" cy="245499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19609B-9092-44F6-9F1C-CEEDBDB38B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69807" y="4177613"/>
            <a:ext cx="2068574" cy="206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03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РЕШЕНИЕ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418" y="1667338"/>
            <a:ext cx="6267276" cy="48879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>
                <a:latin typeface="Gilroy" pitchFamily="2" charset="0"/>
              </a:rPr>
              <a:t>Разработать гормональную помпу, которая избавит женщин от самостоятельного введения 17-В эстрогена подкожно, что снизит риск развития </a:t>
            </a:r>
            <a:r>
              <a:rPr lang="ru-RU" sz="1600" dirty="0" err="1">
                <a:latin typeface="Gilroy" pitchFamily="2" charset="0"/>
              </a:rPr>
              <a:t>постинъекционных</a:t>
            </a:r>
            <a:r>
              <a:rPr lang="ru-RU" sz="1600" dirty="0">
                <a:latin typeface="Gilroy" pitchFamily="2" charset="0"/>
              </a:rPr>
              <a:t> осложнений, а также повысит качество жизни путём упрощения применения лекарственного средства. Автоматическое, запрограммированное введение препарата позволит женщинам получать необходимые дозы гормона вне зависимости от времени и места, не испытывать психологический и физический дискомфорт.</a:t>
            </a: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r>
              <a:rPr lang="ru-RU" sz="1600" dirty="0">
                <a:latin typeface="Gilroy" pitchFamily="2" charset="0"/>
              </a:rPr>
              <a:t>Технологические направления:</a:t>
            </a:r>
          </a:p>
          <a:p>
            <a:pPr marL="0" indent="0">
              <a:buNone/>
            </a:pPr>
            <a:r>
              <a:rPr lang="ru-RU" sz="1600" dirty="0">
                <a:latin typeface="Gilroy" pitchFamily="2" charset="0"/>
              </a:rPr>
              <a:t>Технологии разработки медицинских изделий нового поколения, включая </a:t>
            </a:r>
            <a:r>
              <a:rPr lang="ru-RU" sz="1600" dirty="0" err="1">
                <a:latin typeface="Gilroy" pitchFamily="2" charset="0"/>
              </a:rPr>
              <a:t>биогибридные</a:t>
            </a:r>
            <a:r>
              <a:rPr lang="ru-RU" sz="1600" dirty="0">
                <a:latin typeface="Gilroy" pitchFamily="2" charset="0"/>
              </a:rPr>
              <a:t>, бионические технологии и </a:t>
            </a:r>
            <a:r>
              <a:rPr lang="ru-RU" sz="1600" dirty="0" err="1">
                <a:latin typeface="Gilroy" pitchFamily="2" charset="0"/>
              </a:rPr>
              <a:t>нейротехнологии</a:t>
            </a:r>
            <a:r>
              <a:rPr lang="ru-RU" sz="1600" dirty="0">
                <a:latin typeface="Gilroy" pitchFamily="2" charset="0"/>
              </a:rPr>
              <a:t>.</a:t>
            </a:r>
          </a:p>
          <a:p>
            <a:pPr marL="0" indent="0">
              <a:buNone/>
            </a:pPr>
            <a:r>
              <a:rPr lang="ru-RU" sz="1600" dirty="0">
                <a:latin typeface="Gilroy" pitchFamily="2" charset="0"/>
              </a:rPr>
              <a:t>Технологии создания отечественных средств производства и научного приборостроения. </a:t>
            </a: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14D0F7-D3F2-4295-9563-28D968F43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2157" y="2019675"/>
            <a:ext cx="4590425" cy="390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970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РЕШЕНИЕ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418" y="1667338"/>
            <a:ext cx="6267276" cy="48879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>
                <a:latin typeface="Gilroy" pitchFamily="2" charset="0"/>
              </a:rPr>
              <a:t>Целевые параметры: </a:t>
            </a:r>
          </a:p>
          <a:p>
            <a:pPr marL="0" indent="0">
              <a:buNone/>
            </a:pPr>
            <a:r>
              <a:rPr lang="ru-RU" sz="1600" dirty="0">
                <a:latin typeface="Gilroy" pitchFamily="2" charset="0"/>
              </a:rPr>
              <a:t>безболезненное автоматическое введение эстрогена через пластиковую трубочку помпы, который вводится под кожу после прокола встроенной иглой. Необходимую дозировку 17-В эстрогена, которую назначает врач, можно регулировать - увеличить или уменьшить с помощью небольшой клавиши. Отражение количества оставшихся доз на  экране помпы сверху.</a:t>
            </a: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73037EEE-8010-45B1-A689-9BD53BFA41AC}"/>
              </a:ext>
            </a:extLst>
          </p:cNvPr>
          <p:cNvSpPr txBox="1">
            <a:spLocks/>
          </p:cNvSpPr>
          <p:nvPr/>
        </p:nvSpPr>
        <p:spPr>
          <a:xfrm>
            <a:off x="7081008" y="1593235"/>
            <a:ext cx="4244130" cy="48879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B4C0F43-9AF0-44A1-B790-45CDD002B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820" y="3550640"/>
            <a:ext cx="3848466" cy="278797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A76107F-B94A-4189-9F25-C13DC2BFB8A6}"/>
              </a:ext>
            </a:extLst>
          </p:cNvPr>
          <p:cNvSpPr/>
          <p:nvPr/>
        </p:nvSpPr>
        <p:spPr bwMode="auto">
          <a:xfrm>
            <a:off x="7081008" y="1754377"/>
            <a:ext cx="4322317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kern="0" dirty="0">
                <a:solidFill>
                  <a:sysClr val="windowText" lastClr="000000"/>
                </a:solidFill>
                <a:latin typeface="Gilroy" pitchFamily="2" charset="0"/>
              </a:rPr>
              <a:t>Текущие параметры: </a:t>
            </a:r>
          </a:p>
          <a:p>
            <a:pPr lvl="0">
              <a:defRPr/>
            </a:pPr>
            <a:r>
              <a:rPr lang="ru-RU" sz="1600" kern="0" dirty="0">
                <a:solidFill>
                  <a:sysClr val="windowText" lastClr="000000"/>
                </a:solidFill>
                <a:latin typeface="Gilroy" pitchFamily="2" charset="0"/>
              </a:rPr>
              <a:t>Материал: пластмассовый корпус из полипропилена, экран- акриловое стекло, трубочка помпы - тефлон, игла 0,01 мм из стали.</a:t>
            </a:r>
          </a:p>
          <a:p>
            <a:pPr lvl="0">
              <a:defRPr/>
            </a:pPr>
            <a:r>
              <a:rPr lang="ru-RU" sz="1600" kern="0" dirty="0">
                <a:solidFill>
                  <a:sysClr val="windowText" lastClr="000000"/>
                </a:solidFill>
                <a:latin typeface="Gilroy" pitchFamily="2" charset="0"/>
              </a:rPr>
              <a:t>Водостойкость: IP27 - погружение на глубину до 1 м на 30 мин.</a:t>
            </a:r>
          </a:p>
          <a:p>
            <a:pPr lvl="0">
              <a:defRPr/>
            </a:pPr>
            <a:r>
              <a:rPr lang="ru-RU" sz="1600" kern="0" dirty="0">
                <a:solidFill>
                  <a:sysClr val="windowText" lastClr="000000"/>
                </a:solidFill>
                <a:latin typeface="Gilroy" pitchFamily="2" charset="0"/>
              </a:rPr>
              <a:t>Размеры: высота - 3 мм, диаметр - 35 мм, масса - 5 г.</a:t>
            </a:r>
          </a:p>
          <a:p>
            <a:pPr lvl="0">
              <a:defRPr/>
            </a:pPr>
            <a:r>
              <a:rPr lang="ru-RU" sz="1600" kern="0" dirty="0">
                <a:solidFill>
                  <a:sysClr val="windowText" lastClr="000000"/>
                </a:solidFill>
                <a:latin typeface="Gilroy" pitchFamily="2" charset="0"/>
              </a:rPr>
              <a:t>Источник питания - 1 серебряно-оксидная батарея.</a:t>
            </a:r>
          </a:p>
          <a:p>
            <a:pPr lvl="0">
              <a:defRPr/>
            </a:pPr>
            <a:r>
              <a:rPr lang="ru-RU" sz="1600" kern="0" dirty="0">
                <a:solidFill>
                  <a:sysClr val="windowText" lastClr="000000"/>
                </a:solidFill>
                <a:latin typeface="Gilroy" pitchFamily="2" charset="0"/>
              </a:rPr>
              <a:t>Микропроцессор  ARM7 - размер 5х5 мм предназначен для запрограммированного введения необходимого количества 17-В эстрогена, вводимого под кожу наружной поверхности плеча.</a:t>
            </a:r>
          </a:p>
          <a:p>
            <a:pPr lvl="0">
              <a:defRPr/>
            </a:pPr>
            <a:r>
              <a:rPr lang="ru-RU" sz="1600" kern="0" dirty="0" err="1">
                <a:solidFill>
                  <a:sysClr val="windowText" lastClr="000000"/>
                </a:solidFill>
                <a:latin typeface="Gilroy" pitchFamily="2" charset="0"/>
              </a:rPr>
              <a:t>Микронасос</a:t>
            </a:r>
            <a:r>
              <a:rPr lang="ru-RU" sz="1600" kern="0" dirty="0">
                <a:solidFill>
                  <a:sysClr val="windowText" lastClr="000000"/>
                </a:solidFill>
                <a:latin typeface="Gilroy" pitchFamily="2" charset="0"/>
              </a:rPr>
              <a:t> </a:t>
            </a:r>
            <a:r>
              <a:rPr lang="ru-RU" sz="1600" kern="0" dirty="0" err="1">
                <a:solidFill>
                  <a:sysClr val="windowText" lastClr="000000"/>
                </a:solidFill>
                <a:latin typeface="Gilroy" pitchFamily="2" charset="0"/>
              </a:rPr>
              <a:t>Fraunhofer</a:t>
            </a:r>
            <a:r>
              <a:rPr lang="ru-RU" sz="1600" kern="0" dirty="0">
                <a:solidFill>
                  <a:sysClr val="windowText" lastClr="000000"/>
                </a:solidFill>
                <a:latin typeface="Gilroy" pitchFamily="2" charset="0"/>
              </a:rPr>
              <a:t> EMFT размер - 3,5 х 3,5 х 0,6 мм3 для обеспечения стабильного потока гормона с минимальной погрешностью.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ilro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334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КОНКУРЕНТЫ И АНАЛОГИ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15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C333DCEB-1037-4C30-8944-E1FEF8A0E2C0}"/>
              </a:ext>
            </a:extLst>
          </p:cNvPr>
          <p:cNvSpPr txBox="1">
            <a:spLocks/>
          </p:cNvSpPr>
          <p:nvPr/>
        </p:nvSpPr>
        <p:spPr>
          <a:xfrm>
            <a:off x="990600" y="195396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40FE3AB-8BF5-4BEE-9CEA-70596F870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602" y="1451901"/>
            <a:ext cx="11432796" cy="540609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9206DCB-2F2A-4796-B7D0-F99876F89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002" y="2378199"/>
            <a:ext cx="1341664" cy="96061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5263CC5-6983-446D-A0B3-A30D709813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690" y="4154950"/>
            <a:ext cx="1439976" cy="87005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04E7CB8-5031-4C02-B8F0-48609CFD76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081" y="5840710"/>
            <a:ext cx="1448585" cy="88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219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КОНКУРЕНТЫ И АНАЛОГИ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15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2EC92DCB-5FA4-4E33-84FD-2EF08489A1FF}"/>
              </a:ext>
            </a:extLst>
          </p:cNvPr>
          <p:cNvSpPr txBox="1">
            <a:spLocks/>
          </p:cNvSpPr>
          <p:nvPr/>
        </p:nvSpPr>
        <p:spPr>
          <a:xfrm>
            <a:off x="1074490" y="1554513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D3E01A53-7B70-47B9-B603-6F1EF1F16202}"/>
              </a:ext>
            </a:extLst>
          </p:cNvPr>
          <p:cNvSpPr txBox="1">
            <a:spLocks/>
          </p:cNvSpPr>
          <p:nvPr/>
        </p:nvSpPr>
        <p:spPr>
          <a:xfrm>
            <a:off x="365620" y="5658801"/>
            <a:ext cx="11460760" cy="98407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dirty="0">
                <a:solidFill>
                  <a:srgbClr val="FF0000"/>
                </a:solidFill>
                <a:latin typeface="Gilroy" pitchFamily="2" charset="0"/>
              </a:rPr>
              <a:t>Конкурентные преимущества</a:t>
            </a:r>
            <a:r>
              <a:rPr lang="ru-RU" sz="1800" dirty="0">
                <a:latin typeface="Gilroy" pitchFamily="2" charset="0"/>
              </a:rPr>
              <a:t>: наш продукт имеет высокую биодоступность, так как 17-B-эстроген поступает в организм, минуя ЖКТ, что предотвращает действующее вещество от распада в печени. Он представлен в наиболее удобной форме - в виде помпы, которая автоматически вводит гормон, по сравнению с другими препаратами. Это позволит не беспокоиться о времени и способе введения.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F1B6EC6-BCAE-42CA-8BD9-59940B920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194" y="1411102"/>
            <a:ext cx="10429612" cy="423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367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Команда проекта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874FAC-243F-4FFE-AADA-7834200C2A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501" t="13701" r="21623" b="57675"/>
          <a:stretch/>
        </p:blipFill>
        <p:spPr>
          <a:xfrm>
            <a:off x="5880683" y="1060182"/>
            <a:ext cx="3875713" cy="1631146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CC186F6B-D3FD-4C3E-ABA3-F6E3A2A8E3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1834" y="2640258"/>
            <a:ext cx="10948332" cy="414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8068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Arial"/>
      <a:cs typeface="Arial"/>
    </a:majorFont>
    <a:minorFont>
      <a:latin typeface="Calibri"/>
      <a:ea typeface="Arial"/>
      <a:cs typeface="Arial"/>
    </a:minorFont>
  </a:fontScheme>
  <a:fmtScheme name="Стандартная">
    <a:fillStyleLst>
      <a:solidFill>
        <a:schemeClr val="phClr"/>
      </a:solidFill>
      <a:gradFill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/>
      </a:gradFill>
      <a:gradFill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Arial"/>
      <a:cs typeface="Arial"/>
    </a:majorFont>
    <a:minorFont>
      <a:latin typeface="Calibri"/>
      <a:ea typeface="Arial"/>
      <a:cs typeface="Arial"/>
    </a:minorFont>
  </a:fontScheme>
  <a:fmtScheme name="Стандартная">
    <a:fillStyleLst>
      <a:solidFill>
        <a:schemeClr val="phClr"/>
      </a:solidFill>
      <a:gradFill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/>
      </a:gradFill>
      <a:gradFill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549</Words>
  <Application>Microsoft Macintosh PowerPoint</Application>
  <PresentationFormat>Широкоэкранный</PresentationFormat>
  <Paragraphs>66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Gilroy</vt:lpstr>
      <vt:lpstr>Тема Office</vt:lpstr>
      <vt:lpstr>Презентация PowerPoint</vt:lpstr>
      <vt:lpstr>ПРОБЛЕМА</vt:lpstr>
      <vt:lpstr>ПРОБЛЕМА</vt:lpstr>
      <vt:lpstr>АКТУАЛЬНОСТЬ</vt:lpstr>
      <vt:lpstr>РЕШЕНИЕ</vt:lpstr>
      <vt:lpstr>РЕШЕНИЕ</vt:lpstr>
      <vt:lpstr>КОНКУРЕНТЫ И АНАЛОГИ</vt:lpstr>
      <vt:lpstr>КОНКУРЕНТЫ И АНАЛОГИ</vt:lpstr>
      <vt:lpstr>Команда проекта</vt:lpstr>
      <vt:lpstr>Команда проекта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18</cp:revision>
  <dcterms:created xsi:type="dcterms:W3CDTF">2026-06-19T07:44:07Z</dcterms:created>
  <dcterms:modified xsi:type="dcterms:W3CDTF">2026-06-26T07:43:07Z</dcterms:modified>
</cp:coreProperties>
</file>