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73" r:id="rId3"/>
    <p:sldId id="259" r:id="rId4"/>
    <p:sldId id="269" r:id="rId5"/>
    <p:sldId id="265" r:id="rId6"/>
    <p:sldId id="270" r:id="rId7"/>
    <p:sldId id="277" r:id="rId8"/>
    <p:sldId id="278" r:id="rId9"/>
    <p:sldId id="279" r:id="rId10"/>
    <p:sldId id="281" r:id="rId11"/>
    <p:sldId id="280" r:id="rId12"/>
    <p:sldId id="267" r:id="rId13"/>
    <p:sldId id="258" r:id="rId14"/>
    <p:sldId id="272" r:id="rId15"/>
  </p:sldIdLst>
  <p:sldSz cx="9144000" cy="6858000" type="screen4x3"/>
  <p:notesSz cx="6858000" cy="9144000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0651C3A-4460-11DB-9652-00E08161165F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7CF0C-A367-40E1-B0EC-D8831AF16109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6CCD-0379-43F3-B7F7-B43433ACCB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7CF0C-A367-40E1-B0EC-D8831AF16109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6CCD-0379-43F3-B7F7-B43433ACCB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7CF0C-A367-40E1-B0EC-D8831AF16109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6CCD-0379-43F3-B7F7-B43433ACCB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7CF0C-A367-40E1-B0EC-D8831AF16109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6CCD-0379-43F3-B7F7-B43433ACCB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7CF0C-A367-40E1-B0EC-D8831AF16109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6CCD-0379-43F3-B7F7-B43433ACCB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7CF0C-A367-40E1-B0EC-D8831AF16109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6CCD-0379-43F3-B7F7-B43433ACCB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7CF0C-A367-40E1-B0EC-D8831AF16109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6CCD-0379-43F3-B7F7-B43433ACCB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7CF0C-A367-40E1-B0EC-D8831AF16109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6CCD-0379-43F3-B7F7-B43433ACCB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7CF0C-A367-40E1-B0EC-D8831AF16109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6CCD-0379-43F3-B7F7-B43433ACCB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7CF0C-A367-40E1-B0EC-D8831AF16109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6CCD-0379-43F3-B7F7-B43433ACCB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7CF0C-A367-40E1-B0EC-D8831AF16109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6CCD-0379-43F3-B7F7-B43433ACCB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7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7CF0C-A367-40E1-B0EC-D8831AF16109}" type="datetimeFigureOut">
              <a:rPr lang="ru-RU" smtClean="0"/>
              <a:pPr/>
              <a:t>22.11.2024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76CCD-0379-43F3-B7F7-B43433ACCBF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2;&#1072;&#1083;&#1077;&#1085;&#1090;&#1080;&#1085;&#1072;\Downloads\Telegram%20Desktop\video_2024-11-21_14-44-25.mp4" TargetMode="Externa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2214546" y="169111"/>
            <a:ext cx="68580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itchFamily="34" charset="0"/>
                <a:ea typeface="Calibri" pitchFamily="34" charset="0"/>
                <a:cs typeface="Times New Roman" pitchFamily="18" charset="0"/>
              </a:rPr>
              <a:t>Федеральное государственное бюджетное образовательное учреждение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SemiBold SemiConden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itchFamily="34" charset="0"/>
                <a:ea typeface="Calibri" pitchFamily="34" charset="0"/>
                <a:cs typeface="Times New Roman" pitchFamily="18" charset="0"/>
              </a:rPr>
              <a:t>высшего образования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SemiBold SemiConden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itchFamily="34" charset="0"/>
                <a:ea typeface="Calibri" pitchFamily="34" charset="0"/>
                <a:cs typeface="Times New Roman" pitchFamily="18" charset="0"/>
              </a:rPr>
              <a:t> «Саратовский государственный технический университет имени Гагарина Ю.А.»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SemiBold SemiConden" pitchFamily="34" charset="0"/>
              <a:cs typeface="Arial" pitchFamily="34" charset="0"/>
            </a:endParaRPr>
          </a:p>
        </p:txBody>
      </p:sp>
      <p:pic>
        <p:nvPicPr>
          <p:cNvPr id="1029" name="Picture 5" descr="Саратовский государственный технический университет им. Ю.А. Гагари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142852"/>
            <a:ext cx="2500330" cy="84190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9414" y="1180946"/>
            <a:ext cx="878684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Bahnschrift SemiBold SemiConden" pitchFamily="34" charset="0"/>
                <a:ea typeface="Calibri" pitchFamily="34" charset="0"/>
                <a:cs typeface="Times New Roman" pitchFamily="18" charset="0"/>
              </a:rPr>
              <a:t>Программа: </a:t>
            </a:r>
            <a:r>
              <a:rPr lang="ru-RU" sz="2000" b="1" dirty="0" smtClean="0"/>
              <a:t>Система приемо-передающего оборудования для FPV-дрона</a:t>
            </a:r>
          </a:p>
          <a:p>
            <a:pPr algn="ctr"/>
            <a:r>
              <a:rPr lang="ru-RU" sz="2800" dirty="0" smtClean="0">
                <a:latin typeface="Bahnschrift SemiBold SemiConden" pitchFamily="34" charset="0"/>
                <a:ea typeface="Calibri" pitchFamily="34" charset="0"/>
                <a:cs typeface="Times New Roman" pitchFamily="18" charset="0"/>
              </a:rPr>
              <a:t>Задача</a:t>
            </a:r>
            <a:r>
              <a:rPr lang="ru-RU" sz="2800" dirty="0">
                <a:latin typeface="Bahnschrift SemiBold SemiConden" pitchFamily="34" charset="0"/>
                <a:ea typeface="Calibri" pitchFamily="34" charset="0"/>
                <a:cs typeface="Times New Roman" pitchFamily="18" charset="0"/>
              </a:rPr>
              <a:t>: </a:t>
            </a:r>
          </a:p>
          <a:p>
            <a:pPr algn="ctr"/>
            <a:r>
              <a:rPr lang="ru-RU" sz="2800" b="1" u="sng" dirty="0">
                <a:latin typeface="Bahnschrift SemiBold SemiConden" pitchFamily="34" charset="0"/>
                <a:ea typeface="Calibri" pitchFamily="34" charset="0"/>
                <a:cs typeface="Times New Roman" pitchFamily="18" charset="0"/>
              </a:rPr>
              <a:t>Создание телескопической антенны для FPV-дрона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7982" y="2613932"/>
            <a:ext cx="28575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latin typeface="Bahnschrift SemiBold SemiConden" pitchFamily="34" charset="0"/>
              </a:rPr>
              <a:t>Команда «ТРИДЖИ»</a:t>
            </a:r>
          </a:p>
          <a:p>
            <a:r>
              <a:rPr lang="ru-RU" sz="2000" b="1" dirty="0" err="1">
                <a:latin typeface="Bahnschrift SemiBold SemiConden" pitchFamily="34" charset="0"/>
              </a:rPr>
              <a:t>Губарь</a:t>
            </a:r>
            <a:r>
              <a:rPr lang="ru-RU" sz="2000" b="1" dirty="0">
                <a:latin typeface="Bahnschrift SemiBold SemiConden" pitchFamily="34" charset="0"/>
              </a:rPr>
              <a:t> Игорь</a:t>
            </a:r>
          </a:p>
          <a:p>
            <a:r>
              <a:rPr lang="ru-RU" sz="2000" b="1" dirty="0">
                <a:latin typeface="Bahnschrift SemiBold SemiConden" pitchFamily="34" charset="0"/>
              </a:rPr>
              <a:t>Гвоздев Евгений</a:t>
            </a:r>
            <a:br>
              <a:rPr lang="ru-RU" sz="2000" b="1" dirty="0">
                <a:latin typeface="Bahnschrift SemiBold SemiConden" pitchFamily="34" charset="0"/>
              </a:rPr>
            </a:br>
            <a:r>
              <a:rPr lang="ru-RU" sz="2000" b="1" dirty="0">
                <a:latin typeface="Bahnschrift SemiBold SemiConden" pitchFamily="34" charset="0"/>
              </a:rPr>
              <a:t>Гришин Михаил</a:t>
            </a:r>
            <a:br>
              <a:rPr lang="ru-RU" sz="2000" b="1" dirty="0">
                <a:latin typeface="Bahnschrift SemiBold SemiConden" pitchFamily="34" charset="0"/>
              </a:rPr>
            </a:br>
            <a:r>
              <a:rPr lang="ru-RU" sz="2000" b="1" dirty="0">
                <a:latin typeface="Bahnschrift SemiBold SemiConden" pitchFamily="34" charset="0"/>
              </a:rPr>
              <a:t>Зайцев Илья</a:t>
            </a:r>
            <a:br>
              <a:rPr lang="ru-RU" sz="2000" b="1" dirty="0">
                <a:latin typeface="Bahnschrift SemiBold SemiConden" pitchFamily="34" charset="0"/>
              </a:rPr>
            </a:br>
            <a:r>
              <a:rPr lang="ru-RU" sz="2000" b="1" dirty="0" err="1">
                <a:latin typeface="Bahnschrift SemiBold SemiConden" pitchFamily="34" charset="0"/>
              </a:rPr>
              <a:t>Коробочкин</a:t>
            </a:r>
            <a:r>
              <a:rPr lang="ru-RU" sz="2000" b="1" dirty="0">
                <a:latin typeface="Bahnschrift SemiBold SemiConden" pitchFamily="34" charset="0"/>
              </a:rPr>
              <a:t> Вячеслав</a:t>
            </a:r>
            <a:br>
              <a:rPr lang="ru-RU" sz="2000" b="1" dirty="0">
                <a:latin typeface="Bahnschrift SemiBold SemiConden" pitchFamily="34" charset="0"/>
              </a:rPr>
            </a:br>
            <a:r>
              <a:rPr lang="ru-RU" sz="2000" b="1" dirty="0" err="1">
                <a:latin typeface="Bahnschrift SemiBold SemiConden" pitchFamily="34" charset="0"/>
              </a:rPr>
              <a:t>Порваткин</a:t>
            </a:r>
            <a:r>
              <a:rPr lang="ru-RU" sz="2000" b="1" dirty="0">
                <a:latin typeface="Bahnschrift SemiBold SemiConden" pitchFamily="34" charset="0"/>
              </a:rPr>
              <a:t> Егор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79605" y="2613930"/>
            <a:ext cx="20002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latin typeface="Bahnschrift SemiBold SemiConden" pitchFamily="34" charset="0"/>
              </a:rPr>
              <a:t>Наставники:</a:t>
            </a:r>
          </a:p>
          <a:p>
            <a:r>
              <a:rPr lang="ru-RU" sz="2000" b="1" dirty="0">
                <a:latin typeface="Bahnschrift SemiBold SemiConden" pitchFamily="34" charset="0"/>
              </a:rPr>
              <a:t>Дорошенко В.М.</a:t>
            </a:r>
          </a:p>
          <a:p>
            <a:r>
              <a:rPr lang="ru-RU" sz="2000" b="1" dirty="0" err="1">
                <a:latin typeface="Bahnschrift SemiBold SemiConden" pitchFamily="34" charset="0"/>
              </a:rPr>
              <a:t>Киркица</a:t>
            </a:r>
            <a:r>
              <a:rPr lang="ru-RU" sz="2000" b="1" dirty="0">
                <a:latin typeface="Bahnschrift SemiBold SemiConden" pitchFamily="34" charset="0"/>
              </a:rPr>
              <a:t> В.А.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598D9"/>
            </a:gs>
            <a:gs pos="50000">
              <a:schemeClr val="accent1">
                <a:tint val="44500"/>
                <a:satMod val="160000"/>
              </a:schemeClr>
            </a:gs>
            <a:gs pos="100000">
              <a:srgbClr val="BADDFE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Саратовский государственный технический университет им. Ю.А. Гагарина"/>
          <p:cNvPicPr>
            <a:picLocks noChangeAspect="1" noChangeArrowheads="1"/>
          </p:cNvPicPr>
          <p:nvPr/>
        </p:nvPicPr>
        <p:blipFill>
          <a:blip r:embed="rId2" cstate="print">
            <a:lum bright="29000" contrast="-43000"/>
          </a:blip>
          <a:srcRect/>
          <a:stretch>
            <a:fillRect/>
          </a:stretch>
        </p:blipFill>
        <p:spPr bwMode="auto">
          <a:xfrm>
            <a:off x="571472" y="6000768"/>
            <a:ext cx="2071702" cy="69758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6819" y="284628"/>
            <a:ext cx="842968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u="sng" dirty="0">
                <a:latin typeface="Bahnschrift SemiBold SemiConden" pitchFamily="34" charset="0"/>
              </a:rPr>
              <a:t>Краткое описание задачи</a:t>
            </a:r>
            <a:r>
              <a:rPr lang="ru-RU" sz="2400" u="sng" dirty="0" smtClean="0">
                <a:latin typeface="Bahnschrift SemiBold SemiConden" pitchFamily="34" charset="0"/>
              </a:rPr>
              <a:t>:</a:t>
            </a:r>
          </a:p>
          <a:p>
            <a:pPr algn="just"/>
            <a:endParaRPr lang="ru-RU" sz="2400" u="sng" dirty="0" smtClean="0">
              <a:latin typeface="Bahnschrift SemiBold SemiConden" pitchFamily="34" charset="0"/>
            </a:endParaRPr>
          </a:p>
          <a:p>
            <a:pPr algn="just"/>
            <a:endParaRPr lang="ru-RU" sz="2400" u="sng" dirty="0">
              <a:latin typeface="Bahnschrift SemiBold SemiConden" pitchFamily="34" charset="0"/>
            </a:endParaRPr>
          </a:p>
          <a:p>
            <a:pPr algn="just"/>
            <a:r>
              <a:rPr lang="ru-RU" dirty="0">
                <a:latin typeface="Bahnschrift SemiBold SemiConden" pitchFamily="34" charset="0"/>
              </a:rPr>
              <a:t>Создание телескопической антенны для </a:t>
            </a:r>
            <a:r>
              <a:rPr lang="ru-RU" dirty="0" smtClean="0">
                <a:latin typeface="Bahnschrift SemiBold SemiConden" pitchFamily="34" charset="0"/>
              </a:rPr>
              <a:t>FPV-дрона</a:t>
            </a:r>
            <a:r>
              <a:rPr lang="ru-RU" dirty="0">
                <a:latin typeface="Bahnschrift SemiBold SemiConden" pitchFamily="34" charset="0"/>
              </a:rPr>
              <a:t>, длину которой можно менять перед взлетом, для того чтобы настраивать её на необходимую нестандартную частоту, которая требуется для работы.</a:t>
            </a:r>
          </a:p>
          <a:p>
            <a:pPr algn="just"/>
            <a:endParaRPr lang="ru-RU" dirty="0">
              <a:latin typeface="Bahnschrift SemiBold SemiConden" pitchFamily="34" charset="0"/>
            </a:endParaRPr>
          </a:p>
          <a:p>
            <a:pPr algn="just"/>
            <a:r>
              <a:rPr lang="ru-RU" u="sng" dirty="0">
                <a:latin typeface="Bahnschrift SemiBold SemiConden" pitchFamily="34" charset="0"/>
              </a:rPr>
              <a:t>Основные характеристики антенны:</a:t>
            </a:r>
          </a:p>
          <a:p>
            <a:pPr algn="just"/>
            <a:r>
              <a:rPr lang="ru-RU" dirty="0">
                <a:latin typeface="Bahnschrift SemiBold SemiConden" pitchFamily="34" charset="0"/>
              </a:rPr>
              <a:t>Тип антенны – диполь.</a:t>
            </a:r>
          </a:p>
          <a:p>
            <a:pPr algn="just"/>
            <a:r>
              <a:rPr lang="ru-RU" dirty="0">
                <a:latin typeface="Bahnschrift SemiBold SemiConden" pitchFamily="34" charset="0"/>
              </a:rPr>
              <a:t>Направленность – всенаправленная.</a:t>
            </a:r>
          </a:p>
          <a:p>
            <a:pPr algn="just"/>
            <a:r>
              <a:rPr lang="ru-RU" dirty="0">
                <a:latin typeface="Bahnschrift SemiBold SemiConden" pitchFamily="34" charset="0"/>
              </a:rPr>
              <a:t>КСВ – не должен превышать 1,5.</a:t>
            </a:r>
          </a:p>
          <a:p>
            <a:pPr algn="just"/>
            <a:r>
              <a:rPr lang="ru-RU" dirty="0">
                <a:latin typeface="Bahnschrift SemiBold SemiConden" pitchFamily="34" charset="0"/>
              </a:rPr>
              <a:t>Коэффициент усиления – не меньше 1,2 </a:t>
            </a:r>
            <a:r>
              <a:rPr lang="ru-RU" dirty="0" err="1">
                <a:latin typeface="Bahnschrift SemiBold SemiConden" pitchFamily="34" charset="0"/>
              </a:rPr>
              <a:t>дБи</a:t>
            </a:r>
            <a:r>
              <a:rPr lang="ru-RU" dirty="0">
                <a:latin typeface="Bahnschrift SemiBold SemiConden" pitchFamily="34" charset="0"/>
              </a:rPr>
              <a:t>.</a:t>
            </a:r>
          </a:p>
          <a:p>
            <a:pPr algn="just"/>
            <a:r>
              <a:rPr lang="ru-RU" dirty="0">
                <a:latin typeface="Bahnschrift SemiBold SemiConden" pitchFamily="34" charset="0"/>
              </a:rPr>
              <a:t>Диапазон частот от 136 МГц до 1050 МГц</a:t>
            </a:r>
          </a:p>
        </p:txBody>
      </p:sp>
      <p:pic>
        <p:nvPicPr>
          <p:cNvPr id="7" name="Picture 2" descr="Дипольные антенны - Schwarzbeck Москв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1357" y="2120723"/>
            <a:ext cx="3006068" cy="2254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598D9"/>
            </a:gs>
            <a:gs pos="50000">
              <a:schemeClr val="accent1">
                <a:tint val="44500"/>
                <a:satMod val="160000"/>
              </a:schemeClr>
            </a:gs>
            <a:gs pos="100000">
              <a:srgbClr val="BADDFE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Саратовский государственный технический университет им. Ю.А. Гагарина"/>
          <p:cNvPicPr>
            <a:picLocks noChangeAspect="1" noChangeArrowheads="1"/>
          </p:cNvPicPr>
          <p:nvPr/>
        </p:nvPicPr>
        <p:blipFill>
          <a:blip r:embed="rId2" cstate="print">
            <a:lum bright="29000" contrast="-43000"/>
          </a:blip>
          <a:srcRect/>
          <a:stretch>
            <a:fillRect/>
          </a:stretch>
        </p:blipFill>
        <p:spPr bwMode="auto">
          <a:xfrm>
            <a:off x="571472" y="6000768"/>
            <a:ext cx="2071702" cy="69758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85786" y="142852"/>
            <a:ext cx="7500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Bahnschrift SemiBold SemiConden" pitchFamily="34" charset="0"/>
              </a:rPr>
              <a:t>Технологический вызов при решении данной задачи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7158" y="928670"/>
            <a:ext cx="781175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000" dirty="0">
                <a:latin typeface="Bahnschrift SemiBold SemiConden" pitchFamily="34" charset="0"/>
              </a:rPr>
              <a:t>Создать дипольную антенну, настраиваемую на нестандартную частоту;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dirty="0">
                <a:latin typeface="Bahnschrift SemiBold SemiConden" pitchFamily="34" charset="0"/>
              </a:rPr>
              <a:t>Диапазон частот от 136 МГц до 1050 МГц;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dirty="0">
                <a:latin typeface="Bahnschrift SemiBold SemiConden" pitchFamily="34" charset="0"/>
              </a:rPr>
              <a:t>Возможность установки антенны на </a:t>
            </a:r>
            <a:r>
              <a:rPr lang="en-US" sz="2000" dirty="0">
                <a:latin typeface="Bahnschrift SemiBold SemiConden" pitchFamily="34" charset="0"/>
              </a:rPr>
              <a:t>FPV</a:t>
            </a:r>
            <a:r>
              <a:rPr lang="ru-RU" sz="2000" dirty="0">
                <a:latin typeface="Bahnschrift SemiBold SemiConden" pitchFamily="34" charset="0"/>
              </a:rPr>
              <a:t>-</a:t>
            </a:r>
            <a:r>
              <a:rPr lang="ru-RU" sz="2000" dirty="0" err="1">
                <a:latin typeface="Bahnschrift SemiBold SemiConden" pitchFamily="34" charset="0"/>
              </a:rPr>
              <a:t>дрон</a:t>
            </a:r>
            <a:r>
              <a:rPr lang="ru-RU" sz="2000" dirty="0">
                <a:latin typeface="Bahnschrift SemiBold SemiConden" pitchFamily="34" charset="0"/>
              </a:rPr>
              <a:t>;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dirty="0">
                <a:latin typeface="Bahnschrift SemiBold SemiConden" pitchFamily="34" charset="0"/>
              </a:rPr>
              <a:t>Компактность и мобильность разработанного решения;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dirty="0">
                <a:latin typeface="Bahnschrift SemiBold SemiConden" pitchFamily="34" charset="0"/>
              </a:rPr>
              <a:t>Простота использования и настройки.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85786" y="2643182"/>
            <a:ext cx="7572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Bahnschrift Light SemiCondensed" pitchFamily="34" charset="0"/>
              </a:rPr>
              <a:t>Для разработки дипольной антенны используются простейшие технологии, лежащие в основе теории антенн. А именно соотношение реализуемой длинны волны и размера антенны.</a:t>
            </a:r>
          </a:p>
        </p:txBody>
      </p:sp>
      <p:pic>
        <p:nvPicPr>
          <p:cNvPr id="15364" name="Picture 4" descr="http://r3rt.ru/wp-content/uploads/2021/09/2021-09-11_16-48-07.png"/>
          <p:cNvPicPr>
            <a:picLocks noChangeAspect="1" noChangeArrowheads="1"/>
          </p:cNvPicPr>
          <p:nvPr/>
        </p:nvPicPr>
        <p:blipFill>
          <a:blip r:embed="rId3">
            <a:lum bright="-20000" contrast="30000"/>
          </a:blip>
          <a:srcRect l="1471" r="1471" b="28117"/>
          <a:stretch>
            <a:fillRect/>
          </a:stretch>
        </p:blipFill>
        <p:spPr bwMode="auto">
          <a:xfrm>
            <a:off x="1785918" y="3714752"/>
            <a:ext cx="4911363" cy="17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598D9"/>
            </a:gs>
            <a:gs pos="50000">
              <a:schemeClr val="accent1">
                <a:tint val="44500"/>
                <a:satMod val="160000"/>
              </a:schemeClr>
            </a:gs>
            <a:gs pos="100000">
              <a:srgbClr val="BADDFE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6185" y="138688"/>
            <a:ext cx="8519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u="sng" dirty="0" smtClean="0">
                <a:latin typeface="Bahnschrift SemiBold SemiConden" pitchFamily="34" charset="0"/>
              </a:rPr>
              <a:t>Описание полученного решения:</a:t>
            </a:r>
            <a:endParaRPr lang="ru-RU" sz="2400" u="sng" dirty="0">
              <a:latin typeface="Bahnschrift SemiBold SemiConden" pitchFamily="34" charset="0"/>
            </a:endParaRPr>
          </a:p>
        </p:txBody>
      </p:sp>
      <p:pic>
        <p:nvPicPr>
          <p:cNvPr id="6" name="Рисунок 5" descr="Рисцнок 1. Вид антенны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267" y="676515"/>
            <a:ext cx="6031089" cy="2768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Без имени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321" y="3708067"/>
            <a:ext cx="3097574" cy="2481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7027701"/>
              </p:ext>
            </p:extLst>
          </p:nvPr>
        </p:nvGraphicFramePr>
        <p:xfrm>
          <a:off x="3409126" y="3626940"/>
          <a:ext cx="5518448" cy="2651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50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483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483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483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483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58017"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Цветовая индикация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Тип Антенны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Bahnschrift SemiBold SemiConden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Секции антенны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Длина антенны (См)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Частота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(МГц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)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0612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Bahnschrift SemiBold SemiConden" pitchFamily="34" charset="0"/>
                        </a:rPr>
                        <a:t>Красный </a:t>
                      </a:r>
                      <a:endParaRPr lang="ru-RU" sz="1000" dirty="0">
                        <a:latin typeface="Bahnschrift SemiBold SemiConden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CFD5EA"/>
                          </a:highlight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Large Antenna</a:t>
                      </a:r>
                      <a:endParaRPr lang="ru-RU" sz="1000" dirty="0">
                        <a:solidFill>
                          <a:srgbClr val="CFD5EA"/>
                        </a:solidFill>
                        <a:highlight>
                          <a:srgbClr val="CFD5EA"/>
                        </a:highlight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 5 Sections</a:t>
                      </a:r>
                      <a:endParaRPr lang="ru-RU" sz="1000" dirty="0"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Bahnschrift SemiBold SemiConden" panose="020B0502040204020203" pitchFamily="34" charset="0"/>
                        </a:rPr>
                        <a:t>100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70</a:t>
                      </a:r>
                      <a:endParaRPr lang="ru-RU" sz="1000" dirty="0"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06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Bahnschrift SemiBold SemiConden" pitchFamily="34" charset="0"/>
                        </a:rPr>
                        <a:t>Синий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Large Antenna</a:t>
                      </a:r>
                      <a:endParaRPr lang="ru-RU" sz="1000" b="0" i="0" kern="1200" dirty="0">
                        <a:solidFill>
                          <a:schemeClr val="dk1"/>
                        </a:solidFill>
                        <a:effectLst/>
                        <a:latin typeface="Bahnschrift SemiBold SemiConden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 Sections</a:t>
                      </a:r>
                      <a:endParaRPr lang="ru-RU" sz="1000" dirty="0"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Bahnschrift SemiBold SemiConden" panose="020B0502040204020203" pitchFamily="34" charset="0"/>
                        </a:rPr>
                        <a:t>80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87</a:t>
                      </a:r>
                      <a:endParaRPr lang="ru-RU" sz="1000" dirty="0"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06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Bahnschrift SemiBold SemiConden" pitchFamily="34" charset="0"/>
                        </a:rPr>
                        <a:t>Зеленый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CFD5EA"/>
                          </a:highlight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Large Antenna</a:t>
                      </a:r>
                      <a:endParaRPr lang="ru-RU" sz="1000" dirty="0">
                        <a:solidFill>
                          <a:srgbClr val="CFD5EA"/>
                        </a:solidFill>
                        <a:highlight>
                          <a:srgbClr val="CFD5EA"/>
                        </a:highlight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 Sections</a:t>
                      </a:r>
                      <a:endParaRPr lang="ru-RU" sz="1000" dirty="0"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Bahnschrift SemiBold SemiConden" panose="020B0502040204020203" pitchFamily="34" charset="0"/>
                        </a:rPr>
                        <a:t>60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115</a:t>
                      </a:r>
                      <a:endParaRPr lang="ru-RU" sz="1000" dirty="0"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06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Bahnschrift SemiBold SemiConden" pitchFamily="34" charset="0"/>
                        </a:rPr>
                        <a:t>Желтый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Large Antenna</a:t>
                      </a:r>
                      <a:endParaRPr lang="ru-RU" sz="1000" b="0" i="0" kern="1200" dirty="0">
                        <a:solidFill>
                          <a:schemeClr val="dk1"/>
                        </a:solidFill>
                        <a:effectLst/>
                        <a:latin typeface="Bahnschrift SemiBold SemiConden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 Sections</a:t>
                      </a:r>
                      <a:endParaRPr lang="ru-RU" sz="1000" dirty="0"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Bahnschrift SemiBold SemiConden" panose="020B0502040204020203" pitchFamily="34" charset="0"/>
                        </a:rPr>
                        <a:t>42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162</a:t>
                      </a:r>
                      <a:endParaRPr lang="ru-RU" sz="1000" dirty="0"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06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Bahnschrift SemiBold SemiConden" pitchFamily="34" charset="0"/>
                        </a:rPr>
                        <a:t>Фиолетовый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CFD5EA"/>
                          </a:highlight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Large Antenna</a:t>
                      </a:r>
                      <a:endParaRPr lang="ru-RU" sz="1000" dirty="0">
                        <a:solidFill>
                          <a:srgbClr val="CFD5EA"/>
                        </a:solidFill>
                        <a:highlight>
                          <a:srgbClr val="CFD5EA"/>
                        </a:highlight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 Sections</a:t>
                      </a:r>
                      <a:endParaRPr lang="ru-RU" sz="1000" dirty="0"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Bahnschrift SemiBold SemiConden" panose="020B0502040204020203" pitchFamily="34" charset="0"/>
                        </a:rPr>
                        <a:t>23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285</a:t>
                      </a:r>
                      <a:endParaRPr lang="ru-RU" sz="1000" dirty="0"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06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Bahnschrift SemiBold SemiConden" pitchFamily="34" charset="0"/>
                        </a:rPr>
                        <a:t>Оранжевый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Small Antenna</a:t>
                      </a:r>
                      <a:endParaRPr lang="ru-RU" sz="1000" b="0" i="0" kern="1200" dirty="0">
                        <a:solidFill>
                          <a:schemeClr val="dk1"/>
                        </a:solidFill>
                        <a:effectLst/>
                        <a:latin typeface="Bahnschrift SemiBold SemiConden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 Sections</a:t>
                      </a:r>
                      <a:endParaRPr lang="ru-RU" sz="1000" dirty="0"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Bahnschrift SemiBold SemiConden" panose="020B0502040204020203" pitchFamily="34" charset="0"/>
                        </a:rPr>
                        <a:t>14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445</a:t>
                      </a:r>
                      <a:endParaRPr lang="ru-RU" sz="1000" dirty="0"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2019399424"/>
                  </a:ext>
                </a:extLst>
              </a:tr>
              <a:tr h="2506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Bahnschrift SemiBold SemiConden" pitchFamily="34" charset="0"/>
                        </a:rPr>
                        <a:t>Голубой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CFD5EA"/>
                          </a:highlight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Small Antenna</a:t>
                      </a:r>
                      <a:endParaRPr lang="ru-RU" sz="1000" dirty="0">
                        <a:solidFill>
                          <a:srgbClr val="CFD5EA"/>
                        </a:solidFill>
                        <a:highlight>
                          <a:srgbClr val="CFD5EA"/>
                        </a:highlight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 Sections</a:t>
                      </a:r>
                      <a:endParaRPr lang="ru-RU" sz="1000" dirty="0"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Bahnschrift SemiBold SemiConden" panose="020B0502040204020203" pitchFamily="34" charset="0"/>
                        </a:rPr>
                        <a:t>11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550 </a:t>
                      </a:r>
                      <a:endParaRPr lang="ru-RU" sz="1000" dirty="0"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925584078"/>
                  </a:ext>
                </a:extLst>
              </a:tr>
              <a:tr h="2506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Bahnschrift SemiBold SemiConden" pitchFamily="34" charset="0"/>
                        </a:rPr>
                        <a:t>Черный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Small Antenna</a:t>
                      </a:r>
                      <a:endParaRPr lang="ru-RU" sz="1000" b="0" i="0" kern="1200" dirty="0">
                        <a:solidFill>
                          <a:schemeClr val="dk1"/>
                        </a:solidFill>
                        <a:effectLst/>
                        <a:latin typeface="Bahnschrift SemiBold SemiConden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 Sections</a:t>
                      </a:r>
                      <a:endParaRPr lang="ru-RU" sz="1000" dirty="0"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Bahnschrift SemiBold SemiConden" panose="020B0502040204020203" pitchFamily="34" charset="0"/>
                        </a:rPr>
                        <a:t>8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720</a:t>
                      </a:r>
                      <a:endParaRPr lang="ru-RU" sz="1000" dirty="0"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3478836335"/>
                  </a:ext>
                </a:extLst>
              </a:tr>
              <a:tr h="2506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Bahnschrift SemiBold SemiConden" pitchFamily="34" charset="0"/>
                        </a:rPr>
                        <a:t>Коричневый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CFD5EA"/>
                          </a:highlight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Small Antenna</a:t>
                      </a:r>
                      <a:endParaRPr lang="ru-RU" sz="1000" dirty="0">
                        <a:solidFill>
                          <a:srgbClr val="CFD5EA"/>
                        </a:solidFill>
                        <a:highlight>
                          <a:srgbClr val="CFD5EA"/>
                        </a:highlight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 Sections</a:t>
                      </a:r>
                      <a:endParaRPr lang="ru-RU" sz="1000" dirty="0"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Bahnschrift SemiBold SemiConden" panose="020B0502040204020203" pitchFamily="34" charset="0"/>
                        </a:rPr>
                        <a:t>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Bahnschrift SemiBold SemiConden" panose="020B0502040204020203" pitchFamily="34" charset="0"/>
                          <a:ea typeface="+mn-ea"/>
                          <a:cs typeface="+mn-cs"/>
                        </a:rPr>
                        <a:t>1030</a:t>
                      </a:r>
                      <a:endParaRPr lang="ru-RU" sz="1000" dirty="0">
                        <a:latin typeface="Bahnschrift SemiBold SemiConden" panose="020B0502040204020203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4094764685"/>
                  </a:ext>
                </a:extLst>
              </a:tr>
            </a:tbl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3459736" y="4095862"/>
            <a:ext cx="224918" cy="2158849"/>
            <a:chOff x="1917700" y="1606550"/>
            <a:chExt cx="311150" cy="4095750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917700" y="1606550"/>
              <a:ext cx="298450" cy="2159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917700" y="2089150"/>
              <a:ext cx="298450" cy="2159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924050" y="2590800"/>
              <a:ext cx="298450" cy="2159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930400" y="3073400"/>
              <a:ext cx="298450" cy="2159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917700" y="3581400"/>
              <a:ext cx="298450" cy="215900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924050" y="4051300"/>
              <a:ext cx="298450" cy="2159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924050" y="4514850"/>
              <a:ext cx="298450" cy="21590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924050" y="4997450"/>
              <a:ext cx="298450" cy="2159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924050" y="5486400"/>
              <a:ext cx="298450" cy="21590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598D9"/>
            </a:gs>
            <a:gs pos="50000">
              <a:schemeClr val="accent1">
                <a:tint val="44500"/>
                <a:satMod val="160000"/>
              </a:schemeClr>
            </a:gs>
            <a:gs pos="100000">
              <a:srgbClr val="BADDFE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Саратовский государственный технический университет им. Ю.А. Гагарина"/>
          <p:cNvPicPr>
            <a:picLocks noChangeAspect="1" noChangeArrowheads="1"/>
          </p:cNvPicPr>
          <p:nvPr/>
        </p:nvPicPr>
        <p:blipFill>
          <a:blip r:embed="rId2" cstate="print">
            <a:lum bright="29000" contrast="-43000"/>
          </a:blip>
          <a:srcRect/>
          <a:stretch>
            <a:fillRect/>
          </a:stretch>
        </p:blipFill>
        <p:spPr bwMode="auto">
          <a:xfrm>
            <a:off x="571472" y="6000768"/>
            <a:ext cx="2071702" cy="69758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37768" y="196624"/>
            <a:ext cx="495104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Bahnschrift SemiBold SemiConden" pitchFamily="34" charset="0"/>
              </a:rPr>
              <a:t>Затраченные ресурсы:		</a:t>
            </a:r>
          </a:p>
          <a:p>
            <a:pPr marL="457200" indent="-457200"/>
            <a:endParaRPr lang="ru-RU" dirty="0" smtClean="0">
              <a:latin typeface="Bahnschrift Light SemiCondensed" pitchFamily="34" charset="0"/>
            </a:endParaRPr>
          </a:p>
          <a:p>
            <a:pPr marL="457200" indent="-457200"/>
            <a:endParaRPr lang="ru-RU" dirty="0" smtClean="0">
              <a:latin typeface="Bahnschrift Light SemiCondensed" pitchFamily="34" charset="0"/>
            </a:endParaRPr>
          </a:p>
          <a:p>
            <a:pPr marL="457200" indent="-457200">
              <a:buAutoNum type="arabicPeriod"/>
            </a:pPr>
            <a:r>
              <a:rPr lang="ru-RU" dirty="0" smtClean="0">
                <a:latin typeface="Bahnschrift Light SemiCondensed" pitchFamily="34" charset="0"/>
              </a:rPr>
              <a:t>Медная обмотка - 4 мотка по 0,3 м.</a:t>
            </a:r>
          </a:p>
          <a:p>
            <a:pPr marL="457200" indent="-457200">
              <a:buAutoNum type="arabicPeriod"/>
            </a:pPr>
            <a:r>
              <a:rPr lang="ru-RU" dirty="0" smtClean="0">
                <a:latin typeface="Bahnschrift Light SemiCondensed" pitchFamily="34" charset="0"/>
              </a:rPr>
              <a:t>Коаксиальный кабель - 2 шт., 0,5 м и 0,1 м.</a:t>
            </a:r>
          </a:p>
          <a:p>
            <a:pPr marL="457200" indent="-457200">
              <a:buAutoNum type="arabicPeriod"/>
            </a:pPr>
            <a:r>
              <a:rPr lang="ru-RU" dirty="0" smtClean="0">
                <a:latin typeface="Bahnschrift Light SemiCondensed" pitchFamily="34" charset="0"/>
              </a:rPr>
              <a:t>Медные клеммы М3 - 11 штук (15мм на 6мм с гнездом 3мм).</a:t>
            </a:r>
          </a:p>
          <a:p>
            <a:pPr marL="457200" indent="-457200">
              <a:buAutoNum type="arabicPeriod"/>
            </a:pPr>
            <a:r>
              <a:rPr lang="ru-RU" dirty="0" err="1" smtClean="0">
                <a:latin typeface="Bahnschrift Light SemiCondensed" pitchFamily="34" charset="0"/>
              </a:rPr>
              <a:t>Термоусадки</a:t>
            </a:r>
            <a:r>
              <a:rPr lang="ru-RU" dirty="0" smtClean="0">
                <a:latin typeface="Bahnschrift Light SemiCondensed" pitchFamily="34" charset="0"/>
              </a:rPr>
              <a:t> - 14 </a:t>
            </a:r>
            <a:r>
              <a:rPr lang="ru-RU" dirty="0" err="1" smtClean="0">
                <a:latin typeface="Bahnschrift Light SemiCondensed" pitchFamily="34" charset="0"/>
              </a:rPr>
              <a:t>шт</a:t>
            </a:r>
            <a:r>
              <a:rPr lang="ru-RU" dirty="0" smtClean="0">
                <a:latin typeface="Bahnschrift Light SemiCondensed" pitchFamily="34" charset="0"/>
              </a:rPr>
              <a:t> по 0,1 м.</a:t>
            </a:r>
          </a:p>
          <a:p>
            <a:pPr marL="457200" indent="-457200">
              <a:buAutoNum type="arabicPeriod"/>
            </a:pPr>
            <a:r>
              <a:rPr lang="ru-RU" dirty="0" err="1" smtClean="0">
                <a:latin typeface="Bahnschrift Light SemiCondensed" pitchFamily="34" charset="0"/>
              </a:rPr>
              <a:t>Коннектор</a:t>
            </a:r>
            <a:r>
              <a:rPr lang="ru-RU" dirty="0" smtClean="0">
                <a:latin typeface="Bahnschrift Light SemiCondensed" pitchFamily="34" charset="0"/>
              </a:rPr>
              <a:t> для </a:t>
            </a:r>
            <a:r>
              <a:rPr lang="ru-RU" dirty="0" err="1" smtClean="0">
                <a:latin typeface="Bahnschrift Light SemiCondensed" pitchFamily="34" charset="0"/>
              </a:rPr>
              <a:t>радиоприёмопередатчика</a:t>
            </a:r>
            <a:r>
              <a:rPr lang="ru-RU" dirty="0" smtClean="0">
                <a:latin typeface="Bahnschrift Light SemiCondensed" pitchFamily="34" charset="0"/>
              </a:rPr>
              <a:t> - 1 шт.</a:t>
            </a:r>
          </a:p>
          <a:p>
            <a:pPr marL="457200" indent="-457200">
              <a:buAutoNum type="arabicPeriod"/>
            </a:pPr>
            <a:r>
              <a:rPr lang="ru-RU" dirty="0" smtClean="0">
                <a:latin typeface="Bahnschrift Light SemiCondensed" pitchFamily="34" charset="0"/>
              </a:rPr>
              <a:t>Наконечник для штока - 4 шт.</a:t>
            </a:r>
          </a:p>
          <a:p>
            <a:pPr marL="457200" indent="-457200">
              <a:buAutoNum type="arabicPeriod"/>
            </a:pPr>
            <a:r>
              <a:rPr lang="ru-RU" dirty="0" smtClean="0">
                <a:latin typeface="Bahnschrift Light SemiCondensed" pitchFamily="34" charset="0"/>
              </a:rPr>
              <a:t>Крепежи </a:t>
            </a:r>
          </a:p>
          <a:p>
            <a:pPr marL="457200" indent="-457200">
              <a:buAutoNum type="arabicPeriod"/>
            </a:pPr>
            <a:r>
              <a:rPr lang="ru-RU" dirty="0" smtClean="0">
                <a:latin typeface="Bahnschrift Light SemiCondensed" pitchFamily="34" charset="0"/>
              </a:rPr>
              <a:t>Переходник </a:t>
            </a:r>
            <a:r>
              <a:rPr lang="en-US" dirty="0" smtClean="0">
                <a:latin typeface="Bahnschrift Light SemiCondensed" pitchFamily="34" charset="0"/>
              </a:rPr>
              <a:t>SMA</a:t>
            </a:r>
            <a:r>
              <a:rPr lang="ru-RU" dirty="0" smtClean="0">
                <a:latin typeface="Bahnschrift Light SemiCondensed" pitchFamily="34" charset="0"/>
              </a:rPr>
              <a:t> – 1 шт.</a:t>
            </a:r>
          </a:p>
          <a:p>
            <a:pPr marL="457200" indent="-457200">
              <a:buAutoNum type="arabicPeriod"/>
            </a:pPr>
            <a:r>
              <a:rPr lang="ru-RU" dirty="0" smtClean="0">
                <a:latin typeface="Bahnschrift Light SemiCondensed" pitchFamily="34" charset="0"/>
              </a:rPr>
              <a:t>Антенна телескопическая 0,23-1 м – 2 шт.</a:t>
            </a:r>
          </a:p>
          <a:p>
            <a:pPr marL="457200" indent="-457200">
              <a:buFontTx/>
              <a:buAutoNum type="arabicPeriod"/>
            </a:pPr>
            <a:r>
              <a:rPr lang="ru-RU" dirty="0" smtClean="0">
                <a:latin typeface="Bahnschrift Light SemiCondensed" pitchFamily="34" charset="0"/>
              </a:rPr>
              <a:t>Антенна телескопическая 0,5-0,13 м – 2 шт.</a:t>
            </a:r>
          </a:p>
          <a:p>
            <a:pPr marL="457200" indent="-457200">
              <a:buAutoNum type="arabicPeriod"/>
            </a:pPr>
            <a:r>
              <a:rPr lang="ru-RU" dirty="0" smtClean="0">
                <a:latin typeface="Bahnschrift Light SemiCondensed" pitchFamily="34" charset="0"/>
              </a:rPr>
              <a:t>Установочная панель 0,2 на 0,15 м – 1 шт. </a:t>
            </a:r>
          </a:p>
          <a:p>
            <a:pPr marL="457200" indent="-457200">
              <a:buAutoNum type="arabicPeriod"/>
            </a:pPr>
            <a:endParaRPr lang="ru-RU" sz="2000" dirty="0" smtClean="0">
              <a:latin typeface="Bahnschrift SemiBold SemiConden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9733" y="708797"/>
            <a:ext cx="3340063" cy="4355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5617205" y="165674"/>
            <a:ext cx="27302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Bahnschrift SemiBold SemiConden" pitchFamily="34" charset="0"/>
              </a:rPr>
              <a:t>Итоговый результат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598D9"/>
            </a:gs>
            <a:gs pos="50000">
              <a:schemeClr val="accent1">
                <a:tint val="44500"/>
                <a:satMod val="160000"/>
              </a:schemeClr>
            </a:gs>
            <a:gs pos="100000">
              <a:srgbClr val="BADDFE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330041" y="171084"/>
            <a:ext cx="30973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u="sng" dirty="0" smtClean="0">
                <a:latin typeface="Bahnschrift SemiBold SemiConden" pitchFamily="34" charset="0"/>
              </a:rPr>
              <a:t>Результаты испытаний:</a:t>
            </a:r>
            <a:endParaRPr lang="ru-RU" sz="2400" u="sng" dirty="0">
              <a:latin typeface="Bahnschrift SemiBold SemiConden" pitchFamily="34" charset="0"/>
            </a:endParaRPr>
          </a:p>
        </p:txBody>
      </p:sp>
      <p:pic>
        <p:nvPicPr>
          <p:cNvPr id="19" name="Рисунок 18" descr="Quick__24111513193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31" y="3435762"/>
            <a:ext cx="4328521" cy="2597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 descr="КСВ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72" y="710884"/>
            <a:ext cx="4338379" cy="2603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 descr="Ошибка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85" y="3432861"/>
            <a:ext cx="4360412" cy="2616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 descr="Фаза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664" y="735847"/>
            <a:ext cx="4319505" cy="2591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Box 22"/>
          <p:cNvSpPr txBox="1"/>
          <p:nvPr/>
        </p:nvSpPr>
        <p:spPr>
          <a:xfrm>
            <a:off x="611403" y="1244450"/>
            <a:ext cx="3819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Bahnschrift SemiBold SemiConden" pitchFamily="34" charset="0"/>
              </a:rPr>
              <a:t>Измерение КСВ в диапазоне от 130 до 1050 МГЦ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984500" y="2692400"/>
            <a:ext cx="1358900" cy="9207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990725" y="2663825"/>
            <a:ext cx="390525" cy="9207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5054449" y="2100234"/>
            <a:ext cx="3819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Bahnschrift SemiBold SemiConden" pitchFamily="34" charset="0"/>
              </a:rPr>
              <a:t>Измерение фазы в диапазоне от 130 до 1050 МГЦ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026025" y="3765551"/>
            <a:ext cx="831850" cy="15875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5070680" y="4291549"/>
            <a:ext cx="3819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Bahnschrift SemiBold SemiConden" pitchFamily="34" charset="0"/>
              </a:rPr>
              <a:t>Измерение средней ошибки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78745" y="4718086"/>
            <a:ext cx="1817979" cy="1028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353494" y="4860569"/>
            <a:ext cx="2178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Bahnschrift SemiBold SemiConden" pitchFamily="34" charset="0"/>
              </a:rPr>
              <a:t>Диаграмма </a:t>
            </a:r>
          </a:p>
          <a:p>
            <a:pPr algn="ctr"/>
            <a:r>
              <a:rPr lang="ru-RU" dirty="0" smtClean="0">
                <a:latin typeface="Bahnschrift SemiBold SemiConden" pitchFamily="34" charset="0"/>
              </a:rPr>
              <a:t>Смита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598D9"/>
            </a:gs>
            <a:gs pos="50000">
              <a:schemeClr val="accent1">
                <a:tint val="44500"/>
                <a:satMod val="160000"/>
              </a:schemeClr>
            </a:gs>
            <a:gs pos="100000">
              <a:srgbClr val="BADDFE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Саратовский государственный технический университет им. Ю.А. Гагарина"/>
          <p:cNvPicPr>
            <a:picLocks noChangeAspect="1" noChangeArrowheads="1"/>
          </p:cNvPicPr>
          <p:nvPr/>
        </p:nvPicPr>
        <p:blipFill>
          <a:blip r:embed="rId2" cstate="print">
            <a:lum bright="29000" contrast="-43000"/>
          </a:blip>
          <a:srcRect/>
          <a:stretch>
            <a:fillRect/>
          </a:stretch>
        </p:blipFill>
        <p:spPr bwMode="auto">
          <a:xfrm>
            <a:off x="571472" y="6000768"/>
            <a:ext cx="2071702" cy="697581"/>
          </a:xfrm>
          <a:prstGeom prst="rect">
            <a:avLst/>
          </a:prstGeom>
          <a:noFill/>
        </p:spPr>
      </p:pic>
      <p:pic>
        <p:nvPicPr>
          <p:cNvPr id="6" name="Рисунок 5" descr="КСВ 1.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" y="893826"/>
            <a:ext cx="7406640" cy="44439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05840" y="297180"/>
            <a:ext cx="3143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 smtClean="0">
                <a:latin typeface="Bahnschrift SemiBold SemiConden" pitchFamily="34" charset="0"/>
              </a:rPr>
              <a:t>КСВ на частоте 590 МГц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598D9"/>
            </a:gs>
            <a:gs pos="50000">
              <a:schemeClr val="accent1">
                <a:tint val="44500"/>
                <a:satMod val="160000"/>
              </a:schemeClr>
            </a:gs>
            <a:gs pos="100000">
              <a:srgbClr val="BADDFE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44687" y="2811781"/>
            <a:ext cx="5015983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5" descr="Саратовский государственный технический университет им. Ю.А. Гагарина"/>
          <p:cNvPicPr>
            <a:picLocks noChangeAspect="1" noChangeArrowheads="1"/>
          </p:cNvPicPr>
          <p:nvPr/>
        </p:nvPicPr>
        <p:blipFill>
          <a:blip r:embed="rId3" cstate="print">
            <a:lum bright="29000" contrast="-43000"/>
          </a:blip>
          <a:srcRect/>
          <a:stretch>
            <a:fillRect/>
          </a:stretch>
        </p:blipFill>
        <p:spPr bwMode="auto">
          <a:xfrm>
            <a:off x="571472" y="6000768"/>
            <a:ext cx="2071702" cy="69758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918211" y="0"/>
            <a:ext cx="49584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en-US" sz="2400" u="sng" dirty="0" smtClean="0">
                <a:latin typeface="Bahnschrift SemiBold SemiConden" pitchFamily="34" charset="0"/>
              </a:rPr>
              <a:t>Проверка работоспособности антенны</a:t>
            </a:r>
          </a:p>
          <a:p>
            <a:pPr algn="ctr"/>
            <a:r>
              <a:rPr lang="ru-RU" sz="2400" u="sng" dirty="0" smtClean="0">
                <a:latin typeface="Bahnschrift SemiBold SemiConden" pitchFamily="34" charset="0"/>
              </a:rPr>
              <a:t>Испытания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77190" y="942886"/>
            <a:ext cx="37604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dirty="0" smtClean="0">
                <a:latin typeface="Bahnschrift Light SemiCondensed" pitchFamily="34" charset="0"/>
              </a:rPr>
              <a:t>Используемое оборудование:</a:t>
            </a:r>
          </a:p>
          <a:p>
            <a:endParaRPr lang="ru-RU" altLang="en-US" dirty="0" smtClean="0">
              <a:latin typeface="Bahnschrift Light SemiCondensed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en-US" dirty="0" smtClean="0">
                <a:latin typeface="Bahnschrift Light SemiCondensed" pitchFamily="34" charset="0"/>
              </a:rPr>
              <a:t>Радио-приёмопередатчик </a:t>
            </a:r>
            <a:r>
              <a:rPr lang="en-US" altLang="en-US" dirty="0" err="1" smtClean="0">
                <a:latin typeface="Bahnschrift Light SemiCondensed" pitchFamily="34" charset="0"/>
              </a:rPr>
              <a:t>HackRF</a:t>
            </a:r>
            <a:r>
              <a:rPr lang="en-US" altLang="en-US" dirty="0" smtClean="0">
                <a:latin typeface="Bahnschrift Light SemiCondensed" pitchFamily="34" charset="0"/>
              </a:rPr>
              <a:t> 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en-US" dirty="0" smtClean="0">
                <a:latin typeface="Bahnschrift Light SemiCondensed" pitchFamily="34" charset="0"/>
              </a:rPr>
              <a:t>Микрофон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en-US" dirty="0" smtClean="0">
                <a:latin typeface="Bahnschrift Light SemiCondensed" pitchFamily="34" charset="0"/>
              </a:rPr>
              <a:t>Радиоприёмник </a:t>
            </a:r>
            <a:r>
              <a:rPr lang="en-US" altLang="en-US" dirty="0" smtClean="0">
                <a:latin typeface="Bahnschrift Light SemiCondensed" pitchFamily="34" charset="0"/>
              </a:rPr>
              <a:t>ALOFENG</a:t>
            </a:r>
          </a:p>
        </p:txBody>
      </p:sp>
      <p:pic>
        <p:nvPicPr>
          <p:cNvPr id="8" name="Изображение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80050" y="887436"/>
            <a:ext cx="4506352" cy="3379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5616189" y="4284464"/>
            <a:ext cx="2693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en-US" dirty="0" smtClean="0">
                <a:latin typeface="Bahnschrift Light SemiCondensed" pitchFamily="34" charset="0"/>
              </a:rPr>
              <a:t>Установка для испытаний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65760" y="5563285"/>
            <a:ext cx="50177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en-US" dirty="0" smtClean="0">
                <a:latin typeface="Bahnschrift Light SemiCondensed" pitchFamily="34" charset="0"/>
              </a:rPr>
              <a:t>Схема передачи </a:t>
            </a:r>
            <a:r>
              <a:rPr lang="ru-RU" altLang="en-US" dirty="0" err="1" smtClean="0">
                <a:latin typeface="Bahnschrift Light SemiCondensed" pitchFamily="34" charset="0"/>
              </a:rPr>
              <a:t>аудиосигнала</a:t>
            </a:r>
            <a:r>
              <a:rPr lang="ru-RU" altLang="en-US" dirty="0" smtClean="0">
                <a:latin typeface="Bahnschrift Light SemiCondensed" pitchFamily="34" charset="0"/>
              </a:rPr>
              <a:t> в рабочей среде </a:t>
            </a:r>
            <a:r>
              <a:rPr lang="en-US" altLang="en-US" dirty="0" err="1" smtClean="0">
                <a:latin typeface="Bahnschrift Light SemiCondensed" pitchFamily="34" charset="0"/>
              </a:rPr>
              <a:t>GnuRadio</a:t>
            </a:r>
            <a:endParaRPr lang="ru-RU" altLang="en-US" dirty="0" smtClean="0">
              <a:latin typeface="Bahnschrift Light SemiCondense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598D9"/>
            </a:gs>
            <a:gs pos="50000">
              <a:schemeClr val="accent1">
                <a:tint val="44500"/>
                <a:satMod val="160000"/>
              </a:schemeClr>
            </a:gs>
            <a:gs pos="100000">
              <a:srgbClr val="BADDFE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Саратовский государственный технический университет им. Ю.А. Гагарина"/>
          <p:cNvPicPr>
            <a:picLocks noChangeAspect="1" noChangeArrowheads="1"/>
          </p:cNvPicPr>
          <p:nvPr/>
        </p:nvPicPr>
        <p:blipFill>
          <a:blip r:embed="rId2" cstate="print">
            <a:lum bright="29000" contrast="-43000"/>
          </a:blip>
          <a:srcRect/>
          <a:stretch>
            <a:fillRect/>
          </a:stretch>
        </p:blipFill>
        <p:spPr bwMode="auto">
          <a:xfrm>
            <a:off x="571472" y="6000768"/>
            <a:ext cx="2071702" cy="69758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32784" y="152947"/>
            <a:ext cx="49584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 sz="2400" u="sng" dirty="0" smtClean="0">
                <a:latin typeface="Bahnschrift SemiBold SemiConden" pitchFamily="34" charset="0"/>
              </a:rPr>
              <a:t>Проверка работоспособности антенны</a:t>
            </a:r>
          </a:p>
          <a:p>
            <a:pPr algn="ctr"/>
            <a:r>
              <a:rPr lang="ru-RU" sz="2400" u="sng" dirty="0" smtClean="0">
                <a:latin typeface="Bahnschrift SemiBold SemiConden" pitchFamily="34" charset="0"/>
              </a:rPr>
              <a:t>Испытания</a:t>
            </a:r>
            <a:endParaRPr lang="ru-RU" sz="2400" u="sng" dirty="0">
              <a:latin typeface="Bahnschrift SemiBold SemiConden" pitchFamily="34" charset="0"/>
            </a:endParaRPr>
          </a:p>
        </p:txBody>
      </p:sp>
      <p:pic>
        <p:nvPicPr>
          <p:cNvPr id="6" name="Изображение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58798" y="3272592"/>
            <a:ext cx="3944950" cy="2090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Изображение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558797" y="1038338"/>
            <a:ext cx="3964881" cy="2092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Изображение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02921" y="3249732"/>
            <a:ext cx="3954780" cy="2090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Изображение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02921" y="1061198"/>
            <a:ext cx="3954780" cy="2092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598D9"/>
            </a:gs>
            <a:gs pos="50000">
              <a:schemeClr val="accent1">
                <a:tint val="44500"/>
                <a:satMod val="160000"/>
              </a:schemeClr>
            </a:gs>
            <a:gs pos="100000">
              <a:srgbClr val="BADDFE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Саратовский государственный технический университет им. Ю.А. Гагарина"/>
          <p:cNvPicPr>
            <a:picLocks noChangeAspect="1" noChangeArrowheads="1"/>
          </p:cNvPicPr>
          <p:nvPr/>
        </p:nvPicPr>
        <p:blipFill>
          <a:blip r:embed="rId3" cstate="print">
            <a:lum bright="29000" contrast="-43000"/>
          </a:blip>
          <a:srcRect/>
          <a:stretch>
            <a:fillRect/>
          </a:stretch>
        </p:blipFill>
        <p:spPr bwMode="auto">
          <a:xfrm>
            <a:off x="571472" y="6000768"/>
            <a:ext cx="2071702" cy="69758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8484" y="198667"/>
            <a:ext cx="49584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 sz="2400" u="sng" dirty="0" smtClean="0">
                <a:latin typeface="Bahnschrift SemiBold SemiConden" pitchFamily="34" charset="0"/>
              </a:rPr>
              <a:t>Проверка работоспособности антенны</a:t>
            </a:r>
          </a:p>
          <a:p>
            <a:pPr algn="ctr"/>
            <a:r>
              <a:rPr lang="ru-RU" sz="2400" u="sng" dirty="0" smtClean="0">
                <a:latin typeface="Bahnschrift SemiBold SemiConden" pitchFamily="34" charset="0"/>
              </a:rPr>
              <a:t>Испытания</a:t>
            </a:r>
            <a:endParaRPr lang="ru-RU" sz="2400" u="sng" dirty="0">
              <a:latin typeface="Bahnschrift SemiBold SemiConden" pitchFamily="34" charset="0"/>
            </a:endParaRPr>
          </a:p>
        </p:txBody>
      </p:sp>
      <p:pic>
        <p:nvPicPr>
          <p:cNvPr id="7" name="video_2024-11-21_14-44-25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94460" y="1154430"/>
            <a:ext cx="6023610" cy="45177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598D9"/>
            </a:gs>
            <a:gs pos="50000">
              <a:schemeClr val="accent1">
                <a:tint val="44500"/>
                <a:satMod val="160000"/>
              </a:schemeClr>
            </a:gs>
            <a:gs pos="100000">
              <a:srgbClr val="BADDFE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Саратовский государственный технический университет им. Ю.А. Гагарина"/>
          <p:cNvPicPr>
            <a:picLocks noChangeAspect="1" noChangeArrowheads="1"/>
          </p:cNvPicPr>
          <p:nvPr/>
        </p:nvPicPr>
        <p:blipFill>
          <a:blip r:embed="rId2" cstate="print">
            <a:lum bright="29000" contrast="-43000"/>
          </a:blip>
          <a:srcRect/>
          <a:stretch>
            <a:fillRect/>
          </a:stretch>
        </p:blipFill>
        <p:spPr bwMode="auto">
          <a:xfrm>
            <a:off x="571472" y="6000768"/>
            <a:ext cx="2071702" cy="69758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38324" y="187237"/>
            <a:ext cx="6090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 smtClean="0">
                <a:latin typeface="Bahnschrift SemiBold SemiConden" pitchFamily="34" charset="0"/>
              </a:rPr>
              <a:t>Определение коэффициента усиления антенны</a:t>
            </a:r>
            <a:endParaRPr lang="ru-RU" sz="2400" u="sng" dirty="0">
              <a:latin typeface="Bahnschrift SemiBold SemiConden" pitchFamily="34" charset="0"/>
            </a:endParaRPr>
          </a:p>
        </p:txBody>
      </p:sp>
      <p:pic>
        <p:nvPicPr>
          <p:cNvPr id="6" name="Изображение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66360" y="1050266"/>
            <a:ext cx="3589020" cy="3589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240030" y="963067"/>
            <a:ext cx="43091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dirty="0" smtClean="0">
                <a:latin typeface="Bahnschrift Light SemiCondensed" pitchFamily="34" charset="0"/>
              </a:rPr>
              <a:t>Оборудование: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en-US" dirty="0" smtClean="0">
                <a:latin typeface="Bahnschrift Light SemiCondensed" pitchFamily="34" charset="0"/>
              </a:rPr>
              <a:t>Анализатор спектра E4405B </a:t>
            </a:r>
            <a:r>
              <a:rPr lang="ru-RU" altLang="en-US" dirty="0" err="1" smtClean="0">
                <a:latin typeface="Bahnschrift Light SemiCondensed" pitchFamily="34" charset="0"/>
              </a:rPr>
              <a:t>Agilent</a:t>
            </a:r>
            <a:r>
              <a:rPr lang="ru-RU" altLang="en-US" dirty="0" smtClean="0">
                <a:latin typeface="Bahnschrift Light SemiCondensed" pitchFamily="34" charset="0"/>
              </a:rPr>
              <a:t> </a:t>
            </a:r>
            <a:r>
              <a:rPr lang="ru-RU" altLang="en-US" dirty="0" err="1" smtClean="0">
                <a:latin typeface="Bahnschrift Light SemiCondensed" pitchFamily="34" charset="0"/>
              </a:rPr>
              <a:t>Technologies</a:t>
            </a:r>
            <a:r>
              <a:rPr lang="en-US" altLang="en-US" dirty="0" smtClean="0">
                <a:latin typeface="Bahnschrift Light SemiCondensed" pitchFamily="34" charset="0"/>
              </a:rPr>
              <a:t> </a:t>
            </a:r>
            <a:r>
              <a:rPr lang="ru-RU" altLang="en-US" dirty="0" smtClean="0">
                <a:latin typeface="Bahnschrift Light SemiCondensed" pitchFamily="34" charset="0"/>
              </a:rPr>
              <a:t>в диапазоне от 9 кГц до 13,2 ГГц</a:t>
            </a:r>
            <a:endParaRPr lang="en-US" altLang="en-US" dirty="0" smtClean="0">
              <a:latin typeface="Bahnschrift Light SemiCondensed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en-US" dirty="0" smtClean="0">
                <a:latin typeface="Bahnschrift Light SemiCondensed" pitchFamily="34" charset="0"/>
              </a:rPr>
              <a:t>Генератор </a:t>
            </a:r>
            <a:r>
              <a:rPr lang="en-US" altLang="en-US" dirty="0" smtClean="0">
                <a:latin typeface="Bahnschrift Light SemiCondensed" pitchFamily="34" charset="0"/>
              </a:rPr>
              <a:t>HAMEG 3GHZ PROGRAMMABLE SYNTHESIZER HM8135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7160" y="2810709"/>
            <a:ext cx="51320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dirty="0" smtClean="0">
                <a:latin typeface="Bahnschrift Light SemiCondensed" pitchFamily="34" charset="0"/>
              </a:rPr>
              <a:t>Методика: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en-US" dirty="0" smtClean="0">
                <a:latin typeface="Bahnschrift Light SemiCondensed" pitchFamily="34" charset="0"/>
              </a:rPr>
              <a:t>Выставление частоты на генераторе - 800 МГц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en-US" dirty="0" smtClean="0">
                <a:latin typeface="Bahnschrift Light SemiCondensed" pitchFamily="34" charset="0"/>
              </a:rPr>
              <a:t>Настройка анализатора спектра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en-US" dirty="0" smtClean="0">
                <a:latin typeface="Bahnschrift Light SemiCondensed" pitchFamily="34" charset="0"/>
              </a:rPr>
              <a:t>Подача частотного сигнала на вход антенны и измерение уровня сигнала с помощью анализатора спектра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en-US" dirty="0" smtClean="0">
                <a:latin typeface="Bahnschrift Light SemiCondensed" pitchFamily="34" charset="0"/>
              </a:rPr>
              <a:t>Измерение уровня сигнала на диполях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en-US" dirty="0" smtClean="0">
                <a:latin typeface="Bahnschrift Light SemiCondensed" pitchFamily="34" charset="0"/>
              </a:rPr>
              <a:t>Определение коэффициента усиления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57300" y="5288965"/>
            <a:ext cx="6938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sz="2400" b="1" dirty="0" smtClean="0">
                <a:latin typeface="Bahnschrift Light SemiCondensed" pitchFamily="34" charset="0"/>
              </a:rPr>
              <a:t>Полученное значение </a:t>
            </a:r>
            <a:r>
              <a:rPr lang="ru-RU" altLang="en-US" sz="2400" b="1" dirty="0" err="1" smtClean="0">
                <a:latin typeface="Bahnschrift Light SemiCondensed" pitchFamily="34" charset="0"/>
              </a:rPr>
              <a:t>Ку</a:t>
            </a:r>
            <a:r>
              <a:rPr lang="ru-RU" altLang="en-US" sz="2400" b="1" dirty="0" smtClean="0">
                <a:latin typeface="Bahnschrift Light SemiCondensed" pitchFamily="34" charset="0"/>
              </a:rPr>
              <a:t> = 1.2  </a:t>
            </a:r>
            <a:r>
              <a:rPr lang="ru-RU" altLang="en-US" sz="2400" b="1" dirty="0" err="1" smtClean="0">
                <a:latin typeface="Bahnschrift Light SemiCondensed" pitchFamily="34" charset="0"/>
              </a:rPr>
              <a:t>дБи</a:t>
            </a:r>
            <a:r>
              <a:rPr lang="ru-RU" altLang="en-US" sz="2400" b="1" dirty="0" smtClean="0">
                <a:latin typeface="Bahnschrift Light SemiCondensed" pitchFamily="34" charset="0"/>
              </a:rPr>
              <a:t> (соответствует ТЗ)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598D9"/>
            </a:gs>
            <a:gs pos="50000">
              <a:schemeClr val="accent1">
                <a:tint val="44500"/>
                <a:satMod val="160000"/>
              </a:schemeClr>
            </a:gs>
            <a:gs pos="100000">
              <a:srgbClr val="BADDFE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Саратовский государственный технический университет им. Ю.А. Гагарина"/>
          <p:cNvPicPr>
            <a:picLocks noChangeAspect="1" noChangeArrowheads="1"/>
          </p:cNvPicPr>
          <p:nvPr/>
        </p:nvPicPr>
        <p:blipFill>
          <a:blip r:embed="rId2" cstate="print">
            <a:lum bright="29000" contrast="-43000"/>
          </a:blip>
          <a:srcRect/>
          <a:stretch>
            <a:fillRect/>
          </a:stretch>
        </p:blipFill>
        <p:spPr bwMode="auto">
          <a:xfrm>
            <a:off x="571472" y="6000768"/>
            <a:ext cx="2071702" cy="69758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57158" y="84435"/>
            <a:ext cx="842968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u="sng" dirty="0" smtClean="0">
                <a:latin typeface="Bahnschrift SemiBold SemiConden" pitchFamily="34" charset="0"/>
              </a:rPr>
              <a:t>Описание полученного решения:</a:t>
            </a:r>
            <a:endParaRPr lang="ru-RU" sz="2400" u="sng" dirty="0">
              <a:latin typeface="Bahnschrift SemiBold SemiConden" pitchFamily="34" charset="0"/>
            </a:endParaRPr>
          </a:p>
          <a:p>
            <a:pPr algn="just"/>
            <a:r>
              <a:rPr lang="ru-RU" dirty="0" smtClean="0">
                <a:latin typeface="Bahnschrift SemiBold SemiConden" pitchFamily="34" charset="0"/>
              </a:rPr>
              <a:t>Разработана телескопическая составная антенна, позволяющая осуществлять прием и передачу сигнала в заданном диапазоне частот. Антенный комплекс из 4х антенн размещен на площадке из оргстекла и оснащен креплением для размещения его на корпусе дрона или станции управления. </a:t>
            </a:r>
          </a:p>
          <a:p>
            <a:pPr algn="just"/>
            <a:endParaRPr lang="ru-RU" dirty="0" smtClean="0">
              <a:latin typeface="Bahnschrift SemiBold SemiConden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62940" y="1699860"/>
          <a:ext cx="8172450" cy="4119880"/>
        </p:xfrm>
        <a:graphic>
          <a:graphicData uri="http://schemas.openxmlformats.org/drawingml/2006/table">
            <a:tbl>
              <a:tblPr firstRow="1" bandRow="1"/>
              <a:tblGrid>
                <a:gridCol w="2324571"/>
                <a:gridCol w="2324571"/>
                <a:gridCol w="35233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Характеристики по ТЗ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Bahnschrift SemiBold SemiConden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Полученные характеристики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Bahnschrift SemiBold SemiConden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Подтверждение результата 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Bahnschrift SemiBold SemiConden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ahnschrift SemiBold SemiConden" pitchFamily="34" charset="0"/>
                        </a:rPr>
                        <a:t>диполь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Bahnschrift SemiBold SemiConden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ahnschrift SemiBold SemiConden" pitchFamily="34" charset="0"/>
                        </a:rPr>
                        <a:t>диполь (составной)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Bahnschrift SemiBold SemiConden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Прототип антенны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Bahnschrift SemiBold SemiConden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ahnschrift SemiBold SemiConden" pitchFamily="34" charset="0"/>
                        </a:rPr>
                        <a:t>всенаправленная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Bahnschrift SemiBold SemiConden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ahnschrift SemiBold SemiConden" pitchFamily="34" charset="0"/>
                        </a:rPr>
                        <a:t>всенаправленная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Bahnschrift SemiBold SemiConden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Численно полученная диаграмма направленности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Bahnschrift SemiBold SemiConden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КСВ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&lt;1.5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Bahnschrift SemiBold SemiConden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&lt;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КСВ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&lt;2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на</a:t>
                      </a: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 разных частотах</a:t>
                      </a:r>
                    </a:p>
                    <a:p>
                      <a:pPr algn="ctr"/>
                      <a:r>
                        <a:rPr lang="ru-RU" sz="1800" u="sng" kern="1200" baseline="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КСВ</a:t>
                      </a:r>
                      <a:r>
                        <a:rPr lang="ru-RU" sz="1800" u="sng" kern="1200" baseline="-2500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 590 </a:t>
                      </a:r>
                      <a:r>
                        <a:rPr lang="ru-RU" sz="1800" u="sng" kern="1200" baseline="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= 1.5</a:t>
                      </a:r>
                      <a:endParaRPr lang="ru-RU" sz="1800" u="sng" kern="1200" dirty="0">
                        <a:solidFill>
                          <a:schemeClr val="tx1"/>
                        </a:solidFill>
                        <a:latin typeface="Bahnschrift SemiBold SemiConden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Протокол</a:t>
                      </a: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 измерения КСВ на анализаторе антенно-фидерных устройств (АФУ) VIAVI JD724C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Bahnschrift SemiBold SemiConden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Коэффициент усиления = 1.2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Bahnschrift SemiBold SemiConden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sng" kern="120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1.2</a:t>
                      </a:r>
                      <a:endParaRPr lang="ru-RU" sz="1800" u="sng" kern="1200" dirty="0">
                        <a:solidFill>
                          <a:schemeClr val="tx1"/>
                        </a:solidFill>
                        <a:latin typeface="Bahnschrift SemiBold SemiConden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en-US" sz="1800" kern="1200" baseline="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Анализатор спектра E4405B </a:t>
                      </a:r>
                      <a:r>
                        <a:rPr lang="ru-RU" altLang="en-US" sz="1800" kern="1200" baseline="0" dirty="0" err="1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Agilent</a:t>
                      </a:r>
                      <a:r>
                        <a:rPr lang="ru-RU" altLang="en-US" sz="1800" kern="1200" baseline="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altLang="en-US" sz="1800" kern="1200" baseline="0" dirty="0" err="1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Technologies</a:t>
                      </a:r>
                      <a:r>
                        <a:rPr lang="en-US" altLang="en-US" sz="1800" kern="1200" baseline="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 </a:t>
                      </a:r>
                      <a:endParaRPr lang="ru-RU" sz="1800" kern="1200" baseline="0" dirty="0">
                        <a:solidFill>
                          <a:schemeClr val="tx1"/>
                        </a:solidFill>
                        <a:latin typeface="Bahnschrift SemiBold SemiConden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ahnschrift SemiBold SemiConden" pitchFamily="34" charset="0"/>
                        </a:rPr>
                        <a:t>от 136 МГц до 1050 МГц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Bahnschrift SemiBold SemiConden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ahnschrift SemiBold SemiConden" pitchFamily="34" charset="0"/>
                        </a:rPr>
                        <a:t>от 136 МГц до 1050 МГц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Bahnschrift SemiBold SemiConden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Исследовано на </a:t>
                      </a: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latin typeface="Bahnschrift SemiBold SemiConden" pitchFamily="34" charset="0"/>
                          <a:ea typeface="+mn-ea"/>
                          <a:cs typeface="+mn-cs"/>
                        </a:rPr>
                        <a:t>анализаторе антенно-фидерных устройств (АФУ) VIAVI JD724C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Bahnschrift SemiBold SemiConden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598D9"/>
            </a:gs>
            <a:gs pos="50000">
              <a:schemeClr val="accent1">
                <a:tint val="44500"/>
                <a:satMod val="160000"/>
              </a:schemeClr>
            </a:gs>
            <a:gs pos="100000">
              <a:srgbClr val="BADDFE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Саратовский государственный технический университет им. Ю.А. Гагарина"/>
          <p:cNvPicPr>
            <a:picLocks noChangeAspect="1" noChangeArrowheads="1"/>
          </p:cNvPicPr>
          <p:nvPr/>
        </p:nvPicPr>
        <p:blipFill>
          <a:blip r:embed="rId2" cstate="print">
            <a:lum bright="29000" contrast="-43000"/>
          </a:blip>
          <a:srcRect/>
          <a:stretch>
            <a:fillRect/>
          </a:stretch>
        </p:blipFill>
        <p:spPr bwMode="auto">
          <a:xfrm>
            <a:off x="571472" y="6000768"/>
            <a:ext cx="2071702" cy="69758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00364" y="214290"/>
            <a:ext cx="2268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>
                <a:latin typeface="Bahnschrift SemiBold SemiConden" pitchFamily="34" charset="0"/>
              </a:rPr>
              <a:t>Анализ аналогов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09561179"/>
              </p:ext>
            </p:extLst>
          </p:nvPr>
        </p:nvGraphicFramePr>
        <p:xfrm>
          <a:off x="857224" y="857232"/>
          <a:ext cx="7262840" cy="4422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25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525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525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5256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5256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4669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Bahnschrift SemiBold SemiConden" pitchFamily="34" charset="0"/>
                        </a:rPr>
                        <a:t>Наша антенна</a:t>
                      </a:r>
                    </a:p>
                  </a:txBody>
                  <a:tcPr anchor="ctr" anchorCtr="1">
                    <a:solidFill>
                      <a:schemeClr val="accent1">
                        <a:lumMod val="60000"/>
                        <a:lumOff val="4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Bahnschrift SemiBold SemiConden" pitchFamily="34" charset="0"/>
                        </a:rPr>
                        <a:t>Diamond W8010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Bahnschrift SemiBold SemiConden" pitchFamily="34" charset="0"/>
                        </a:rPr>
                        <a:t>MFJ-1778</a:t>
                      </a:r>
                      <a:endParaRPr lang="ru-RU" dirty="0">
                        <a:solidFill>
                          <a:schemeClr val="tx1"/>
                        </a:solidFill>
                        <a:latin typeface="Bahnschrift SemiBold SemiConden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Bahnschrift SemiBold SemiConden" pitchFamily="34" charset="0"/>
                        </a:rPr>
                        <a:t>Hustler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Bahnschrift SemiBold SemiConden" pitchFamily="34" charset="0"/>
                        </a:rPr>
                        <a:t>-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Bahnschrift SemiBold SemiConden" pitchFamily="34" charset="0"/>
                        </a:rPr>
                        <a:t>6BTV</a:t>
                      </a:r>
                      <a:endParaRPr lang="ru-RU" dirty="0">
                        <a:solidFill>
                          <a:schemeClr val="tx1"/>
                        </a:solidFill>
                        <a:latin typeface="Bahnschrift SemiBold SemiConden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6697"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SemiBold SemiConden" pitchFamily="34" charset="0"/>
                        </a:rPr>
                        <a:t>Частотный диапазон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70/87/115/162/285/445/550/720/1030 МГц</a:t>
                      </a:r>
                      <a:endParaRPr lang="ru-RU" dirty="0"/>
                    </a:p>
                  </a:txBody>
                  <a:tcPr anchor="ctr" anchorCtr="1">
                    <a:solidFill>
                      <a:schemeClr val="accent1">
                        <a:lumMod val="60000"/>
                        <a:lumOff val="4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3.5/7/14/21/28 МГц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3.5/7/14/21/28 МГц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3.5/7/14/21/28 МГц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66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Bahnschrift SemiBold SemiConden" pitchFamily="34" charset="0"/>
                        </a:rPr>
                        <a:t>Сопротивление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 Ом</a:t>
                      </a:r>
                      <a:endParaRPr lang="ru-RU" dirty="0"/>
                    </a:p>
                  </a:txBody>
                  <a:tcPr anchor="ctr" anchorCtr="1">
                    <a:solidFill>
                      <a:schemeClr val="accent1">
                        <a:lumMod val="60000"/>
                        <a:lumOff val="4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 Ом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50 Ом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50 Ом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66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Bahnschrift SemiBold SemiConden" pitchFamily="34" charset="0"/>
                        </a:rPr>
                        <a:t>КСВ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менее 1.5</a:t>
                      </a:r>
                    </a:p>
                  </a:txBody>
                  <a:tcPr anchor="ctr" anchorCtr="1">
                    <a:solidFill>
                      <a:schemeClr val="accent1">
                        <a:lumMod val="60000"/>
                        <a:lumOff val="4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менее 1.5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менее 1.5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менее 1.6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66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Bahnschrift SemiBold SemiConden" pitchFamily="34" charset="0"/>
                        </a:rPr>
                        <a:t>Длина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</a:t>
                      </a:r>
                      <a:r>
                        <a:rPr lang="ru-RU" dirty="0" smtClean="0"/>
                        <a:t>6</a:t>
                      </a:r>
                      <a:r>
                        <a:rPr lang="en-US" dirty="0" smtClean="0"/>
                        <a:t>6</a:t>
                      </a:r>
                      <a:r>
                        <a:rPr lang="en-US" baseline="0" dirty="0" smtClean="0"/>
                        <a:t> </a:t>
                      </a:r>
                      <a:r>
                        <a:rPr lang="ru-RU" baseline="0" dirty="0" smtClean="0"/>
                        <a:t>м</a:t>
                      </a:r>
                      <a:endParaRPr lang="ru-RU" dirty="0"/>
                    </a:p>
                  </a:txBody>
                  <a:tcPr anchor="ctr" anchorCtr="1">
                    <a:solidFill>
                      <a:schemeClr val="accent1">
                        <a:lumMod val="60000"/>
                        <a:lumOff val="4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19.2 м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17.7 м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7.3 м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66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Bahnschrift SemiBold SemiConden" pitchFamily="34" charset="0"/>
                        </a:rPr>
                        <a:t>Вес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0.200 кг</a:t>
                      </a:r>
                      <a:endParaRPr lang="ru-RU" dirty="0"/>
                    </a:p>
                  </a:txBody>
                  <a:tcPr anchor="ctr" anchorCtr="1">
                    <a:solidFill>
                      <a:schemeClr val="accent1">
                        <a:lumMod val="60000"/>
                        <a:lumOff val="4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2.5 кг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1.5 кг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7.5 кг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598D9"/>
            </a:gs>
            <a:gs pos="50000">
              <a:schemeClr val="accent1">
                <a:tint val="44500"/>
                <a:satMod val="160000"/>
              </a:schemeClr>
            </a:gs>
            <a:gs pos="100000">
              <a:srgbClr val="BADDFE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Саратовский государственный технический университет им. Ю.А. Гагарина"/>
          <p:cNvPicPr>
            <a:picLocks noChangeAspect="1" noChangeArrowheads="1"/>
          </p:cNvPicPr>
          <p:nvPr/>
        </p:nvPicPr>
        <p:blipFill>
          <a:blip r:embed="rId2" cstate="print">
            <a:lum bright="29000" contrast="-43000"/>
          </a:blip>
          <a:srcRect/>
          <a:stretch>
            <a:fillRect/>
          </a:stretch>
        </p:blipFill>
        <p:spPr bwMode="auto">
          <a:xfrm>
            <a:off x="571472" y="6000768"/>
            <a:ext cx="2071702" cy="69758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452874" y="4450627"/>
            <a:ext cx="38811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>
                <a:latin typeface="Bahnschrift SemiBold SemiConden" pitchFamily="34" charset="0"/>
              </a:rPr>
              <a:t>Дальнейшее взаимодействие:</a:t>
            </a:r>
          </a:p>
          <a:p>
            <a:endParaRPr lang="ru-RU" sz="2400" u="sng" dirty="0" smtClean="0">
              <a:latin typeface="Bahnschrift SemiBold SemiConden" pitchFamily="34" charset="0"/>
            </a:endParaRPr>
          </a:p>
          <a:p>
            <a:endParaRPr lang="ru-RU" sz="2400" u="sng" dirty="0" smtClean="0">
              <a:latin typeface="Bahnschrift SemiBold SemiConden" pitchFamily="34" charset="0"/>
            </a:endParaRPr>
          </a:p>
          <a:p>
            <a:endParaRPr lang="ru-RU" sz="2400" u="sng" dirty="0">
              <a:latin typeface="Bahnschrift SemiBold SemiConden" pitchFamily="34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88620" y="4926330"/>
            <a:ext cx="810387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Bahnschrift SemiBold SemiConden" pitchFamily="34" charset="0"/>
              </a:rPr>
              <a:t>Мы рассчитываем на дальнейшее взаимодействие с компанией Акватория, если у представителей компании будет запрос мы готовы продолжить работу над проектом далее.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26720" y="356870"/>
          <a:ext cx="8282940" cy="3937000"/>
        </p:xfrm>
        <a:graphic>
          <a:graphicData uri="http://schemas.openxmlformats.org/drawingml/2006/table">
            <a:tbl>
              <a:tblPr firstRow="1" bandRow="1"/>
              <a:tblGrid>
                <a:gridCol w="1653540"/>
                <a:gridCol w="6629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altLang="en-US" sz="1800" b="1" kern="1200" dirty="0" smtClean="0">
                          <a:solidFill>
                            <a:schemeClr val="tx1"/>
                          </a:solidFill>
                          <a:latin typeface="Bahnschrift Light SemiCondensed" pitchFamily="34" charset="0"/>
                          <a:ea typeface="+mn-ea"/>
                          <a:cs typeface="+mn-cs"/>
                        </a:rPr>
                        <a:t>Цель и 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altLang="en-US" sz="1800" kern="1200" dirty="0" smtClean="0">
                          <a:solidFill>
                            <a:schemeClr val="tx1"/>
                          </a:solidFill>
                          <a:latin typeface="Bahnschrift Light SemiCondensed" pitchFamily="34" charset="0"/>
                          <a:ea typeface="+mn-ea"/>
                          <a:cs typeface="+mn-cs"/>
                        </a:rPr>
                        <a:t>Разработать и создать антенну для </a:t>
                      </a:r>
                      <a:r>
                        <a:rPr lang="en-US" altLang="en-US" sz="1800" kern="1200" dirty="0" smtClean="0">
                          <a:solidFill>
                            <a:schemeClr val="tx1"/>
                          </a:solidFill>
                          <a:latin typeface="Bahnschrift Light SemiCondensed" pitchFamily="34" charset="0"/>
                          <a:ea typeface="+mn-ea"/>
                          <a:cs typeface="+mn-cs"/>
                        </a:rPr>
                        <a:t>FPV-</a:t>
                      </a:r>
                      <a:r>
                        <a:rPr lang="ru-RU" altLang="en-US" sz="1800" kern="1200" dirty="0" smtClean="0">
                          <a:solidFill>
                            <a:schemeClr val="tx1"/>
                          </a:solidFill>
                          <a:latin typeface="Bahnschrift Light SemiCondensed" pitchFamily="34" charset="0"/>
                          <a:ea typeface="+mn-ea"/>
                          <a:cs typeface="+mn-cs"/>
                        </a:rPr>
                        <a:t>дрона, способную управлять БПЛА в нестандартных диапазонах радиочастот, что позволит расширить возможности использования </a:t>
                      </a:r>
                      <a:r>
                        <a:rPr lang="ru-RU" altLang="en-US" sz="1800" kern="1200" dirty="0" err="1" smtClean="0">
                          <a:solidFill>
                            <a:schemeClr val="tx1"/>
                          </a:solidFill>
                          <a:latin typeface="Bahnschrift Light SemiCondensed" pitchFamily="34" charset="0"/>
                          <a:ea typeface="+mn-ea"/>
                          <a:cs typeface="+mn-cs"/>
                        </a:rPr>
                        <a:t>дронов</a:t>
                      </a:r>
                      <a:r>
                        <a:rPr lang="ru-RU" altLang="en-US" sz="1800" kern="1200" dirty="0" smtClean="0">
                          <a:solidFill>
                            <a:schemeClr val="tx1"/>
                          </a:solidFill>
                          <a:latin typeface="Bahnschrift Light SemiCondensed" pitchFamily="34" charset="0"/>
                          <a:ea typeface="+mn-ea"/>
                          <a:cs typeface="+mn-cs"/>
                        </a:rPr>
                        <a:t> в условиях, где традиционные частоты могут быть перегружены или недоступны.</a:t>
                      </a:r>
                    </a:p>
                    <a:p>
                      <a:r>
                        <a:rPr lang="ru-RU" altLang="en-US" sz="1800" kern="1200" dirty="0" smtClean="0">
                          <a:solidFill>
                            <a:schemeClr val="tx1"/>
                          </a:solidFill>
                          <a:latin typeface="Bahnschrift Light SemiCondensed" pitchFamily="34" charset="0"/>
                          <a:ea typeface="+mn-ea"/>
                          <a:cs typeface="+mn-cs"/>
                        </a:rPr>
                        <a:t>ЦА – предприятия ВПК и производители БПЛА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altLang="en-US" sz="1800" b="1" kern="1200" dirty="0" smtClean="0">
                          <a:solidFill>
                            <a:schemeClr val="tx1"/>
                          </a:solidFill>
                          <a:latin typeface="Bahnschrift Light SemiCondensed" pitchFamily="34" charset="0"/>
                          <a:ea typeface="+mn-ea"/>
                          <a:cs typeface="+mn-cs"/>
                        </a:rPr>
                        <a:t>Маркетинг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altLang="en-US" sz="1800" kern="1200" dirty="0" smtClean="0">
                          <a:solidFill>
                            <a:schemeClr val="tx1"/>
                          </a:solidFill>
                          <a:latin typeface="Bahnschrift Light SemiCondensed" pitchFamily="34" charset="0"/>
                          <a:ea typeface="+mn-ea"/>
                          <a:cs typeface="+mn-cs"/>
                        </a:rPr>
                        <a:t>Организация стендов на выставках и соревнованиях по </a:t>
                      </a:r>
                      <a:r>
                        <a:rPr lang="en-US" altLang="en-US" sz="1800" kern="1200" dirty="0" smtClean="0">
                          <a:solidFill>
                            <a:schemeClr val="tx1"/>
                          </a:solidFill>
                          <a:latin typeface="Bahnschrift Light SemiCondensed" pitchFamily="34" charset="0"/>
                          <a:ea typeface="+mn-ea"/>
                          <a:cs typeface="+mn-cs"/>
                        </a:rPr>
                        <a:t>FPV </a:t>
                      </a:r>
                      <a:r>
                        <a:rPr lang="ru-RU" altLang="en-US" sz="1800" kern="1200" dirty="0" smtClean="0">
                          <a:solidFill>
                            <a:schemeClr val="tx1"/>
                          </a:solidFill>
                          <a:latin typeface="Bahnschrift Light SemiCondensed" pitchFamily="34" charset="0"/>
                          <a:ea typeface="+mn-ea"/>
                          <a:cs typeface="+mn-cs"/>
                        </a:rPr>
                        <a:t>и радиопередаче, проведение мастер-классов и демонстраций продукции для профильных предприятий.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altLang="en-US" sz="1800" b="1" kern="1200" dirty="0" smtClean="0">
                          <a:solidFill>
                            <a:schemeClr val="tx1"/>
                          </a:solidFill>
                          <a:latin typeface="Bahnschrift Light SemiCondensed" pitchFamily="34" charset="0"/>
                          <a:ea typeface="+mn-ea"/>
                          <a:cs typeface="+mn-cs"/>
                        </a:rPr>
                        <a:t>Обслуживание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altLang="en-US" sz="1800" kern="1200" dirty="0" smtClean="0">
                          <a:solidFill>
                            <a:schemeClr val="tx1"/>
                          </a:solidFill>
                          <a:latin typeface="Bahnschrift Light SemiCondensed" pitchFamily="34" charset="0"/>
                          <a:ea typeface="+mn-ea"/>
                          <a:cs typeface="+mn-cs"/>
                        </a:rPr>
                        <a:t>Поддержка: Обеспечение быстрой и качественной технической поддержки через </a:t>
                      </a:r>
                      <a:r>
                        <a:rPr lang="ru-RU" altLang="en-US" sz="1800" kern="1200" dirty="0" err="1" smtClean="0">
                          <a:solidFill>
                            <a:schemeClr val="tx1"/>
                          </a:solidFill>
                          <a:latin typeface="Bahnschrift Light SemiCondensed" pitchFamily="34" charset="0"/>
                          <a:ea typeface="+mn-ea"/>
                          <a:cs typeface="+mn-cs"/>
                        </a:rPr>
                        <a:t>онлайн-чаты</a:t>
                      </a:r>
                      <a:r>
                        <a:rPr lang="ru-RU" altLang="en-US" sz="1800" kern="1200" dirty="0" smtClean="0">
                          <a:solidFill>
                            <a:schemeClr val="tx1"/>
                          </a:solidFill>
                          <a:latin typeface="Bahnschrift Light SemiCondensed" pitchFamily="34" charset="0"/>
                          <a:ea typeface="+mn-ea"/>
                          <a:cs typeface="+mn-cs"/>
                        </a:rPr>
                        <a:t>, форумы и социальные сети.</a:t>
                      </a:r>
                    </a:p>
                    <a:p>
                      <a:pPr fontAlgn="base"/>
                      <a:r>
                        <a:rPr lang="ru-RU" altLang="en-US" sz="1800" kern="1200" dirty="0" smtClean="0">
                          <a:solidFill>
                            <a:schemeClr val="tx1"/>
                          </a:solidFill>
                          <a:latin typeface="Bahnschrift Light SemiCondensed" pitchFamily="34" charset="0"/>
                          <a:ea typeface="+mn-ea"/>
                          <a:cs typeface="+mn-cs"/>
                        </a:rPr>
                        <a:t>Обучение: Создание обучающих материалов (видео, статьи) для помощи клиентам в установке и настройке антенн.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altLang="en-US" sz="1800" b="1" kern="1200" dirty="0" smtClean="0">
                          <a:solidFill>
                            <a:schemeClr val="tx1"/>
                          </a:solidFill>
                          <a:latin typeface="Bahnschrift Light SemiCondensed" pitchFamily="34" charset="0"/>
                          <a:ea typeface="+mn-ea"/>
                          <a:cs typeface="+mn-cs"/>
                        </a:rPr>
                        <a:t>Актуальность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altLang="en-US" sz="1800" kern="1200" dirty="0" smtClean="0">
                          <a:solidFill>
                            <a:schemeClr val="tx1"/>
                          </a:solidFill>
                          <a:latin typeface="Bahnschrift Light SemiCondensed" pitchFamily="34" charset="0"/>
                          <a:ea typeface="+mn-ea"/>
                          <a:cs typeface="+mn-cs"/>
                        </a:rPr>
                        <a:t>Растущий рынок БПЛА и запрос на разработку подобных устройств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3680</TotalTime>
  <Words>697</Words>
  <PresentationFormat>Экран (4:3)</PresentationFormat>
  <Paragraphs>192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Федеральное государственное бюджетное образовательное учреждение высшего образования  «Саратовский государственный технический университет имени Гагарина Ю.А.»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Федеральное государственное бюджетное образовательное учреждение высшего образования  «Саратовский государственный технический университет имени Гагарина Ю.А.»</dc:title>
  <dc:creator>Валентина</dc:creator>
  <cp:lastModifiedBy>Валентина</cp:lastModifiedBy>
  <cp:revision>48</cp:revision>
  <dcterms:modified xsi:type="dcterms:W3CDTF">2024-11-22T08:01:33Z</dcterms:modified>
</cp:coreProperties>
</file>