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3564">
          <p15:clr>
            <a:srgbClr val="A4A3A4"/>
          </p15:clr>
        </p15:guide>
        <p15:guide id="2" pos="63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1058D4C5-0907-4742-B77D-85669B8A69BD}">
  <a:tblStyle styleId="{1058D4C5-0907-4742-B77D-85669B8A69B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684" y="-126"/>
      </p:cViewPr>
      <p:guideLst>
        <p:guide orient="horz" pos="3564"/>
        <p:guide pos="63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80"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80"/>
          </a:p>
        </p:txBody>
      </p:sp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80"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На текущий момент команда проекта достигла следующих результатов: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1. Разработан прототип чат-бота, который будет консультировать фермеров по вопросам государственных мер поддержки в сфере сельского хозяйства, а также предоставлять рекомендации по растениеводству и животноводству для представителей малого и среднего агробизнеса.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2. Проведены исследования законодательства, указов президента и других нормативно-правовых актов, регламентирующих государственную поддержку сельхозпроизводителей. Эта информация легла в основу базы знаний чат-бота.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3. Проведен детальный анализ рынка: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Определен общий потенциальный рынок - 16,2 млн сельхозпроизводителей в России.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Доступный целевой рынок - 10,5 тыс. предприятий малого и среднего агробизнеса в Самарской области.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Планируемый охват в первый год - около 1000 пользователей с высоким потенциалом роста.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Выявлены ключевые факторы успеха: качество информации, удобство использования, эффективный маркетинг.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Проанализированы прямые (чат-боты Россельхозбанка, региональные сервисы и т.д.) и косвенные (порталы, соцсети) конкуренты.  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4. Разработана бизнес-модель монетизации на основе фримиум, партнерских программ и грантов.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5. Сформирована команда из 8 человек, ответственных за различные аспекты реализации проекта (Алексеев Д.К., Бесков С.В., Волгин Н.И., Монахов Е.В., Голубкин Д.А., Дьячкова В.В., Колесов П.С., Мамбетов А.Ф., Устецкий С.А.)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Таким образом, на данном этапе проект находится на стадии разработки прототипа, анализа рынка, формирования бизнес-модели и сборки команды. Следующими шагами должны стать финальная доработка продукта, привлечение первых пользователей и внедрение различных каналов монетизации.</a:t>
            </a:r>
            <a:endParaRPr sz="13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80"/>
          </a:p>
        </p:txBody>
      </p:sp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На текущий момент команда проекта достигла следующих результатов: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1. Разработан прототип чат-бота, который будет консультировать фермеров по вопросам государственных мер поддержки в сфере сельского хозяйства, а также предоставлять рекомендации по растениеводству и животноводству для представителей малого и среднего агробизнеса.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2. Проведены исследования законодательства, указов президента и других нормативно-правовых актов, регламентирующих государственную поддержку сельхозпроизводителей. Эта информация легла в основу базы знаний чат-бота.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3. Проведен детальный анализ рынка: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Определен общий потенциальный рынок - 16,2 млн сельхозпроизводителей в России.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Доступный целевой рынок - 10,5 тыс. предприятий малого и среднего агробизнеса в Самарской области.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Планируемый охват в первый год - около 1000 пользователей с высоким потенциалом роста.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Выявлены ключевые факторы успеха: качество информации, удобство использования, эффективный маркетинг.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- Проанализированы прямые (чат-боты Россельхозбанка, региональные сервисы и т.д.) и косвенные (порталы, соцсети) конкуренты.  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4. Разработана бизнес-модель монетизации на основе фримиум, партнерских программ и грантов.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5. Сформирована команда из 8 человек, ответственных за различные аспекты реализации проекта (Алексеев Д.К., Бесков С.В., Волгин Н.И., Монахов Е.В., Голубкин Д.А., Дьячкова В.В., Колесов П.С., Мамбетов А.Ф., Устецкий С.А.)</a:t>
            </a: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/>
              <a:t>Таким образом, на данном этапе проект находится на стадии разработки прототипа, анализа рынка, формирования бизнес-модели и сборки команды. Следующими шагами должны стать финальная доработка продукта, привлечение первых пользователей и внедрение различных каналов монетизации.</a:t>
            </a:r>
            <a:endParaRPr sz="13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80"/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"/>
          <p:cNvGrpSpPr/>
          <p:nvPr/>
        </p:nvGrpSpPr>
        <p:grpSpPr>
          <a:xfrm>
            <a:off x="737936" y="0"/>
            <a:ext cx="18740308" cy="1983679"/>
            <a:chOff x="737936" y="0"/>
            <a:chExt cx="18740308" cy="1983679"/>
          </a:xfrm>
        </p:grpSpPr>
        <p:pic>
          <p:nvPicPr>
            <p:cNvPr id="17" name="Google Shape;17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4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7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1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4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2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1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1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4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9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10337" y="2678099"/>
            <a:ext cx="6982382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2"/>
          <p:cNvGrpSpPr/>
          <p:nvPr/>
        </p:nvGrpSpPr>
        <p:grpSpPr>
          <a:xfrm>
            <a:off x="8124540" y="2678077"/>
            <a:ext cx="10822235" cy="2293990"/>
            <a:chOff x="8124612" y="2533062"/>
            <a:chExt cx="8218587" cy="1742095"/>
          </a:xfrm>
        </p:grpSpPr>
        <p:pic>
          <p:nvPicPr>
            <p:cNvPr id="32" name="Google Shape;32;p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2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2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body" idx="2"/>
          </p:nvPr>
        </p:nvSpPr>
        <p:spPr>
          <a:xfrm>
            <a:off x="887413" y="7451725"/>
            <a:ext cx="73992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 txBox="1">
            <a:spLocks noGrp="1"/>
          </p:cNvSpPr>
          <p:nvPr>
            <p:ph type="body" idx="3"/>
          </p:nvPr>
        </p:nvSpPr>
        <p:spPr>
          <a:xfrm>
            <a:off x="887413" y="10064750"/>
            <a:ext cx="73992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3042232" y="8165432"/>
            <a:ext cx="7074568" cy="3155001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5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5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5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7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7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7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7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3" name="Google Shape;103;p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9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9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9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9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9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9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13042232" y="8165432"/>
            <a:ext cx="7074568" cy="3155001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samara-aris@mail.ru" TargetMode="External"/><Relationship Id="rId4" Type="http://schemas.openxmlformats.org/officeDocument/2006/relationships/hyperlink" Target="http://www.agro-inform.ru/agro-inform/selskiy-turiz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"/>
          <p:cNvSpPr txBox="1">
            <a:spLocks noGrp="1"/>
          </p:cNvSpPr>
          <p:nvPr>
            <p:ph type="body" idx="1"/>
          </p:nvPr>
        </p:nvSpPr>
        <p:spPr>
          <a:xfrm>
            <a:off x="887413" y="8129958"/>
            <a:ext cx="167592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>
                <a:solidFill>
                  <a:srgbClr val="FF6600"/>
                </a:solidFill>
              </a:rPr>
              <a:t>Автоматизация информационной поддержки агробизнеса Самарской области («АгроСоветник») </a:t>
            </a:r>
            <a:endParaRPr>
              <a:solidFill>
                <a:srgbClr val="FF6600"/>
              </a:solidFill>
            </a:endParaRPr>
          </a:p>
        </p:txBody>
      </p:sp>
      <p:sp>
        <p:nvSpPr>
          <p:cNvPr id="127" name="Google Shape;127;p10"/>
          <p:cNvSpPr txBox="1">
            <a:spLocks noGrp="1"/>
          </p:cNvSpPr>
          <p:nvPr>
            <p:ph type="body" idx="2"/>
          </p:nvPr>
        </p:nvSpPr>
        <p:spPr>
          <a:xfrm>
            <a:off x="887425" y="10172532"/>
            <a:ext cx="7399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b="1"/>
              <a:t>Руководитель: к.э.н., доцент Малина А.Б.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142" name="Google Shape;142;p12"/>
          <p:cNvSpPr txBox="1">
            <a:spLocks noGrp="1"/>
          </p:cNvSpPr>
          <p:nvPr>
            <p:ph type="body" idx="2"/>
          </p:nvPr>
        </p:nvSpPr>
        <p:spPr>
          <a:xfrm>
            <a:off x="526900" y="2411325"/>
            <a:ext cx="11073000" cy="7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600"/>
              <a:buChar char="●"/>
            </a:pPr>
            <a:r>
              <a:rPr lang="ru-RU" sz="2600" b="1"/>
              <a:t>Уменьшение бюрократических барьеров</a:t>
            </a:r>
            <a:endParaRPr sz="2600" b="1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ru-RU" sz="2500"/>
              <a:t>	Цифровизация </a:t>
            </a:r>
            <a:r>
              <a:rPr lang="ru-RU" sz="2500" b="1"/>
              <a:t>агробизнеса:</a:t>
            </a:r>
            <a:r>
              <a:rPr lang="ru-RU" sz="2500"/>
              <a:t> внедрение </a:t>
            </a:r>
            <a:r>
              <a:rPr lang="ru-RU" sz="2500" b="1"/>
              <a:t>чат-бота</a:t>
            </a:r>
            <a:r>
              <a:rPr lang="ru-RU" sz="2500"/>
              <a:t> способствует сокращению бюрократических процессов, упрощая доступ к информации о господдержке</a:t>
            </a:r>
            <a:endParaRPr sz="2500"/>
          </a:p>
          <a:p>
            <a:pPr marL="457200" lvl="0" indent="-3937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600"/>
              <a:buChar char="●"/>
            </a:pPr>
            <a:r>
              <a:rPr lang="ru-RU" sz="2600" b="1"/>
              <a:t>Рост интереса к цифровым инструментам</a:t>
            </a:r>
            <a:endParaRPr sz="2600" b="1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ru-RU" sz="2500"/>
              <a:t>	Поддержка </a:t>
            </a:r>
            <a:r>
              <a:rPr lang="ru-RU" sz="2500" b="1"/>
              <a:t>сельского хозяйства</a:t>
            </a:r>
            <a:r>
              <a:rPr lang="ru-RU" sz="2500"/>
              <a:t>: использование </a:t>
            </a:r>
            <a:r>
              <a:rPr lang="ru-RU" sz="2500" b="1"/>
              <a:t>цифровых технологий</a:t>
            </a:r>
            <a:r>
              <a:rPr lang="ru-RU" sz="2500"/>
              <a:t> в агропромышленном комплексе повышает интерес и эффективность управления.</a:t>
            </a:r>
            <a:endParaRPr sz="2500"/>
          </a:p>
          <a:p>
            <a:pPr marL="457200" lvl="0" indent="-3937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600"/>
              <a:buChar char="●"/>
            </a:pPr>
            <a:r>
              <a:rPr lang="ru-RU" sz="2600" b="1"/>
              <a:t>Необходимость информирования фермеров</a:t>
            </a:r>
            <a:endParaRPr sz="2600" b="1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ru-RU" sz="2500"/>
              <a:t>	</a:t>
            </a:r>
            <a:r>
              <a:rPr lang="ru-RU" sz="2500" b="1"/>
              <a:t>Государственные</a:t>
            </a:r>
            <a:r>
              <a:rPr lang="ru-RU" sz="2500"/>
              <a:t> меры поддержки: обеспечение </a:t>
            </a:r>
            <a:r>
              <a:rPr lang="ru-RU" sz="2500" b="1"/>
              <a:t>фермеров</a:t>
            </a:r>
            <a:r>
              <a:rPr lang="ru-RU" sz="2500"/>
              <a:t> актуальной информацией о доступных государственных программах и субсидиях.</a:t>
            </a:r>
            <a:endParaRPr sz="2500"/>
          </a:p>
          <a:p>
            <a:pPr marL="15875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143" name="Google Shape;14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12203" y="3406419"/>
            <a:ext cx="8115876" cy="556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Проблемы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body" idx="4"/>
          </p:nvPr>
        </p:nvSpPr>
        <p:spPr>
          <a:xfrm>
            <a:off x="9250100" y="1931925"/>
            <a:ext cx="10435500" cy="76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 b="1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Бюрократические особенности</a:t>
            </a:r>
            <a:r>
              <a:rPr lang="ru-RU" sz="2500"/>
              <a:t>: фермеры сталкиваются с трудностями при получении государственной поддержки из-за бюрократических процедур.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Технологический разрыв</a:t>
            </a:r>
            <a:r>
              <a:rPr lang="ru-RU" sz="2500"/>
              <a:t>: растущий интерес к цифровым инструментам не удовлетворяется из-за недостаточного внедрения современных технологий.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Затруднения получения информации</a:t>
            </a:r>
            <a:r>
              <a:rPr lang="ru-RU" sz="2500"/>
              <a:t>: трудности в доступе к информации возникают из-за разбросанности данных по различным веб-ресурсам, что затрудняет их систематизацию и поиск.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Сложность вопросов</a:t>
            </a:r>
            <a:r>
              <a:rPr lang="ru-RU" sz="2500"/>
              <a:t>: фермеры нуждаются в консультациях по специфическим вопросам растениеводства и животноводства, которые трудно решить без экспертной помощи.</a:t>
            </a:r>
            <a:endParaRPr sz="250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500"/>
          </a:p>
        </p:txBody>
      </p:sp>
      <p:pic>
        <p:nvPicPr>
          <p:cNvPr id="150" name="Google Shape;15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859613"/>
            <a:ext cx="8932500" cy="4614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"/>
          <p:cNvSpPr txBox="1">
            <a:spLocks noGrp="1"/>
          </p:cNvSpPr>
          <p:nvPr>
            <p:ph type="body" idx="1"/>
          </p:nvPr>
        </p:nvSpPr>
        <p:spPr>
          <a:xfrm>
            <a:off x="894600" y="1769418"/>
            <a:ext cx="114072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 b="1"/>
              <a:t>Чат-бот для предоставления помощи ведения агробизнеса</a:t>
            </a:r>
            <a:endParaRPr sz="3000"/>
          </a:p>
        </p:txBody>
      </p:sp>
      <p:sp>
        <p:nvSpPr>
          <p:cNvPr id="156" name="Google Shape;156;p14"/>
          <p:cNvSpPr txBox="1">
            <a:spLocks noGrp="1"/>
          </p:cNvSpPr>
          <p:nvPr>
            <p:ph type="title"/>
          </p:nvPr>
        </p:nvSpPr>
        <p:spPr>
          <a:xfrm>
            <a:off x="894588" y="473274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57" name="Google Shape;157;p14"/>
          <p:cNvSpPr txBox="1">
            <a:spLocks noGrp="1"/>
          </p:cNvSpPr>
          <p:nvPr>
            <p:ph type="body" idx="2"/>
          </p:nvPr>
        </p:nvSpPr>
        <p:spPr>
          <a:xfrm>
            <a:off x="811025" y="2849538"/>
            <a:ext cx="9215100" cy="52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735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Автоматизация консультаций</a:t>
            </a:r>
            <a:r>
              <a:rPr lang="ru-RU" sz="2500"/>
              <a:t>: разработка </a:t>
            </a:r>
            <a:r>
              <a:rPr lang="ru-RU" sz="2500" b="1"/>
              <a:t>чат-бота</a:t>
            </a:r>
            <a:r>
              <a:rPr lang="ru-RU" sz="2500"/>
              <a:t>, предоставляющего информацию о </a:t>
            </a:r>
            <a:r>
              <a:rPr lang="ru-RU" sz="2500" b="1"/>
              <a:t>государственной поддержке</a:t>
            </a:r>
            <a:r>
              <a:rPr lang="ru-RU" sz="2500"/>
              <a:t> и советы по растениеводству и животноводству.</a:t>
            </a:r>
            <a:endParaRPr sz="2500"/>
          </a:p>
          <a:p>
            <a:pPr marL="457200" lvl="0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Интеграция знаний</a:t>
            </a:r>
            <a:r>
              <a:rPr lang="ru-RU" sz="2500"/>
              <a:t>: включение в бота базы данных о господдержке, грантах и документации для удобства фермеров.</a:t>
            </a:r>
            <a:endParaRPr sz="2500"/>
          </a:p>
          <a:p>
            <a:pPr marL="457200" lvl="0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Персонализированный подход</a:t>
            </a:r>
            <a:r>
              <a:rPr lang="ru-RU" sz="2500"/>
              <a:t>: адаптация бота к </a:t>
            </a:r>
            <a:r>
              <a:rPr lang="ru-RU" sz="2500" b="1"/>
              <a:t>специфическим</a:t>
            </a:r>
            <a:r>
              <a:rPr lang="ru-RU" sz="2500"/>
              <a:t> </a:t>
            </a:r>
            <a:r>
              <a:rPr lang="ru-RU" sz="2500" b="1"/>
              <a:t>запросам</a:t>
            </a:r>
            <a:r>
              <a:rPr lang="ru-RU" sz="2500"/>
              <a:t> фермеров, обеспечение точности и актуальности информации.</a:t>
            </a:r>
            <a:endParaRPr sz="2500"/>
          </a:p>
          <a:p>
            <a:pPr marL="457200" lvl="0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-RU" sz="2500" b="1"/>
              <a:t>Обеспечение качества</a:t>
            </a:r>
            <a:r>
              <a:rPr lang="ru-RU" sz="2500"/>
              <a:t>: тщательное тестирование бота для гарантии его надежной работы и полезности для пользователей.</a:t>
            </a:r>
            <a:endParaRPr sz="2500"/>
          </a:p>
        </p:txBody>
      </p:sp>
      <p:pic>
        <p:nvPicPr>
          <p:cNvPr id="158" name="Google Shape;15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1775" y="3857650"/>
            <a:ext cx="8568625" cy="57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>
            <a:spLocks noGrp="1"/>
          </p:cNvSpPr>
          <p:nvPr>
            <p:ph type="title"/>
          </p:nvPr>
        </p:nvSpPr>
        <p:spPr>
          <a:xfrm>
            <a:off x="894604" y="362975"/>
            <a:ext cx="109137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Результаты опроса</a:t>
            </a:r>
            <a:endParaRPr/>
          </a:p>
        </p:txBody>
      </p:sp>
      <p:pic>
        <p:nvPicPr>
          <p:cNvPr id="164" name="Google Shape;16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757" y="1697410"/>
            <a:ext cx="8784976" cy="5270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 rotWithShape="1">
          <a:blip r:embed="rId4">
            <a:alphaModFix/>
          </a:blip>
          <a:srcRect r="3456"/>
          <a:stretch/>
        </p:blipFill>
        <p:spPr>
          <a:xfrm>
            <a:off x="9637373" y="1710487"/>
            <a:ext cx="9970068" cy="4458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644" y="6683593"/>
            <a:ext cx="10326542" cy="4458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22838" y="6683593"/>
            <a:ext cx="9084087" cy="3965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"/>
          <p:cNvSpPr txBox="1">
            <a:spLocks noGrp="1"/>
          </p:cNvSpPr>
          <p:nvPr>
            <p:ph type="title"/>
          </p:nvPr>
        </p:nvSpPr>
        <p:spPr>
          <a:xfrm>
            <a:off x="894604" y="362975"/>
            <a:ext cx="109137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Результаты опроса</a:t>
            </a:r>
            <a:endParaRPr/>
          </a:p>
        </p:txBody>
      </p:sp>
      <p:pic>
        <p:nvPicPr>
          <p:cNvPr id="173" name="Google Shape;17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939" y="1556068"/>
            <a:ext cx="8136904" cy="552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5899" y="1723822"/>
            <a:ext cx="10172689" cy="46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 rotWithShape="1">
          <a:blip r:embed="rId5">
            <a:alphaModFix/>
          </a:blip>
          <a:srcRect r="6794" b="7535"/>
          <a:stretch/>
        </p:blipFill>
        <p:spPr>
          <a:xfrm>
            <a:off x="334939" y="7247253"/>
            <a:ext cx="9305349" cy="3884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40288" y="6462440"/>
            <a:ext cx="10345594" cy="4696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>
            <a:spLocks noGrp="1"/>
          </p:cNvSpPr>
          <p:nvPr>
            <p:ph type="title"/>
          </p:nvPr>
        </p:nvSpPr>
        <p:spPr>
          <a:xfrm>
            <a:off x="894604" y="362975"/>
            <a:ext cx="109137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Расчет бизнес-модели</a:t>
            </a:r>
            <a:endParaRPr/>
          </a:p>
        </p:txBody>
      </p:sp>
      <p:graphicFrame>
        <p:nvGraphicFramePr>
          <p:cNvPr id="182" name="Google Shape;182;p17"/>
          <p:cNvGraphicFramePr/>
          <p:nvPr/>
        </p:nvGraphicFramePr>
        <p:xfrm>
          <a:off x="364625" y="1485813"/>
          <a:ext cx="19213975" cy="9746649"/>
        </p:xfrm>
        <a:graphic>
          <a:graphicData uri="http://schemas.openxmlformats.org/drawingml/2006/table">
            <a:tbl>
              <a:tblPr>
                <a:noFill/>
                <a:tableStyleId>{1058D4C5-0907-4742-B77D-85669B8A69BD}</a:tableStyleId>
              </a:tblPr>
              <a:tblGrid>
                <a:gridCol w="3202300"/>
                <a:gridCol w="4309250"/>
                <a:gridCol w="2276575"/>
                <a:gridCol w="3021200"/>
                <a:gridCol w="3475825"/>
                <a:gridCol w="2928825"/>
              </a:tblGrid>
              <a:tr h="349882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Ключевые партнеры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900" b="1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Министерства, ответственные за государственную поддержку бизнеса;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Консалтинговые компании;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Региональные бизнес - ассоциации.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2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Ключевые действия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900" b="1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Сбор и обновление данных о мерах господдержки;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Разработка и поддержка чат-бота;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Продвижение бота среди целевой аудитории;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Работа с обратной связью для улучшения продукта.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Ключевые предложения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b="1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Информация о грантах и субсидиях;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Персонализированные рекомендации по возможностям господдержки;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Пошаговые инструкции по подаче заявок;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Автоматизированные уведомления о новых программах поддержки;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Возможность получения консультаций с экспертами (платный функционал).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Взаимоотношения с клиентами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2100" b="1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UI чат-бота;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Ответы на частые вопросы (FAQ) и справочные материалы;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Анкеты и отзывы.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Сегменты потребителей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900" b="1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Действующий малый и средний бизнес;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Стартапы, ищущие поддержку для развития.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</a:tr>
              <a:tr h="3498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Ключевые ресурсы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900" b="1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Разработчики и аналитики данных;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Эксперты в законодательстве и господдержке;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Серверное и техническое обеспечение;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Платформы для обучения и поддержки пользователей.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Каналы распространения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900" b="1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Мессенджер Telegram;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Рассылки и уведомления;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Коллаборации с бизнес-ассоциациям;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Социальные сети.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472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Структура издержек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Разработка и поддержка бота;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Софт и хостинг;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Консультации экспертов.</a:t>
                      </a: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b="1" u="none" strike="noStrike" cap="none"/>
                        <a:t>Источники доходов</a:t>
                      </a:r>
                      <a:endParaRPr sz="2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Платная подписка;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Комиссионные с партнерских программ;</a:t>
                      </a:r>
                      <a:endParaRPr sz="1900" u="none" strike="noStrike" cap="none"/>
                    </a:p>
                    <a:p>
                      <a:pPr marL="457200" marR="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●"/>
                      </a:pPr>
                      <a:r>
                        <a:rPr lang="ru-RU" sz="1900" u="none" strike="noStrike" cap="none"/>
                        <a:t>Процент за оплату экспертных консультаций;</a:t>
                      </a:r>
                      <a:endParaRPr sz="1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>
            <a:spLocks noGrp="1"/>
          </p:cNvSpPr>
          <p:nvPr>
            <p:ph type="title"/>
          </p:nvPr>
        </p:nvSpPr>
        <p:spPr>
          <a:xfrm>
            <a:off x="894588" y="1966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Текущие результаты</a:t>
            </a:r>
            <a:endParaRPr/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1350" y="1260125"/>
            <a:ext cx="9758275" cy="5307968"/>
          </a:xfrm>
          <a:prstGeom prst="rect">
            <a:avLst/>
          </a:prstGeom>
          <a:noFill/>
          <a:ln>
            <a:noFill/>
          </a:ln>
          <a:effectLst>
            <a:outerShdw blurRad="542925" dist="19050" dir="5400000" algn="bl" rotWithShape="0">
              <a:srgbClr val="000000">
                <a:alpha val="49800"/>
              </a:srgbClr>
            </a:outerShdw>
          </a:effectLst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01350" y="6647750"/>
            <a:ext cx="9741302" cy="4570984"/>
          </a:xfrm>
          <a:prstGeom prst="rect">
            <a:avLst/>
          </a:prstGeom>
          <a:noFill/>
          <a:ln>
            <a:noFill/>
          </a:ln>
          <a:effectLst>
            <a:outerShdw blurRad="485775" dist="19050" dir="5400000" algn="bl" rotWithShape="0">
              <a:srgbClr val="000000">
                <a:alpha val="49800"/>
              </a:srgbClr>
            </a:outerShdw>
          </a:effectLst>
        </p:spPr>
      </p:pic>
      <p:pic>
        <p:nvPicPr>
          <p:cNvPr id="204" name="Google Shape;20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1987021"/>
            <a:ext cx="9896550" cy="8582165"/>
          </a:xfrm>
          <a:prstGeom prst="rect">
            <a:avLst/>
          </a:prstGeom>
          <a:noFill/>
          <a:ln>
            <a:noFill/>
          </a:ln>
          <a:effectLst>
            <a:outerShdw blurRad="485775" dist="19050" dir="5400000" algn="bl" rotWithShape="0">
              <a:srgbClr val="000000">
                <a:alpha val="498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08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"/>
          <p:cNvSpPr txBox="1">
            <a:spLocks noGrp="1"/>
          </p:cNvSpPr>
          <p:nvPr>
            <p:ph type="title"/>
          </p:nvPr>
        </p:nvSpPr>
        <p:spPr>
          <a:xfrm>
            <a:off x="894588" y="1966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>
                <a:solidFill>
                  <a:schemeClr val="lt1"/>
                </a:solidFill>
              </a:rPr>
              <a:t>Текущие результаты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10" name="Google Shape;21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1243" y="1481386"/>
            <a:ext cx="4536504" cy="952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 rotWithShape="1">
          <a:blip r:embed="rId4">
            <a:alphaModFix/>
          </a:blip>
          <a:srcRect t="6156"/>
          <a:stretch/>
        </p:blipFill>
        <p:spPr>
          <a:xfrm>
            <a:off x="10998200" y="2819570"/>
            <a:ext cx="5466531" cy="6582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Планы развития  </a:t>
            </a:r>
            <a:endParaRPr/>
          </a:p>
        </p:txBody>
      </p:sp>
      <p:sp>
        <p:nvSpPr>
          <p:cNvPr id="217" name="Google Shape;217;p22"/>
          <p:cNvSpPr txBox="1">
            <a:spLocks noGrp="1"/>
          </p:cNvSpPr>
          <p:nvPr>
            <p:ph type="body" idx="2"/>
          </p:nvPr>
        </p:nvSpPr>
        <p:spPr>
          <a:xfrm>
            <a:off x="556625" y="1727925"/>
            <a:ext cx="12344700" cy="9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b="1"/>
              <a:t>	Аналитика и прогнозирование:</a:t>
            </a:r>
            <a:r>
              <a:rPr lang="ru-RU" sz="2100"/>
              <a:t> разработка инструментов для анализа данных, которые могут помочь фермерам в планировании посевов, вероятности урожайности и рыночных тенденциях. А также внедрение системы прогнозирования погодных условий с рекомендациями по необходимым действиям.</a:t>
            </a:r>
            <a:endParaRPr sz="2100"/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b="1"/>
              <a:t>	Сообщество и форум:</a:t>
            </a:r>
            <a:r>
              <a:rPr lang="ru-RU" sz="2100"/>
              <a:t> создание платформы для общения фермеров, обмена опытом и лучшими практиками. Организация мероприятий и встреч для установления контактов в сельскохозяйственном сообществе.</a:t>
            </a:r>
            <a:endParaRPr sz="2100"/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 b="1"/>
              <a:t>	Интерактивные обучающие модули</a:t>
            </a:r>
            <a:r>
              <a:rPr lang="ru-RU" sz="2100"/>
              <a:t>: внедрение курсов по агрономии, менеджменту в сельском хозяйстве и современным технологиям. Проведение вебинаров и онлайн-мероприятий с привлечением экспертов в области агробизнеса.</a:t>
            </a:r>
            <a:endParaRPr sz="2100"/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100" b="1"/>
              <a:t>	Интеграция с другими сервисами</a:t>
            </a:r>
            <a:r>
              <a:rPr lang="ru-RU" sz="2100"/>
              <a:t>: подключение к существующим платформам для упрощения доступа к ресурсам, таким как поставка семян, удобрений и оборудования. Сотрудничество с финансовыми учреждениями для предложений по кредитованию и инвестициям в агробизнес.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100" b="1"/>
              <a:t>	Технология искусственного интеллекта</a:t>
            </a:r>
            <a:r>
              <a:rPr lang="ru-RU" sz="2100"/>
              <a:t>: внедрение машинного обучения для персонализации рекомендаций, исходя из индивидуальных потребностей каждого фермера. Использование AI для обработки больших данных, чтобы выявлять тренды и оптимизировать агрономические практики.</a:t>
            </a:r>
            <a:endParaRPr sz="2100" b="1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1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100"/>
          </a:p>
        </p:txBody>
      </p:sp>
      <p:pic>
        <p:nvPicPr>
          <p:cNvPr id="218" name="Google Shape;21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26314" y="1727925"/>
            <a:ext cx="5952862" cy="833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470"/>
            <a:ext cx="20112038" cy="113206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4" name="Google Shape;224;p23"/>
          <p:cNvGraphicFramePr/>
          <p:nvPr/>
        </p:nvGraphicFramePr>
        <p:xfrm>
          <a:off x="694979" y="4793754"/>
          <a:ext cx="8568950" cy="3691425"/>
        </p:xfrm>
        <a:graphic>
          <a:graphicData uri="http://schemas.openxmlformats.org/drawingml/2006/table">
            <a:tbl>
              <a:tblPr firstRow="1" bandRow="1">
                <a:noFill/>
                <a:tableStyleId>{1058D4C5-0907-4742-B77D-85669B8A69BD}</a:tableStyleId>
              </a:tblPr>
              <a:tblGrid>
                <a:gridCol w="2856325"/>
                <a:gridCol w="5712625"/>
              </a:tblGrid>
              <a:tr h="1440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u="none" strike="noStrike" cap="none"/>
                        <a:t>Телефон: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+7(846)-207-95-65</a:t>
                      </a:r>
                      <a:endParaRPr sz="2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5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u="none" strike="noStrike" cap="none"/>
                        <a:t>Сайт: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http://www.agro-inform.ru/agro-inform/selskiy-turizm/</a:t>
                      </a:r>
                      <a:endParaRPr sz="2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9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u="none" strike="noStrike" cap="none"/>
                        <a:t>E-mail: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5"/>
                        </a:rPr>
                        <a:t>samara-aris@mail.ru</a:t>
                      </a:r>
                      <a:endParaRPr sz="2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 txBox="1">
            <a:spLocks noGrp="1"/>
          </p:cNvSpPr>
          <p:nvPr>
            <p:ph type="body" idx="1"/>
          </p:nvPr>
        </p:nvSpPr>
        <p:spPr>
          <a:xfrm>
            <a:off x="887413" y="8466162"/>
            <a:ext cx="167592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>
                <a:solidFill>
                  <a:srgbClr val="FF6600"/>
                </a:solidFill>
              </a:rPr>
              <a:t>Автоматизация информационной поддержки агробизнеса Самарской области («АгроСоветник») </a:t>
            </a:r>
            <a:endParaRPr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906</Words>
  <Application>Microsoft Office PowerPoint</Application>
  <PresentationFormat>Произвольный</PresentationFormat>
  <Paragraphs>129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Актуальность проекта</vt:lpstr>
      <vt:lpstr>Проблемы </vt:lpstr>
      <vt:lpstr>Решение</vt:lpstr>
      <vt:lpstr>Результаты опроса</vt:lpstr>
      <vt:lpstr>Результаты опроса</vt:lpstr>
      <vt:lpstr>Расчет бизнес-модели</vt:lpstr>
      <vt:lpstr>Текущие результаты</vt:lpstr>
      <vt:lpstr>Текущие результаты</vt:lpstr>
      <vt:lpstr>Планы развития 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 Студент</cp:lastModifiedBy>
  <cp:revision>2</cp:revision>
  <dcterms:modified xsi:type="dcterms:W3CDTF">2024-11-26T07:09:48Z</dcterms:modified>
</cp:coreProperties>
</file>