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Montserrat Medium" charset="-52"/>
      <p:regular r:id="rId10"/>
      <p:bold r:id="rId11"/>
      <p:italic r:id="rId12"/>
      <p:boldItalic r:id="rId13"/>
    </p:embeddedFont>
    <p:embeddedFont>
      <p:font typeface="Montserrat" charset="-52"/>
      <p:regular r:id="rId14"/>
      <p:bold r:id="rId15"/>
      <p:italic r:id="rId16"/>
      <p:boldItalic r:id="rId17"/>
    </p:embeddedFont>
    <p:embeddedFont>
      <p:font typeface="Montserrat SemiBold" charset="-52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6663A2CD-0372-4A08-B8C4-8C7AD25855F6}">
  <a:tblStyle styleId="{6663A2CD-0372-4A08-B8C4-8C7AD25855F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-544" y="-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570d806a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570d806a5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958efa7e94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958efa7e94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chemeClr val="dk1"/>
                </a:solidFill>
              </a:rPr>
              <a:t>Единая платформа, включающая в себя базу логистических компаний, поставщиков, с возможностью создания запросов на выполнение заказов</a:t>
            </a:r>
            <a:endParaRPr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9570d806a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9570d806a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570d806a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9570d806a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9570d806a5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9570d806a5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570d806a5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9570d806a5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880">
                <a:latin typeface="Montserrat Medium"/>
                <a:ea typeface="Montserrat Medium"/>
                <a:cs typeface="Montserrat Medium"/>
                <a:sym typeface="Montserrat Medium"/>
              </a:rPr>
              <a:t>Платформа обеспечивающая взаимодействие с бизнес-партнерами</a:t>
            </a:r>
            <a:endParaRPr sz="388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0" y="266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120">
                <a:latin typeface="Montserrat Medium"/>
                <a:ea typeface="Montserrat Medium"/>
                <a:cs typeface="Montserrat Medium"/>
                <a:sym typeface="Montserrat Medium"/>
              </a:rPr>
              <a:t>Проблема</a:t>
            </a:r>
            <a:endParaRPr sz="212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17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Отсутствие налаженной коммуникации между компаниями, как следствие - трата большого количества времени и денежных средств на поиск подходящих логистических решений, решений по закупкам.</a:t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69775"/>
            <a:ext cx="3074120" cy="19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7420" y="3069775"/>
            <a:ext cx="3074120" cy="19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3975" y="2993850"/>
            <a:ext cx="3230026" cy="20187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" name="Google Shape;65;p14"/>
          <p:cNvCxnSpPr/>
          <p:nvPr/>
        </p:nvCxnSpPr>
        <p:spPr>
          <a:xfrm>
            <a:off x="12800" y="804600"/>
            <a:ext cx="9134400" cy="10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/>
          <p:nvPr/>
        </p:nvSpPr>
        <p:spPr>
          <a:xfrm>
            <a:off x="360300" y="669150"/>
            <a:ext cx="8423400" cy="43827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" name="Google Shape;71;p15"/>
          <p:cNvGrpSpPr/>
          <p:nvPr/>
        </p:nvGrpSpPr>
        <p:grpSpPr>
          <a:xfrm>
            <a:off x="3608855" y="1809456"/>
            <a:ext cx="1926354" cy="2102003"/>
            <a:chOff x="1053250" y="768591"/>
            <a:chExt cx="1997050" cy="2207059"/>
          </a:xfrm>
        </p:grpSpPr>
        <p:pic>
          <p:nvPicPr>
            <p:cNvPr id="72" name="Google Shape;72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57550" y="768591"/>
              <a:ext cx="1992750" cy="1327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" name="Google Shape;73;p15"/>
            <p:cNvSpPr txBox="1"/>
            <p:nvPr/>
          </p:nvSpPr>
          <p:spPr>
            <a:xfrm>
              <a:off x="1053250" y="2137150"/>
              <a:ext cx="1994100" cy="838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latin typeface="Montserrat"/>
                  <a:ea typeface="Montserrat"/>
                  <a:cs typeface="Montserrat"/>
                  <a:sym typeface="Montserrat"/>
                </a:rPr>
                <a:t>База поставщиков, логистических компаний и заказчиков</a:t>
              </a:r>
              <a:endParaRPr sz="13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74" name="Google Shape;74;p15"/>
          <p:cNvSpPr/>
          <p:nvPr/>
        </p:nvSpPr>
        <p:spPr>
          <a:xfrm>
            <a:off x="360300" y="669150"/>
            <a:ext cx="8423400" cy="360300"/>
          </a:xfrm>
          <a:prstGeom prst="rect">
            <a:avLst/>
          </a:prstGeom>
          <a:solidFill>
            <a:srgbClr val="9FC5E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Онлайн платформа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" name="Google Shape;75;p15"/>
          <p:cNvSpPr/>
          <p:nvPr/>
        </p:nvSpPr>
        <p:spPr>
          <a:xfrm>
            <a:off x="3614635" y="1794158"/>
            <a:ext cx="1933200" cy="2132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6730980" y="1264780"/>
            <a:ext cx="1794900" cy="631500"/>
          </a:xfrm>
          <a:prstGeom prst="rect">
            <a:avLst/>
          </a:prstGeom>
          <a:solidFill>
            <a:srgbClr val="3D85C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Запрос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30980" y="2502086"/>
            <a:ext cx="1794988" cy="177225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8" name="Google Shape;78;p15"/>
          <p:cNvSpPr/>
          <p:nvPr/>
        </p:nvSpPr>
        <p:spPr>
          <a:xfrm>
            <a:off x="6730980" y="4274334"/>
            <a:ext cx="1794900" cy="23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Заказчик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9" name="Google Shape;79;p15"/>
          <p:cNvCxnSpPr>
            <a:stCxn id="77" idx="1"/>
            <a:endCxn id="75" idx="3"/>
          </p:cNvCxnSpPr>
          <p:nvPr/>
        </p:nvCxnSpPr>
        <p:spPr>
          <a:xfrm rot="10800000">
            <a:off x="5547780" y="2860512"/>
            <a:ext cx="1183200" cy="527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0" name="Google Shape;80;p15"/>
          <p:cNvCxnSpPr>
            <a:stCxn id="77" idx="0"/>
            <a:endCxn id="76" idx="2"/>
          </p:cNvCxnSpPr>
          <p:nvPr/>
        </p:nvCxnSpPr>
        <p:spPr>
          <a:xfrm rot="10800000">
            <a:off x="7628474" y="1896386"/>
            <a:ext cx="0" cy="605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1" name="Google Shape;81;p15"/>
          <p:cNvCxnSpPr>
            <a:stCxn id="76" idx="1"/>
            <a:endCxn id="75" idx="0"/>
          </p:cNvCxnSpPr>
          <p:nvPr/>
        </p:nvCxnSpPr>
        <p:spPr>
          <a:xfrm flipH="1">
            <a:off x="4581180" y="1580530"/>
            <a:ext cx="2149800" cy="2136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82" name="Google Shape;82;p15"/>
          <p:cNvGrpSpPr/>
          <p:nvPr/>
        </p:nvGrpSpPr>
        <p:grpSpPr>
          <a:xfrm>
            <a:off x="1065232" y="1192491"/>
            <a:ext cx="1456450" cy="1668200"/>
            <a:chOff x="823950" y="2868275"/>
            <a:chExt cx="1509900" cy="1751575"/>
          </a:xfrm>
        </p:grpSpPr>
        <p:pic>
          <p:nvPicPr>
            <p:cNvPr id="83" name="Google Shape;83;p1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23952" y="2868275"/>
              <a:ext cx="1509775" cy="1508275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84" name="Google Shape;84;p15"/>
            <p:cNvSpPr/>
            <p:nvPr/>
          </p:nvSpPr>
          <p:spPr>
            <a:xfrm>
              <a:off x="823950" y="4376550"/>
              <a:ext cx="1509900" cy="2433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Поставщик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85" name="Google Shape;85;p15"/>
          <p:cNvCxnSpPr>
            <a:stCxn id="84" idx="2"/>
          </p:cNvCxnSpPr>
          <p:nvPr/>
        </p:nvCxnSpPr>
        <p:spPr>
          <a:xfrm rot="-5400000" flipH="1">
            <a:off x="2592056" y="2062091"/>
            <a:ext cx="213900" cy="18111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6" name="Google Shape;86;p15"/>
          <p:cNvCxnSpPr/>
          <p:nvPr/>
        </p:nvCxnSpPr>
        <p:spPr>
          <a:xfrm flipH="1">
            <a:off x="2539006" y="1350849"/>
            <a:ext cx="4211700" cy="9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87" name="Google Shape;87;p15"/>
          <p:cNvGrpSpPr/>
          <p:nvPr/>
        </p:nvGrpSpPr>
        <p:grpSpPr>
          <a:xfrm>
            <a:off x="979505" y="3248100"/>
            <a:ext cx="1626605" cy="1686700"/>
            <a:chOff x="847575" y="3157750"/>
            <a:chExt cx="1686300" cy="1771000"/>
          </a:xfrm>
        </p:grpSpPr>
        <p:pic>
          <p:nvPicPr>
            <p:cNvPr id="88" name="Google Shape;88;p1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47575" y="3157750"/>
              <a:ext cx="1686202" cy="1320999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89" name="Google Shape;89;p15"/>
            <p:cNvSpPr/>
            <p:nvPr/>
          </p:nvSpPr>
          <p:spPr>
            <a:xfrm>
              <a:off x="847575" y="4478750"/>
              <a:ext cx="1686300" cy="4500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Логистическая компания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90" name="Google Shape;90;p15"/>
          <p:cNvCxnSpPr>
            <a:endCxn id="75" idx="2"/>
          </p:cNvCxnSpPr>
          <p:nvPr/>
        </p:nvCxnSpPr>
        <p:spPr>
          <a:xfrm rot="10800000" flipH="1">
            <a:off x="2615335" y="3926858"/>
            <a:ext cx="1965900" cy="7935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1" name="Google Shape;91;p15"/>
          <p:cNvCxnSpPr/>
          <p:nvPr/>
        </p:nvCxnSpPr>
        <p:spPr>
          <a:xfrm flipH="1">
            <a:off x="2608343" y="1798816"/>
            <a:ext cx="4132500" cy="2502900"/>
          </a:xfrm>
          <a:prstGeom prst="bentConnector3">
            <a:avLst>
              <a:gd name="adj1" fmla="val 14082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2" name="Google Shape;92;p15"/>
          <p:cNvSpPr txBox="1"/>
          <p:nvPr/>
        </p:nvSpPr>
        <p:spPr>
          <a:xfrm>
            <a:off x="369525" y="219725"/>
            <a:ext cx="8423400" cy="2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>
                <a:latin typeface="Montserrat Medium"/>
                <a:ea typeface="Montserrat Medium"/>
                <a:cs typeface="Montserrat Medium"/>
                <a:sym typeface="Montserrat Medium"/>
              </a:rPr>
              <a:t>Продукт</a:t>
            </a:r>
            <a:endParaRPr sz="27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93" name="Google Shape;93;p15"/>
          <p:cNvPicPr preferRelativeResize="0"/>
          <p:nvPr/>
        </p:nvPicPr>
        <p:blipFill rotWithShape="1">
          <a:blip r:embed="rId7">
            <a:alphaModFix/>
          </a:blip>
          <a:srcRect l="10590" r="11138"/>
          <a:stretch/>
        </p:blipFill>
        <p:spPr>
          <a:xfrm>
            <a:off x="979500" y="3248100"/>
            <a:ext cx="1626600" cy="12578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 Medium"/>
                <a:ea typeface="Montserrat Medium"/>
                <a:cs typeface="Montserrat Medium"/>
                <a:sym typeface="Montserrat Medium"/>
              </a:rPr>
              <a:t>Конкурентное преимущество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aphicFrame>
        <p:nvGraphicFramePr>
          <p:cNvPr id="99" name="Google Shape;99;p16"/>
          <p:cNvGraphicFramePr/>
          <p:nvPr/>
        </p:nvGraphicFramePr>
        <p:xfrm>
          <a:off x="311700" y="551050"/>
          <a:ext cx="8608950" cy="4419635"/>
        </p:xfrm>
        <a:graphic>
          <a:graphicData uri="http://schemas.openxmlformats.org/drawingml/2006/table">
            <a:tbl>
              <a:tblPr>
                <a:noFill/>
                <a:tableStyleId>{6663A2CD-0372-4A08-B8C4-8C7AD25855F6}</a:tableStyleId>
              </a:tblPr>
              <a:tblGrid>
                <a:gridCol w="2869650"/>
                <a:gridCol w="2869650"/>
                <a:gridCol w="2869650"/>
              </a:tblGrid>
              <a:tr h="414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Наша платформа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Infracht (Польша)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22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Уровни взаимодействия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Взаимодействие 3-х сторон </a:t>
                      </a:r>
                      <a:endParaRPr sz="120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(заказчик - поставщик - перевозчик)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Взаимодействие 2-х сторон </a:t>
                      </a:r>
                      <a:endParaRPr sz="1200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(заказчик - перевозчик)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73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Наличие подписки за пользование платформой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Плата за пользование платформой 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 зависимости от веса перевозимого груза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56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Способ поиска необходимых компаний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Самостоятельный удобный выбор компаний-поставщиков, логистических компаний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Проведение тендеров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98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Вид документооборота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Электронный документооборот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8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Наличие прямой коммуникации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Онлайн общение в цепочке поставок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8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Мониторинг со стороны компании-получателя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Мониторинг загрузок, разгрузок, движение транспорта 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>
            <a:spLocks noGrp="1"/>
          </p:cNvSpPr>
          <p:nvPr>
            <p:ph type="title"/>
          </p:nvPr>
        </p:nvSpPr>
        <p:spPr>
          <a:xfrm>
            <a:off x="311700" y="478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 Medium"/>
                <a:ea typeface="Montserrat Medium"/>
                <a:cs typeface="Montserrat Medium"/>
                <a:sym typeface="Montserrat Medium"/>
              </a:rPr>
              <a:t>Дорожная карта проекта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5" name="Google Shape;105;p17"/>
          <p:cNvSpPr txBox="1">
            <a:spLocks noGrp="1"/>
          </p:cNvSpPr>
          <p:nvPr>
            <p:ph type="body" idx="1"/>
          </p:nvPr>
        </p:nvSpPr>
        <p:spPr>
          <a:xfrm>
            <a:off x="178075" y="620550"/>
            <a:ext cx="8847300" cy="431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cxnSp>
        <p:nvCxnSpPr>
          <p:cNvPr id="106" name="Google Shape;106;p17"/>
          <p:cNvCxnSpPr/>
          <p:nvPr/>
        </p:nvCxnSpPr>
        <p:spPr>
          <a:xfrm flipH="1">
            <a:off x="4567050" y="856250"/>
            <a:ext cx="9900" cy="238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7" name="Google Shape;107;p17"/>
          <p:cNvSpPr txBox="1"/>
          <p:nvPr/>
        </p:nvSpPr>
        <p:spPr>
          <a:xfrm>
            <a:off x="336950" y="871150"/>
            <a:ext cx="2601600" cy="5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7"/>
          <p:cNvSpPr txBox="1"/>
          <p:nvPr/>
        </p:nvSpPr>
        <p:spPr>
          <a:xfrm>
            <a:off x="274675" y="1003888"/>
            <a:ext cx="8654100" cy="5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Определение наполнения платформы (информация, которая будет присутствовать на платформе, вкладки, их наполнение и т.д.) </a:t>
            </a:r>
            <a:r>
              <a:rPr lang="ru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(2023 г.)</a:t>
            </a:r>
            <a:endParaRPr sz="1200" dirty="0"/>
          </a:p>
        </p:txBody>
      </p:sp>
      <p:sp>
        <p:nvSpPr>
          <p:cNvPr id="109" name="Google Shape;109;p17"/>
          <p:cNvSpPr txBox="1"/>
          <p:nvPr/>
        </p:nvSpPr>
        <p:spPr>
          <a:xfrm>
            <a:off x="649950" y="1798475"/>
            <a:ext cx="7844100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Составление списка необходимой информации для каждой стороны для регистрации  (данные, которые необходимо указать) </a:t>
            </a:r>
            <a:r>
              <a:rPr lang="ru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(202</a:t>
            </a:r>
            <a:r>
              <a:rPr lang="en-US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ru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г.)</a:t>
            </a:r>
            <a:endParaRPr sz="1200" dirty="0"/>
          </a:p>
        </p:txBody>
      </p:sp>
      <p:cxnSp>
        <p:nvCxnSpPr>
          <p:cNvPr id="110" name="Google Shape;110;p17"/>
          <p:cNvCxnSpPr/>
          <p:nvPr/>
        </p:nvCxnSpPr>
        <p:spPr>
          <a:xfrm flipH="1">
            <a:off x="4567050" y="1644563"/>
            <a:ext cx="9900" cy="238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1" name="Google Shape;111;p17"/>
          <p:cNvSpPr txBox="1"/>
          <p:nvPr/>
        </p:nvSpPr>
        <p:spPr>
          <a:xfrm>
            <a:off x="199800" y="2504050"/>
            <a:ext cx="86541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Наполнение для каждой стороны (квалификация груза, вес, город и т.д.) </a:t>
            </a:r>
            <a:r>
              <a:rPr lang="ru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(2024 г.)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17"/>
          <p:cNvSpPr txBox="1"/>
          <p:nvPr/>
        </p:nvSpPr>
        <p:spPr>
          <a:xfrm>
            <a:off x="1647650" y="553400"/>
            <a:ext cx="60669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Аналитика рынка </a:t>
            </a:r>
            <a:r>
              <a:rPr lang="ru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(2023 г.)</a:t>
            </a:r>
            <a:endParaRPr sz="1200" dirty="0"/>
          </a:p>
        </p:txBody>
      </p:sp>
      <p:cxnSp>
        <p:nvCxnSpPr>
          <p:cNvPr id="113" name="Google Shape;113;p17"/>
          <p:cNvCxnSpPr/>
          <p:nvPr/>
        </p:nvCxnSpPr>
        <p:spPr>
          <a:xfrm flipH="1">
            <a:off x="4567050" y="2372388"/>
            <a:ext cx="9900" cy="238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4" name="Google Shape;114;p17"/>
          <p:cNvCxnSpPr/>
          <p:nvPr/>
        </p:nvCxnSpPr>
        <p:spPr>
          <a:xfrm flipH="1">
            <a:off x="4557150" y="3870013"/>
            <a:ext cx="9900" cy="238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5" name="Google Shape;115;p17"/>
          <p:cNvCxnSpPr/>
          <p:nvPr/>
        </p:nvCxnSpPr>
        <p:spPr>
          <a:xfrm flipH="1">
            <a:off x="4557150" y="4396338"/>
            <a:ext cx="9900" cy="238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6" name="Google Shape;116;p17"/>
          <p:cNvCxnSpPr/>
          <p:nvPr/>
        </p:nvCxnSpPr>
        <p:spPr>
          <a:xfrm flipH="1">
            <a:off x="4567050" y="2809938"/>
            <a:ext cx="9900" cy="238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7" name="Google Shape;117;p17"/>
          <p:cNvSpPr txBox="1"/>
          <p:nvPr/>
        </p:nvSpPr>
        <p:spPr>
          <a:xfrm>
            <a:off x="483050" y="2942700"/>
            <a:ext cx="8396100" cy="5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Определение способов функционирования данной платформы (каким образом будет происходить разделение для поставщиков и потребителей, наличие фильтров, запросов) </a:t>
            </a:r>
            <a:r>
              <a:rPr lang="ru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(2024 г.)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18;p17"/>
          <p:cNvSpPr txBox="1"/>
          <p:nvPr/>
        </p:nvSpPr>
        <p:spPr>
          <a:xfrm>
            <a:off x="500750" y="4019250"/>
            <a:ext cx="8360700" cy="4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Разработка MVP платформы </a:t>
            </a:r>
            <a:r>
              <a:rPr lang="ru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(2024 г.)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" name="Google Shape;119;p17"/>
          <p:cNvSpPr txBox="1"/>
          <p:nvPr/>
        </p:nvSpPr>
        <p:spPr>
          <a:xfrm>
            <a:off x="788850" y="4563900"/>
            <a:ext cx="7546500" cy="29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Вывод продукта на </a:t>
            </a: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рынок </a:t>
            </a:r>
            <a:r>
              <a:rPr lang="ru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(2025 г.)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>
            <a:spLocks noGrp="1"/>
          </p:cNvSpPr>
          <p:nvPr>
            <p:ph type="title"/>
          </p:nvPr>
        </p:nvSpPr>
        <p:spPr>
          <a:xfrm>
            <a:off x="311700" y="1953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 Medium"/>
                <a:ea typeface="Montserrat Medium"/>
                <a:cs typeface="Montserrat Medium"/>
                <a:sym typeface="Montserrat Medium"/>
              </a:rPr>
              <a:t>Бизнес модель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125" name="Google Shape;125;p18"/>
          <p:cNvGrpSpPr/>
          <p:nvPr/>
        </p:nvGrpSpPr>
        <p:grpSpPr>
          <a:xfrm>
            <a:off x="311725" y="978775"/>
            <a:ext cx="3135900" cy="2427000"/>
            <a:chOff x="2317075" y="1068650"/>
            <a:chExt cx="3135900" cy="2427000"/>
          </a:xfrm>
        </p:grpSpPr>
        <p:sp>
          <p:nvSpPr>
            <p:cNvPr id="126" name="Google Shape;126;p18"/>
            <p:cNvSpPr txBox="1"/>
            <p:nvPr/>
          </p:nvSpPr>
          <p:spPr>
            <a:xfrm>
              <a:off x="2317075" y="1378250"/>
              <a:ext cx="3135900" cy="2117400"/>
            </a:xfrm>
            <a:prstGeom prst="rect">
              <a:avLst/>
            </a:prstGeom>
            <a:solidFill>
              <a:srgbClr val="F4CCCC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Логистические компании</a:t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Компании-поставщики (сырье, товары, продукты)</a:t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Предприятия/компании, нуждающиеся в оптимизации (сокращении денежных расходов, времени на поиски логистический решений) работы поставок</a:t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27" name="Google Shape;127;p18"/>
            <p:cNvSpPr txBox="1"/>
            <p:nvPr/>
          </p:nvSpPr>
          <p:spPr>
            <a:xfrm>
              <a:off x="2317075" y="1068650"/>
              <a:ext cx="3135900" cy="309600"/>
            </a:xfrm>
            <a:prstGeom prst="rect">
              <a:avLst/>
            </a:prstGeom>
            <a:solidFill>
              <a:srgbClr val="F4CCCC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Целевая аудитория:</a:t>
              </a:r>
              <a:endParaRPr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grpSp>
        <p:nvGrpSpPr>
          <p:cNvPr id="128" name="Google Shape;128;p18"/>
          <p:cNvGrpSpPr/>
          <p:nvPr/>
        </p:nvGrpSpPr>
        <p:grpSpPr>
          <a:xfrm>
            <a:off x="6583516" y="2307029"/>
            <a:ext cx="2248765" cy="988712"/>
            <a:chOff x="409475" y="1008725"/>
            <a:chExt cx="1518000" cy="839100"/>
          </a:xfrm>
        </p:grpSpPr>
        <p:sp>
          <p:nvSpPr>
            <p:cNvPr id="129" name="Google Shape;129;p18"/>
            <p:cNvSpPr txBox="1"/>
            <p:nvPr/>
          </p:nvSpPr>
          <p:spPr>
            <a:xfrm>
              <a:off x="409475" y="1008725"/>
              <a:ext cx="1518000" cy="309600"/>
            </a:xfrm>
            <a:prstGeom prst="rect">
              <a:avLst/>
            </a:prstGeom>
            <a:solidFill>
              <a:srgbClr val="D9D2E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Каналы сбыта:</a:t>
              </a:r>
              <a:endParaRPr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130" name="Google Shape;130;p18"/>
            <p:cNvSpPr txBox="1"/>
            <p:nvPr/>
          </p:nvSpPr>
          <p:spPr>
            <a:xfrm>
              <a:off x="409475" y="1318325"/>
              <a:ext cx="1518000" cy="529500"/>
            </a:xfrm>
            <a:prstGeom prst="rect">
              <a:avLst/>
            </a:prstGeom>
            <a:solidFill>
              <a:srgbClr val="D9D2E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Веб-порталы</a:t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Реклама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31" name="Google Shape;131;p18"/>
          <p:cNvGrpSpPr/>
          <p:nvPr/>
        </p:nvGrpSpPr>
        <p:grpSpPr>
          <a:xfrm>
            <a:off x="3447625" y="1388250"/>
            <a:ext cx="3135900" cy="1328400"/>
            <a:chOff x="5543000" y="1068650"/>
            <a:chExt cx="3135900" cy="1328400"/>
          </a:xfrm>
        </p:grpSpPr>
        <p:sp>
          <p:nvSpPr>
            <p:cNvPr id="132" name="Google Shape;132;p18"/>
            <p:cNvSpPr txBox="1"/>
            <p:nvPr/>
          </p:nvSpPr>
          <p:spPr>
            <a:xfrm>
              <a:off x="5543000" y="1068650"/>
              <a:ext cx="3135900" cy="309600"/>
            </a:xfrm>
            <a:prstGeom prst="rect">
              <a:avLst/>
            </a:prstGeom>
            <a:solidFill>
              <a:srgbClr val="FFF2CC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Ценностное предложение:</a:t>
              </a:r>
              <a:endParaRPr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133" name="Google Shape;133;p18"/>
            <p:cNvSpPr txBox="1"/>
            <p:nvPr/>
          </p:nvSpPr>
          <p:spPr>
            <a:xfrm>
              <a:off x="5543000" y="1378250"/>
              <a:ext cx="3135900" cy="1018800"/>
            </a:xfrm>
            <a:prstGeom prst="rect">
              <a:avLst/>
            </a:prstGeom>
            <a:solidFill>
              <a:srgbClr val="FFF2CC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Платформа обеспечивает взаимодействие 3-х сторон (заказчик - поставщик - перевозчик)</a:t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34" name="Google Shape;134;p18"/>
          <p:cNvGrpSpPr/>
          <p:nvPr/>
        </p:nvGrpSpPr>
        <p:grpSpPr>
          <a:xfrm>
            <a:off x="3447625" y="2716650"/>
            <a:ext cx="3135900" cy="1638000"/>
            <a:chOff x="5543000" y="2826425"/>
            <a:chExt cx="3135900" cy="1638000"/>
          </a:xfrm>
        </p:grpSpPr>
        <p:sp>
          <p:nvSpPr>
            <p:cNvPr id="135" name="Google Shape;135;p18"/>
            <p:cNvSpPr txBox="1"/>
            <p:nvPr/>
          </p:nvSpPr>
          <p:spPr>
            <a:xfrm>
              <a:off x="5543000" y="2826425"/>
              <a:ext cx="3135900" cy="309600"/>
            </a:xfrm>
            <a:prstGeom prst="rect">
              <a:avLst/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Необходимые ресурсы:</a:t>
              </a:r>
              <a:endParaRPr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136" name="Google Shape;136;p18"/>
            <p:cNvSpPr txBox="1"/>
            <p:nvPr/>
          </p:nvSpPr>
          <p:spPr>
            <a:xfrm>
              <a:off x="5543000" y="3136025"/>
              <a:ext cx="3135900" cy="1328400"/>
            </a:xfrm>
            <a:prstGeom prst="rect">
              <a:avLst/>
            </a:prstGeom>
            <a:solidFill>
              <a:srgbClr val="D9EAD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Технические (разработчики/программисты)</a:t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Инфраструктура (серверы, базы данных и др.)</a:t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Финансовые </a:t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37" name="Google Shape;137;p18"/>
          <p:cNvGrpSpPr/>
          <p:nvPr/>
        </p:nvGrpSpPr>
        <p:grpSpPr>
          <a:xfrm>
            <a:off x="311725" y="3405775"/>
            <a:ext cx="3135900" cy="1458000"/>
            <a:chOff x="6813350" y="2936350"/>
            <a:chExt cx="3135900" cy="1458000"/>
          </a:xfrm>
        </p:grpSpPr>
        <p:sp>
          <p:nvSpPr>
            <p:cNvPr id="138" name="Google Shape;138;p18"/>
            <p:cNvSpPr txBox="1"/>
            <p:nvPr/>
          </p:nvSpPr>
          <p:spPr>
            <a:xfrm>
              <a:off x="6813350" y="2936350"/>
              <a:ext cx="3135900" cy="309600"/>
            </a:xfrm>
            <a:prstGeom prst="rect">
              <a:avLst/>
            </a:prstGeom>
            <a:solidFill>
              <a:srgbClr val="FCE5CD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Существующие альтернативы:</a:t>
              </a:r>
              <a:endParaRPr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139" name="Google Shape;139;p18"/>
            <p:cNvSpPr txBox="1"/>
            <p:nvPr/>
          </p:nvSpPr>
          <p:spPr>
            <a:xfrm>
              <a:off x="6813350" y="3245950"/>
              <a:ext cx="3135900" cy="1148400"/>
            </a:xfrm>
            <a:prstGeom prst="rect">
              <a:avLst/>
            </a:prstGeom>
            <a:solidFill>
              <a:srgbClr val="FCE5CD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Infracht - платформа, которая включает в себя помимо логистических компаний базу поставщиков.</a:t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>
            <a:spLocks noGrp="1"/>
          </p:cNvSpPr>
          <p:nvPr>
            <p:ph type="title"/>
          </p:nvPr>
        </p:nvSpPr>
        <p:spPr>
          <a:xfrm>
            <a:off x="371275" y="1570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 Medium"/>
                <a:ea typeface="Montserrat Medium"/>
                <a:cs typeface="Montserrat Medium"/>
                <a:sym typeface="Montserrat Medium"/>
              </a:rPr>
              <a:t>Финансовый план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aphicFrame>
        <p:nvGraphicFramePr>
          <p:cNvPr id="145" name="Google Shape;145;p19"/>
          <p:cNvGraphicFramePr/>
          <p:nvPr/>
        </p:nvGraphicFramePr>
        <p:xfrm>
          <a:off x="952500" y="729775"/>
          <a:ext cx="7239000" cy="3924695"/>
        </p:xfrm>
        <a:graphic>
          <a:graphicData uri="http://schemas.openxmlformats.org/drawingml/2006/table">
            <a:tbl>
              <a:tblPr>
                <a:noFill/>
                <a:tableStyleId>{6663A2CD-0372-4A08-B8C4-8C7AD25855F6}</a:tableStyleId>
              </a:tblPr>
              <a:tblGrid>
                <a:gridCol w="3619500"/>
                <a:gridCol w="3619500"/>
              </a:tblGrid>
              <a:tr h="545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Цель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Сумма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/>
                </a:tc>
              </a:tr>
              <a:tr h="839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Разработка платформы (сайта)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от 800 000 руб. в зависимости от запросов (наполнения)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/>
                </a:tc>
              </a:tr>
              <a:tr h="839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Обслуживание платформы (IT-специалисты)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от 20 000 до 40 000 руб./мес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/>
                </a:tc>
              </a:tr>
              <a:tr h="54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Покупка сервера (хостинг) и покупка домена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от 30 000 руб./мес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/>
                </a:tc>
              </a:tr>
              <a:tr h="54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Продвижение платформы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120 000 руб.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/>
                </a:tc>
              </a:tr>
              <a:tr h="54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Тестирование сайта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от 1 000 руб./услуга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406</Words>
  <Application>Microsoft Office PowerPoint</Application>
  <PresentationFormat>Экран (16:9)</PresentationFormat>
  <Paragraphs>83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Montserrat Medium</vt:lpstr>
      <vt:lpstr>Montserrat</vt:lpstr>
      <vt:lpstr>Montserrat SemiBold</vt:lpstr>
      <vt:lpstr>Simple Light</vt:lpstr>
      <vt:lpstr>Платформа обеспечивающая взаимодействие с бизнес-партнерами</vt:lpstr>
      <vt:lpstr>Проблема</vt:lpstr>
      <vt:lpstr>Слайд 3</vt:lpstr>
      <vt:lpstr>Конкурентное преимущество</vt:lpstr>
      <vt:lpstr>Дорожная карта проекта</vt:lpstr>
      <vt:lpstr>Бизнес модель</vt:lpstr>
      <vt:lpstr>Финансовый план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Платформа обеспечивающая взаимодействие с бизнес-партнерами</dc:title>
  <dc:creator>admin</dc:creator>
  <cp:lastModifiedBy>1</cp:lastModifiedBy>
  <cp:revision>4</cp:revision>
  <dcterms:modified xsi:type="dcterms:W3CDTF">2023-12-26T19:14:19Z</dcterms:modified>
</cp:coreProperties>
</file>