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68" r:id="rId3"/>
    <p:sldId id="258" r:id="rId4"/>
    <p:sldId id="265" r:id="rId5"/>
    <p:sldId id="270" r:id="rId6"/>
    <p:sldId id="260" r:id="rId7"/>
    <p:sldId id="261" r:id="rId8"/>
    <p:sldId id="262" r:id="rId9"/>
    <p:sldId id="271" r:id="rId10"/>
    <p:sldId id="267" r:id="rId11"/>
    <p:sldId id="269" r:id="rId12"/>
  </p:sldIdLst>
  <p:sldSz cx="14630400" cy="8229600"/>
  <p:notesSz cx="8229600" cy="14630400"/>
  <p:embeddedFontLst>
    <p:embeddedFont>
      <p:font typeface="Bahnschrift SemiCondensed" panose="020B0502040204020203" pitchFamily="34" charset="0"/>
      <p:regular r:id="rId14"/>
      <p:bold r:id="rId15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98FF"/>
    <a:srgbClr val="282C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70" d="100"/>
          <a:sy n="70" d="100"/>
        </p:scale>
        <p:origin x="60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918115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59219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0558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45933C-666A-DF78-3D6A-31D94D5DA7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621370E-746D-5B93-91EF-E22EE1D221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3AA5566-65F3-FB7A-A930-D25285632F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7870EB-2481-3D61-3EC9-EB9A0373318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1390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725DDB-085D-4C5A-8B18-6CFC43F1AB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2E9157F-8FCE-05D4-8EFB-9B3BB97C3E2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5694926-74D7-EE8D-1127-DE3B9B03B6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AB6394-F614-E5A3-C992-1257C74350A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0444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51214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830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82C3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82C32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82C3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82C32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82C3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82C32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82C3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82C32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82C3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82C32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82C3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82C32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82C3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82C32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82C3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82C32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58309" y="806887"/>
            <a:ext cx="7627382" cy="39343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7700"/>
              </a:lnSpc>
              <a:buNone/>
            </a:pPr>
            <a:r>
              <a:rPr lang="ru-RU" sz="6150" b="1" dirty="0" err="1">
                <a:solidFill>
                  <a:srgbClr val="9998FF"/>
                </a:solidFill>
                <a:latin typeface="Bahnschrift SemiCondensed" panose="020B0502040204020203" pitchFamily="34" charset="0"/>
                <a:ea typeface="Barlow Bold" pitchFamily="34" charset="-122"/>
                <a:cs typeface="Barlow Bold" pitchFamily="34" charset="-120"/>
              </a:rPr>
              <a:t>Транскрибация</a:t>
            </a:r>
            <a:r>
              <a:rPr lang="ru-RU" sz="6150" b="1" dirty="0">
                <a:solidFill>
                  <a:srgbClr val="9998FF"/>
                </a:solidFill>
                <a:latin typeface="Bahnschrift SemiCondensed" panose="020B0502040204020203" pitchFamily="34" charset="0"/>
                <a:ea typeface="Barlow Bold" pitchFamily="34" charset="-122"/>
                <a:cs typeface="Barlow Bold" pitchFamily="34" charset="-120"/>
              </a:rPr>
              <a:t> жестов на видео в текст</a:t>
            </a:r>
            <a:endParaRPr lang="en-US" sz="6150" dirty="0">
              <a:latin typeface="Bahnschrift SemiCondensed" panose="020B0502040204020203" pitchFamily="34" charset="0"/>
            </a:endParaRPr>
          </a:p>
        </p:txBody>
      </p:sp>
      <p:sp>
        <p:nvSpPr>
          <p:cNvPr id="9" name="Text 12">
            <a:extLst>
              <a:ext uri="{FF2B5EF4-FFF2-40B4-BE49-F238E27FC236}">
                <a16:creationId xmlns:a16="http://schemas.microsoft.com/office/drawing/2014/main" id="{EFDDAAC8-9B8D-414C-910A-F5A7E5C27D90}"/>
              </a:ext>
            </a:extLst>
          </p:cNvPr>
          <p:cNvSpPr/>
          <p:nvPr/>
        </p:nvSpPr>
        <p:spPr>
          <a:xfrm>
            <a:off x="758309" y="2994846"/>
            <a:ext cx="7980576" cy="693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700"/>
              </a:lnSpc>
              <a:buNone/>
            </a:pPr>
            <a:r>
              <a:rPr lang="ru-RU" sz="2000" dirty="0">
                <a:solidFill>
                  <a:srgbClr val="EEEFF5"/>
                </a:solidFill>
                <a:latin typeface="Bahnschrift SemiCondensed" panose="020B0502040204020203" pitchFamily="34" charset="0"/>
                <a:ea typeface="Montserrat" pitchFamily="34" charset="-122"/>
                <a:cs typeface="Montserrat" pitchFamily="34" charset="-120"/>
              </a:rPr>
              <a:t>Проект по разработке расширения для видеозвонков, которое позволяет транскрибировать жесты собеседника в текст. </a:t>
            </a:r>
            <a:endParaRPr lang="en-US" sz="2000" dirty="0">
              <a:latin typeface="Bahnschrift SemiCondensed" panose="020B0502040204020203" pitchFamily="34" charset="0"/>
            </a:endParaRPr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B4DECC64-AB10-4DD7-B8D5-5D3B2D85626B}"/>
              </a:ext>
            </a:extLst>
          </p:cNvPr>
          <p:cNvSpPr/>
          <p:nvPr/>
        </p:nvSpPr>
        <p:spPr>
          <a:xfrm>
            <a:off x="758309" y="5825098"/>
            <a:ext cx="8385691" cy="26004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700"/>
              </a:lnSpc>
              <a:buNone/>
            </a:pPr>
            <a:r>
              <a:rPr lang="ru-RU" sz="1700" dirty="0">
                <a:solidFill>
                  <a:srgbClr val="EEEFF5"/>
                </a:solidFill>
                <a:latin typeface="Bahnschrift SemiCondensed" panose="020B0502040204020203" pitchFamily="34" charset="0"/>
                <a:ea typeface="Montserrat" pitchFamily="34" charset="-122"/>
                <a:cs typeface="Montserrat" pitchFamily="34" charset="-120"/>
              </a:rPr>
              <a:t>Команда:</a:t>
            </a:r>
          </a:p>
          <a:p>
            <a:pPr marL="0" indent="0">
              <a:lnSpc>
                <a:spcPts val="2700"/>
              </a:lnSpc>
              <a:buNone/>
            </a:pPr>
            <a:r>
              <a:rPr lang="ru-RU" sz="1700" dirty="0">
                <a:solidFill>
                  <a:srgbClr val="EEEFF5"/>
                </a:solidFill>
                <a:latin typeface="Bahnschrift SemiCondensed" panose="020B0502040204020203" pitchFamily="34" charset="0"/>
                <a:ea typeface="Montserrat" pitchFamily="34" charset="-122"/>
                <a:cs typeface="Montserrat" pitchFamily="34" charset="-120"/>
              </a:rPr>
              <a:t>Титлянова София - Руководитель проекта</a:t>
            </a:r>
          </a:p>
          <a:p>
            <a:pPr marL="0" indent="0">
              <a:lnSpc>
                <a:spcPts val="2700"/>
              </a:lnSpc>
              <a:buNone/>
            </a:pPr>
            <a:r>
              <a:rPr lang="ru-RU" sz="1700" dirty="0">
                <a:solidFill>
                  <a:srgbClr val="EEEFF5"/>
                </a:solidFill>
                <a:latin typeface="Bahnschrift SemiCondensed" panose="020B0502040204020203" pitchFamily="34" charset="0"/>
                <a:ea typeface="Montserrat" pitchFamily="34" charset="-122"/>
                <a:cs typeface="Montserrat" pitchFamily="34" charset="-120"/>
              </a:rPr>
              <a:t>+7(982)445-77-23 | titlyanova37@mail.ru | @sonyaneratt</a:t>
            </a:r>
          </a:p>
          <a:p>
            <a:pPr marL="0" indent="0">
              <a:lnSpc>
                <a:spcPts val="2700"/>
              </a:lnSpc>
              <a:buNone/>
            </a:pPr>
            <a:endParaRPr lang="ru-RU" sz="1700" dirty="0">
              <a:solidFill>
                <a:srgbClr val="EEEFF5"/>
              </a:solidFill>
              <a:latin typeface="Bahnschrift SemiCondensed" panose="020B0502040204020203" pitchFamily="34" charset="0"/>
              <a:ea typeface="Montserrat" pitchFamily="34" charset="-122"/>
              <a:cs typeface="Montserrat" pitchFamily="34" charset="-120"/>
            </a:endParaRPr>
          </a:p>
          <a:p>
            <a:pPr marL="0" indent="0">
              <a:lnSpc>
                <a:spcPts val="2700"/>
              </a:lnSpc>
              <a:buNone/>
            </a:pPr>
            <a:r>
              <a:rPr lang="ru-RU" sz="1700" dirty="0">
                <a:solidFill>
                  <a:srgbClr val="EEEFF5"/>
                </a:solidFill>
                <a:latin typeface="Bahnschrift SemiCondensed" panose="020B0502040204020203" pitchFamily="34" charset="0"/>
                <a:ea typeface="Montserrat" pitchFamily="34" charset="-122"/>
                <a:cs typeface="Montserrat" pitchFamily="34" charset="-120"/>
              </a:rPr>
              <a:t>Шилов Дмитрий - Технический специалист</a:t>
            </a:r>
          </a:p>
          <a:p>
            <a:pPr marL="0" indent="0">
              <a:lnSpc>
                <a:spcPts val="2700"/>
              </a:lnSpc>
              <a:buNone/>
            </a:pPr>
            <a:r>
              <a:rPr lang="ru-RU" sz="1700" dirty="0">
                <a:solidFill>
                  <a:srgbClr val="EEEFF5"/>
                </a:solidFill>
                <a:latin typeface="Bahnschrift SemiCondensed" panose="020B0502040204020203" pitchFamily="34" charset="0"/>
                <a:ea typeface="Montserrat" pitchFamily="34" charset="-122"/>
                <a:cs typeface="Montserrat" pitchFamily="34" charset="-120"/>
              </a:rPr>
              <a:t>+7(964)192-80-65 | gfhjkmseventhird@gmail.com | @jxckxss</a:t>
            </a:r>
          </a:p>
        </p:txBody>
      </p:sp>
      <p:sp>
        <p:nvSpPr>
          <p:cNvPr id="4" name="Text 12">
            <a:extLst>
              <a:ext uri="{FF2B5EF4-FFF2-40B4-BE49-F238E27FC236}">
                <a16:creationId xmlns:a16="http://schemas.microsoft.com/office/drawing/2014/main" id="{FB5229CC-B9A4-78B1-761E-8984AF6A1608}"/>
              </a:ext>
            </a:extLst>
          </p:cNvPr>
          <p:cNvSpPr/>
          <p:nvPr/>
        </p:nvSpPr>
        <p:spPr>
          <a:xfrm>
            <a:off x="758309" y="4888044"/>
            <a:ext cx="7980576" cy="693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700"/>
              </a:lnSpc>
              <a:buNone/>
            </a:pPr>
            <a:r>
              <a:rPr lang="ru-RU" sz="2000" dirty="0">
                <a:solidFill>
                  <a:srgbClr val="EEEFF5"/>
                </a:solidFill>
                <a:latin typeface="Bahnschrift SemiCondensed" panose="020B0502040204020203" pitchFamily="34" charset="0"/>
                <a:ea typeface="Montserrat" pitchFamily="34" charset="-122"/>
                <a:cs typeface="Montserrat" pitchFamily="34" charset="-120"/>
              </a:rPr>
              <a:t>Ищем инвестиции 4 млн. руб.</a:t>
            </a:r>
          </a:p>
          <a:p>
            <a:pPr marL="0" indent="0">
              <a:lnSpc>
                <a:spcPts val="2700"/>
              </a:lnSpc>
              <a:buNone/>
            </a:pPr>
            <a:r>
              <a:rPr lang="ru-RU" sz="2000" dirty="0">
                <a:solidFill>
                  <a:srgbClr val="EEEFF5"/>
                </a:solidFill>
                <a:latin typeface="Bahnschrift SemiCondensed" panose="020B0502040204020203" pitchFamily="34" charset="0"/>
              </a:rPr>
              <a:t>Рассматриваем различные варианты сотрудничества</a:t>
            </a:r>
            <a:endParaRPr lang="en-US" sz="2000" dirty="0">
              <a:latin typeface="Bahnschrift SemiCondensed" panose="020B0502040204020203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0">
            <a:extLst>
              <a:ext uri="{FF2B5EF4-FFF2-40B4-BE49-F238E27FC236}">
                <a16:creationId xmlns:a16="http://schemas.microsoft.com/office/drawing/2014/main" id="{E25BED9B-F4F6-4830-A0CA-03267E80B78F}"/>
              </a:ext>
            </a:extLst>
          </p:cNvPr>
          <p:cNvSpPr/>
          <p:nvPr/>
        </p:nvSpPr>
        <p:spPr>
          <a:xfrm>
            <a:off x="758309" y="1366242"/>
            <a:ext cx="5701546" cy="712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600"/>
              </a:lnSpc>
              <a:buNone/>
            </a:pPr>
            <a:r>
              <a:rPr lang="en-US" sz="4450" b="1" dirty="0">
                <a:solidFill>
                  <a:srgbClr val="9998FF"/>
                </a:solidFill>
                <a:latin typeface="Bahnschrift SemiCondensed" panose="020B0502040204020203" pitchFamily="34" charset="0"/>
                <a:ea typeface="Barlow Bold" pitchFamily="34" charset="-122"/>
                <a:cs typeface="Barlow Bold" pitchFamily="34" charset="-120"/>
              </a:rPr>
              <a:t>Проблема</a:t>
            </a:r>
            <a:endParaRPr lang="en-US" sz="4450" dirty="0">
              <a:latin typeface="Bahnschrift SemiCondensed" panose="020B0502040204020203" pitchFamily="34" charset="0"/>
            </a:endParaRPr>
          </a:p>
        </p:txBody>
      </p:sp>
      <p:sp>
        <p:nvSpPr>
          <p:cNvPr id="17" name="Text 2">
            <a:extLst>
              <a:ext uri="{FF2B5EF4-FFF2-40B4-BE49-F238E27FC236}">
                <a16:creationId xmlns:a16="http://schemas.microsoft.com/office/drawing/2014/main" id="{D29C9E37-6314-4265-BD48-FBA1BEC84A28}"/>
              </a:ext>
            </a:extLst>
          </p:cNvPr>
          <p:cNvSpPr/>
          <p:nvPr/>
        </p:nvSpPr>
        <p:spPr>
          <a:xfrm>
            <a:off x="941427" y="2720221"/>
            <a:ext cx="121087" cy="3420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endParaRPr lang="en-US" sz="2650" dirty="0">
              <a:latin typeface="Bahnschrift SemiCondensed" panose="020B0502040204020203" pitchFamily="34" charset="0"/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AF7687EF-77BA-49D7-83CD-3E719E4D86F0}"/>
              </a:ext>
            </a:extLst>
          </p:cNvPr>
          <p:cNvSpPr/>
          <p:nvPr/>
        </p:nvSpPr>
        <p:spPr>
          <a:xfrm>
            <a:off x="12581681" y="7419372"/>
            <a:ext cx="1944547" cy="712470"/>
          </a:xfrm>
          <a:prstGeom prst="rect">
            <a:avLst/>
          </a:prstGeom>
          <a:solidFill>
            <a:srgbClr val="282C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Bahnschrift SemiCondensed" panose="020B0502040204020203" pitchFamily="34" charset="0"/>
            </a:endParaRPr>
          </a:p>
        </p:txBody>
      </p:sp>
      <p:sp>
        <p:nvSpPr>
          <p:cNvPr id="22" name="Text 3">
            <a:extLst>
              <a:ext uri="{FF2B5EF4-FFF2-40B4-BE49-F238E27FC236}">
                <a16:creationId xmlns:a16="http://schemas.microsoft.com/office/drawing/2014/main" id="{4D365A82-1F51-483F-9D73-300ACF29E904}"/>
              </a:ext>
            </a:extLst>
          </p:cNvPr>
          <p:cNvSpPr/>
          <p:nvPr/>
        </p:nvSpPr>
        <p:spPr>
          <a:xfrm>
            <a:off x="758309" y="2377986"/>
            <a:ext cx="6879694" cy="37290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00"/>
              </a:lnSpc>
              <a:buNone/>
            </a:pPr>
            <a:r>
              <a:rPr lang="ru-RU" sz="2200" b="1" dirty="0">
                <a:solidFill>
                  <a:srgbClr val="EEEFF5"/>
                </a:solidFill>
                <a:latin typeface="Bahnschrift SemiCondensed" panose="020B0502040204020203" pitchFamily="34" charset="0"/>
                <a:ea typeface="Barlow Bold" pitchFamily="34" charset="-122"/>
                <a:cs typeface="Barlow Bold" pitchFamily="34" charset="-120"/>
              </a:rPr>
              <a:t>Ключевые проблемы:</a:t>
            </a:r>
          </a:p>
          <a:p>
            <a:pPr marL="0" indent="0">
              <a:lnSpc>
                <a:spcPts val="2800"/>
              </a:lnSpc>
              <a:buNone/>
            </a:pPr>
            <a:r>
              <a:rPr lang="ru-RU" sz="2200" b="1" dirty="0">
                <a:solidFill>
                  <a:srgbClr val="EEEFF5"/>
                </a:solidFill>
                <a:latin typeface="Bahnschrift SemiCondensed" panose="020B0502040204020203" pitchFamily="34" charset="0"/>
                <a:ea typeface="Barlow Bold" pitchFamily="34" charset="-122"/>
                <a:cs typeface="Barlow Bold" pitchFamily="34" charset="-120"/>
              </a:rPr>
              <a:t>•	Ограниченный перечень доступных профессий</a:t>
            </a:r>
          </a:p>
          <a:p>
            <a:pPr marL="0" indent="0">
              <a:lnSpc>
                <a:spcPts val="2800"/>
              </a:lnSpc>
              <a:buNone/>
            </a:pPr>
            <a:r>
              <a:rPr lang="ru-RU" sz="2200" b="1" dirty="0">
                <a:solidFill>
                  <a:srgbClr val="EEEFF5"/>
                </a:solidFill>
                <a:latin typeface="Bahnschrift SemiCondensed" panose="020B0502040204020203" pitchFamily="34" charset="0"/>
                <a:ea typeface="Barlow Bold" pitchFamily="34" charset="-122"/>
                <a:cs typeface="Barlow Bold" pitchFamily="34" charset="-120"/>
              </a:rPr>
              <a:t>•	Невозможность полноценного участия в видеоконференциях</a:t>
            </a:r>
          </a:p>
          <a:p>
            <a:pPr marL="0" indent="0">
              <a:lnSpc>
                <a:spcPts val="2800"/>
              </a:lnSpc>
              <a:buNone/>
            </a:pPr>
            <a:r>
              <a:rPr lang="ru-RU" sz="2200" b="1" dirty="0">
                <a:solidFill>
                  <a:srgbClr val="EEEFF5"/>
                </a:solidFill>
                <a:latin typeface="Bahnschrift SemiCondensed" panose="020B0502040204020203" pitchFamily="34" charset="0"/>
                <a:ea typeface="Barlow Bold" pitchFamily="34" charset="-122"/>
                <a:cs typeface="Barlow Bold" pitchFamily="34" charset="-120"/>
              </a:rPr>
              <a:t>•	Социальная изоляция в эпоху удаленной работы и онлайн-образования</a:t>
            </a:r>
          </a:p>
          <a:p>
            <a:pPr marL="0" indent="0">
              <a:lnSpc>
                <a:spcPts val="2800"/>
              </a:lnSpc>
              <a:buNone/>
            </a:pPr>
            <a:endParaRPr lang="ru-RU" sz="2200" b="1" dirty="0">
              <a:solidFill>
                <a:srgbClr val="EEEFF5"/>
              </a:solidFill>
              <a:latin typeface="Bahnschrift SemiCondensed" panose="020B0502040204020203" pitchFamily="34" charset="0"/>
              <a:ea typeface="Barlow Bold" pitchFamily="34" charset="-122"/>
              <a:cs typeface="Barlow Bold" pitchFamily="34" charset="-120"/>
            </a:endParaRPr>
          </a:p>
          <a:p>
            <a:pPr marL="0" indent="0">
              <a:lnSpc>
                <a:spcPts val="2800"/>
              </a:lnSpc>
              <a:buNone/>
            </a:pPr>
            <a:endParaRPr lang="ru-RU" sz="2200" b="1" dirty="0">
              <a:solidFill>
                <a:srgbClr val="EEEFF5"/>
              </a:solidFill>
              <a:latin typeface="Bahnschrift SemiCondensed" panose="020B0502040204020203" pitchFamily="34" charset="0"/>
              <a:ea typeface="Barlow Bold" pitchFamily="34" charset="-122"/>
              <a:cs typeface="Barlow Bold" pitchFamily="34" charset="-120"/>
            </a:endParaRPr>
          </a:p>
          <a:p>
            <a:pPr marL="0" indent="0">
              <a:lnSpc>
                <a:spcPts val="2800"/>
              </a:lnSpc>
              <a:buNone/>
            </a:pPr>
            <a:endParaRPr lang="ru-RU" sz="2200" b="1" dirty="0">
              <a:solidFill>
                <a:srgbClr val="EEEFF5"/>
              </a:solidFill>
              <a:latin typeface="Bahnschrift SemiCondensed" panose="020B0502040204020203" pitchFamily="34" charset="0"/>
              <a:ea typeface="Barlow Bold" pitchFamily="34" charset="-122"/>
              <a:cs typeface="Barlow Bold" pitchFamily="34" charset="-120"/>
            </a:endParaRPr>
          </a:p>
        </p:txBody>
      </p:sp>
      <p:sp>
        <p:nvSpPr>
          <p:cNvPr id="25" name="Text 3">
            <a:extLst>
              <a:ext uri="{FF2B5EF4-FFF2-40B4-BE49-F238E27FC236}">
                <a16:creationId xmlns:a16="http://schemas.microsoft.com/office/drawing/2014/main" id="{B0DC516F-0A0F-4E12-93D0-DEAC8BC3C242}"/>
              </a:ext>
            </a:extLst>
          </p:cNvPr>
          <p:cNvSpPr/>
          <p:nvPr/>
        </p:nvSpPr>
        <p:spPr>
          <a:xfrm>
            <a:off x="7770683" y="2404706"/>
            <a:ext cx="6512631" cy="4383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00"/>
              </a:lnSpc>
              <a:buNone/>
            </a:pPr>
            <a:r>
              <a:rPr lang="ru-RU" sz="4400" b="1" dirty="0">
                <a:solidFill>
                  <a:srgbClr val="EEEFF5"/>
                </a:solidFill>
                <a:latin typeface="Bahnschrift SemiCondensed" panose="020B0502040204020203" pitchFamily="34" charset="0"/>
                <a:ea typeface="Barlow Bold" pitchFamily="34" charset="-122"/>
                <a:cs typeface="Barlow Bold" pitchFamily="34" charset="-120"/>
              </a:rPr>
              <a:t>Статистика по России*:</a:t>
            </a:r>
            <a:endParaRPr lang="en-US" sz="4400" dirty="0">
              <a:latin typeface="Bahnschrift SemiCondensed" panose="020B0502040204020203" pitchFamily="34" charset="0"/>
            </a:endParaRPr>
          </a:p>
        </p:txBody>
      </p:sp>
      <p:pic>
        <p:nvPicPr>
          <p:cNvPr id="26" name="Picture 2" descr="Picture background">
            <a:extLst>
              <a:ext uri="{FF2B5EF4-FFF2-40B4-BE49-F238E27FC236}">
                <a16:creationId xmlns:a16="http://schemas.microsoft.com/office/drawing/2014/main" id="{B7D4CC6B-2F0B-4E98-8610-E42624E4EF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30209" y1="62079" x2="30029" y2="64541"/>
                        <a14:foregroundMark x1="30644" y1="56122" x2="30617" y2="56487"/>
                        <a14:foregroundMark x1="30680" y1="55626" x2="30644" y2="56122"/>
                        <a14:foregroundMark x1="30904" y1="52549" x2="30780" y2="54253"/>
                        <a14:foregroundMark x1="30029" y1="64541" x2="30691" y2="61869"/>
                        <a14:foregroundMark x1="33190" y1="51786" x2="31611" y2="50851"/>
                        <a14:foregroundMark x1="37213" y1="48980" x2="42672" y2="46684"/>
                        <a14:foregroundMark x1="46695" y1="44898" x2="48563" y2="57398"/>
                        <a14:foregroundMark x1="57725" y1="46173" x2="57184" y2="52296"/>
                        <a14:foregroundMark x1="58333" y1="39286" x2="57725" y2="46173"/>
                        <a14:foregroundMark x1="66491" y1="44940" x2="66810" y2="46684"/>
                        <a14:foregroundMark x1="65272" y1="38265" x2="65426" y2="39105"/>
                        <a14:foregroundMark x1="65086" y1="37245" x2="65272" y2="38265"/>
                        <a14:backgroundMark x1="32040" y1="55867" x2="32759" y2="60969"/>
                        <a14:backgroundMark x1="31034" y1="56633" x2="31034" y2="56633"/>
                        <a14:backgroundMark x1="31034" y1="56633" x2="32184" y2="55867"/>
                        <a14:backgroundMark x1="31466" y1="55867" x2="30891" y2="56122"/>
                        <a14:backgroundMark x1="30747" y1="56122" x2="30747" y2="56122"/>
                        <a14:backgroundMark x1="30747" y1="56633" x2="30747" y2="56122"/>
                        <a14:backgroundMark x1="59195" y1="46173" x2="59195" y2="46173"/>
                        <a14:backgroundMark x1="67385" y1="38265" x2="67385" y2="38265"/>
                        <a14:backgroundMark x1="68534" y1="43367" x2="68534" y2="43367"/>
                        <a14:backgroundMark x1="65517" y1="41582" x2="65517" y2="41582"/>
                        <a14:backgroundMark x1="65517" y1="41582" x2="66092" y2="40306"/>
                        <a14:backgroundMark x1="65661" y1="42602" x2="66954" y2="44133"/>
                        <a14:backgroundMark x1="65948" y1="41327" x2="65948" y2="42347"/>
                        <a14:backgroundMark x1="65086" y1="40051" x2="65805" y2="40051"/>
                        <a14:backgroundMark x1="65805" y1="40051" x2="65374" y2="41582"/>
                        <a14:backgroundMark x1="30460" y1="50000" x2="31753" y2="5051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612" y="4398042"/>
            <a:ext cx="6629400" cy="3733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BA24DAFA-C9C0-4BFF-8B2E-BE1F783AFAD1}"/>
              </a:ext>
            </a:extLst>
          </p:cNvPr>
          <p:cNvSpPr txBox="1"/>
          <p:nvPr/>
        </p:nvSpPr>
        <p:spPr>
          <a:xfrm>
            <a:off x="7886700" y="7762510"/>
            <a:ext cx="7315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solidFill>
                  <a:srgbClr val="9998FF"/>
                </a:solidFill>
                <a:latin typeface="Bahnschrift SemiCondensed" panose="020B0502040204020203" pitchFamily="34" charset="0"/>
                <a:ea typeface="Barlow Bold" pitchFamily="34" charset="-122"/>
                <a:cs typeface="Ascon Complex" panose="00000500000000000000" pitchFamily="2" charset="0"/>
              </a:rPr>
              <a:t>* Использовались данные АНО "Я тебя слышу« и данные Росстата</a:t>
            </a:r>
            <a:endParaRPr lang="ru-RU" dirty="0">
              <a:latin typeface="Bahnschrift SemiCondensed" panose="020B0502040204020203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B95DE5C-6301-4131-A4D5-F9056CF122A9}"/>
              </a:ext>
            </a:extLst>
          </p:cNvPr>
          <p:cNvSpPr txBox="1"/>
          <p:nvPr/>
        </p:nvSpPr>
        <p:spPr>
          <a:xfrm>
            <a:off x="7886700" y="3062288"/>
            <a:ext cx="6629400" cy="25858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ts val="2800"/>
              </a:lnSpc>
              <a:buNone/>
            </a:pPr>
            <a:r>
              <a:rPr lang="ru-RU" sz="2200" b="1" dirty="0">
                <a:solidFill>
                  <a:srgbClr val="9998FF"/>
                </a:solidFill>
                <a:latin typeface="Bahnschrift SemiCondensed" panose="020B0502040204020203" pitchFamily="34" charset="0"/>
                <a:ea typeface="Barlow Bold" pitchFamily="34" charset="-122"/>
                <a:cs typeface="Barlow Bold" pitchFamily="34" charset="-120"/>
              </a:rPr>
              <a:t>730 000 </a:t>
            </a:r>
            <a:r>
              <a:rPr lang="ru-RU" sz="2200" b="1" dirty="0">
                <a:solidFill>
                  <a:srgbClr val="EEEFF5"/>
                </a:solidFill>
                <a:latin typeface="Bahnschrift SemiCondensed" panose="020B0502040204020203" pitchFamily="34" charset="0"/>
                <a:ea typeface="Barlow Bold" pitchFamily="34" charset="-122"/>
                <a:cs typeface="Barlow Bold" pitchFamily="34" charset="-120"/>
              </a:rPr>
              <a:t>человек с нарушениями слуха </a:t>
            </a:r>
          </a:p>
          <a:p>
            <a:pPr>
              <a:lnSpc>
                <a:spcPts val="2800"/>
              </a:lnSpc>
            </a:pPr>
            <a:r>
              <a:rPr lang="ru-RU" sz="2200" b="1" dirty="0">
                <a:solidFill>
                  <a:srgbClr val="EEEFF5"/>
                </a:solidFill>
                <a:latin typeface="Bahnschrift SemiCondensed" panose="020B0502040204020203" pitchFamily="34" charset="0"/>
                <a:ea typeface="Barlow Bold" pitchFamily="34" charset="-122"/>
                <a:cs typeface="Barlow Bold" pitchFamily="34" charset="-120"/>
              </a:rPr>
              <a:t>Более </a:t>
            </a:r>
            <a:r>
              <a:rPr lang="ru-RU" sz="2200" b="1" dirty="0">
                <a:solidFill>
                  <a:srgbClr val="9998FF"/>
                </a:solidFill>
                <a:latin typeface="Bahnschrift SemiCondensed" panose="020B0502040204020203" pitchFamily="34" charset="0"/>
                <a:ea typeface="Barlow Bold" pitchFamily="34" charset="-122"/>
                <a:cs typeface="Barlow Bold" pitchFamily="34" charset="-120"/>
              </a:rPr>
              <a:t>200 000 </a:t>
            </a:r>
            <a:r>
              <a:rPr lang="ru-RU" sz="2200" b="1" dirty="0">
                <a:solidFill>
                  <a:srgbClr val="EEEFF5"/>
                </a:solidFill>
                <a:latin typeface="Bahnschrift SemiCondensed" panose="020B0502040204020203" pitchFamily="34" charset="0"/>
                <a:ea typeface="Barlow Bold" pitchFamily="34" charset="-122"/>
                <a:cs typeface="Barlow Bold" pitchFamily="34" charset="-120"/>
              </a:rPr>
              <a:t>человек используют жестовый язык как основное средство коммуникации</a:t>
            </a:r>
          </a:p>
          <a:p>
            <a:pPr marL="0" indent="0">
              <a:lnSpc>
                <a:spcPts val="2800"/>
              </a:lnSpc>
              <a:buNone/>
            </a:pPr>
            <a:r>
              <a:rPr lang="ru-RU" sz="2200" b="1" dirty="0">
                <a:solidFill>
                  <a:srgbClr val="9998FF"/>
                </a:solidFill>
                <a:latin typeface="Bahnschrift SemiCondensed" panose="020B0502040204020203" pitchFamily="34" charset="0"/>
                <a:ea typeface="Barlow Bold" pitchFamily="34" charset="-122"/>
                <a:cs typeface="Barlow Bold" pitchFamily="34" charset="-120"/>
              </a:rPr>
              <a:t>36 500 </a:t>
            </a:r>
            <a:r>
              <a:rPr lang="ru-RU" sz="2200" b="1" dirty="0">
                <a:solidFill>
                  <a:srgbClr val="EEEFF5"/>
                </a:solidFill>
                <a:latin typeface="Bahnschrift SemiCondensed" panose="020B0502040204020203" pitchFamily="34" charset="0"/>
                <a:ea typeface="Barlow Bold" pitchFamily="34" charset="-122"/>
                <a:cs typeface="Barlow Bold" pitchFamily="34" charset="-120"/>
              </a:rPr>
              <a:t>человек </a:t>
            </a:r>
            <a:r>
              <a:rPr lang="ru-RU" sz="2200" b="1" dirty="0">
                <a:solidFill>
                  <a:srgbClr val="9998FF"/>
                </a:solidFill>
                <a:latin typeface="Bahnschrift SemiCondensed" panose="020B0502040204020203" pitchFamily="34" charset="0"/>
                <a:ea typeface="Barlow Bold" pitchFamily="34" charset="-122"/>
                <a:cs typeface="Barlow Bold" pitchFamily="34" charset="-120"/>
              </a:rPr>
              <a:t>(5% от общего числа) </a:t>
            </a:r>
            <a:r>
              <a:rPr lang="ru-RU" sz="2200" b="1" dirty="0">
                <a:solidFill>
                  <a:srgbClr val="EEEFF5"/>
                </a:solidFill>
                <a:latin typeface="Bahnschrift SemiCondensed" panose="020B0502040204020203" pitchFamily="34" charset="0"/>
                <a:ea typeface="Barlow Bold" pitchFamily="34" charset="-122"/>
                <a:cs typeface="Barlow Bold" pitchFamily="34" charset="-120"/>
              </a:rPr>
              <a:t>не могут пользоваться слуховыми аппаратами</a:t>
            </a:r>
          </a:p>
          <a:p>
            <a:pPr marL="0" indent="0">
              <a:lnSpc>
                <a:spcPts val="2800"/>
              </a:lnSpc>
              <a:buNone/>
            </a:pPr>
            <a:r>
              <a:rPr lang="ru-RU" sz="2200" b="1" dirty="0">
                <a:solidFill>
                  <a:srgbClr val="EEEFF5"/>
                </a:solidFill>
                <a:latin typeface="Bahnschrift SemiCondensed" panose="020B0502040204020203" pitchFamily="34" charset="0"/>
                <a:ea typeface="Barlow Bold" pitchFamily="34" charset="-122"/>
                <a:cs typeface="Barlow Bold" pitchFamily="34" charset="-120"/>
              </a:rPr>
              <a:t>за 2021 год выявлено </a:t>
            </a:r>
            <a:r>
              <a:rPr lang="ru-RU" sz="2200" b="1" dirty="0">
                <a:solidFill>
                  <a:srgbClr val="9998FF"/>
                </a:solidFill>
                <a:latin typeface="Bahnschrift SemiCondensed" panose="020B0502040204020203" pitchFamily="34" charset="0"/>
                <a:ea typeface="Barlow Bold" pitchFamily="34" charset="-122"/>
                <a:cs typeface="Barlow Bold" pitchFamily="34" charset="-120"/>
              </a:rPr>
              <a:t>10 753 </a:t>
            </a:r>
            <a:r>
              <a:rPr lang="ru-RU" sz="2200" b="1" dirty="0">
                <a:solidFill>
                  <a:srgbClr val="EEEFF5"/>
                </a:solidFill>
                <a:latin typeface="Bahnschrift SemiCondensed" panose="020B0502040204020203" pitchFamily="34" charset="0"/>
                <a:ea typeface="Barlow Bold" pitchFamily="34" charset="-122"/>
                <a:cs typeface="Barlow Bold" pitchFamily="34" charset="-120"/>
              </a:rPr>
              <a:t>случая </a:t>
            </a:r>
            <a:r>
              <a:rPr lang="ru-RU" sz="2200" b="1" dirty="0" err="1">
                <a:solidFill>
                  <a:srgbClr val="EEEFF5"/>
                </a:solidFill>
                <a:latin typeface="Bahnschrift SemiCondensed" panose="020B0502040204020203" pitchFamily="34" charset="0"/>
                <a:ea typeface="Barlow Bold" pitchFamily="34" charset="-122"/>
                <a:cs typeface="Barlow Bold" pitchFamily="34" charset="-120"/>
              </a:rPr>
              <a:t>кондуктивной</a:t>
            </a:r>
            <a:r>
              <a:rPr lang="ru-RU" sz="2200" b="1" dirty="0">
                <a:solidFill>
                  <a:srgbClr val="EEEFF5"/>
                </a:solidFill>
                <a:latin typeface="Bahnschrift SemiCondensed" panose="020B0502040204020203" pitchFamily="34" charset="0"/>
                <a:ea typeface="Barlow Bold" pitchFamily="34" charset="-122"/>
                <a:cs typeface="Barlow Bold" pitchFamily="34" charset="-120"/>
              </a:rPr>
              <a:t> и </a:t>
            </a:r>
            <a:r>
              <a:rPr lang="ru-RU" sz="2200" b="1" dirty="0" err="1">
                <a:solidFill>
                  <a:srgbClr val="EEEFF5"/>
                </a:solidFill>
                <a:latin typeface="Bahnschrift SemiCondensed" panose="020B0502040204020203" pitchFamily="34" charset="0"/>
                <a:ea typeface="Barlow Bold" pitchFamily="34" charset="-122"/>
                <a:cs typeface="Barlow Bold" pitchFamily="34" charset="-120"/>
              </a:rPr>
              <a:t>сенсоневральной</a:t>
            </a:r>
            <a:r>
              <a:rPr lang="ru-RU" sz="2200" b="1" dirty="0">
                <a:solidFill>
                  <a:srgbClr val="EEEFF5"/>
                </a:solidFill>
                <a:latin typeface="Bahnschrift SemiCondensed" panose="020B0502040204020203" pitchFamily="34" charset="0"/>
                <a:ea typeface="Barlow Bold" pitchFamily="34" charset="-122"/>
                <a:cs typeface="Barlow Bold" pitchFamily="34" charset="-120"/>
              </a:rPr>
              <a:t> тугоухости</a:t>
            </a:r>
          </a:p>
        </p:txBody>
      </p:sp>
    </p:spTree>
    <p:extLst>
      <p:ext uri="{BB962C8B-B14F-4D97-AF65-F5344CB8AC3E}">
        <p14:creationId xmlns:p14="http://schemas.microsoft.com/office/powerpoint/2010/main" val="1085214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8309" y="2232303"/>
            <a:ext cx="7163395" cy="712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600"/>
              </a:lnSpc>
              <a:buNone/>
            </a:pPr>
            <a:r>
              <a:rPr lang="en-US" sz="6000" b="1" dirty="0">
                <a:solidFill>
                  <a:srgbClr val="9998FF"/>
                </a:solidFill>
                <a:latin typeface="Bahnschrift SemiCondensed" panose="020B0502040204020203" pitchFamily="34" charset="0"/>
                <a:ea typeface="Barlow Bold" pitchFamily="34" charset="-122"/>
                <a:cs typeface="Barlow Bold" pitchFamily="34" charset="-120"/>
              </a:rPr>
              <a:t>Предлагаемое решение</a:t>
            </a:r>
            <a:endParaRPr lang="en-US" sz="6000" dirty="0">
              <a:latin typeface="Bahnschrift SemiCondensed" panose="020B0502040204020203" pitchFamily="34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10FFDCE7-A85B-4AE7-81B4-24E7B1D443FA}"/>
              </a:ext>
            </a:extLst>
          </p:cNvPr>
          <p:cNvSpPr/>
          <p:nvPr/>
        </p:nvSpPr>
        <p:spPr>
          <a:xfrm>
            <a:off x="12581681" y="7419372"/>
            <a:ext cx="1944547" cy="712470"/>
          </a:xfrm>
          <a:prstGeom prst="rect">
            <a:avLst/>
          </a:prstGeom>
          <a:solidFill>
            <a:srgbClr val="282C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F19197B-3205-4313-859E-BB9AE7319A1F}"/>
              </a:ext>
            </a:extLst>
          </p:cNvPr>
          <p:cNvSpPr txBox="1"/>
          <p:nvPr/>
        </p:nvSpPr>
        <p:spPr>
          <a:xfrm>
            <a:off x="758310" y="3194613"/>
            <a:ext cx="7922704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lnSpc>
                <a:spcPts val="2700"/>
              </a:lnSpc>
              <a:buNone/>
            </a:pPr>
            <a:r>
              <a:rPr lang="ru-RU" sz="2800" dirty="0">
                <a:solidFill>
                  <a:srgbClr val="EEEFF5"/>
                </a:solidFill>
                <a:latin typeface="Bahnschrift SemiCondensed" panose="020B0502040204020203" pitchFamily="34" charset="0"/>
                <a:ea typeface="Montserrat" pitchFamily="34" charset="-122"/>
                <a:cs typeface="Montserrat" pitchFamily="34" charset="-120"/>
              </a:rPr>
              <a:t>Разработка программного расширения для программ видеозвонков, которое позволяет транскрибировать жесты собеседника в текст. Программа будет и</a:t>
            </a:r>
            <a:r>
              <a:rPr lang="en-US" sz="2800" dirty="0" err="1">
                <a:solidFill>
                  <a:srgbClr val="EEEFF5"/>
                </a:solidFill>
                <a:latin typeface="Bahnschrift SemiCondensed" panose="020B0502040204020203" pitchFamily="34" charset="0"/>
                <a:ea typeface="Montserrat" pitchFamily="34" charset="-122"/>
                <a:cs typeface="Montserrat" pitchFamily="34" charset="-120"/>
              </a:rPr>
              <a:t>спольз</a:t>
            </a:r>
            <a:r>
              <a:rPr lang="ru-RU" sz="2800" dirty="0" err="1">
                <a:solidFill>
                  <a:srgbClr val="EEEFF5"/>
                </a:solidFill>
                <a:latin typeface="Bahnschrift SemiCondensed" panose="020B0502040204020203" pitchFamily="34" charset="0"/>
                <a:ea typeface="Montserrat" pitchFamily="34" charset="-122"/>
                <a:cs typeface="Montserrat" pitchFamily="34" charset="-120"/>
              </a:rPr>
              <a:t>овать</a:t>
            </a:r>
            <a:r>
              <a:rPr lang="en-US" sz="2800" dirty="0">
                <a:solidFill>
                  <a:srgbClr val="EEEFF5"/>
                </a:solidFill>
                <a:latin typeface="Bahnschrift SemiCondensed" panose="020B0502040204020203" pitchFamily="34" charset="0"/>
                <a:ea typeface="Montserrat" pitchFamily="34" charset="-122"/>
                <a:cs typeface="Montserrat" pitchFamily="34" charset="-120"/>
              </a:rPr>
              <a:t> </a:t>
            </a:r>
            <a:r>
              <a:rPr lang="en-US" sz="2800" dirty="0" err="1">
                <a:solidFill>
                  <a:srgbClr val="EEEFF5"/>
                </a:solidFill>
                <a:latin typeface="Bahnschrift SemiCondensed" panose="020B0502040204020203" pitchFamily="34" charset="0"/>
                <a:ea typeface="Montserrat" pitchFamily="34" charset="-122"/>
                <a:cs typeface="Montserrat" pitchFamily="34" charset="-120"/>
              </a:rPr>
              <a:t>алгоритмы</a:t>
            </a:r>
            <a:r>
              <a:rPr lang="en-US" sz="2800" dirty="0">
                <a:solidFill>
                  <a:srgbClr val="EEEFF5"/>
                </a:solidFill>
                <a:latin typeface="Bahnschrift SemiCondensed" panose="020B0502040204020203" pitchFamily="34" charset="0"/>
                <a:ea typeface="Montserrat" pitchFamily="34" charset="-122"/>
                <a:cs typeface="Montserrat" pitchFamily="34" charset="-120"/>
              </a:rPr>
              <a:t> </a:t>
            </a:r>
            <a:r>
              <a:rPr lang="en-US" sz="2800" dirty="0" err="1">
                <a:solidFill>
                  <a:srgbClr val="EEEFF5"/>
                </a:solidFill>
                <a:latin typeface="Bahnschrift SemiCondensed" panose="020B0502040204020203" pitchFamily="34" charset="0"/>
                <a:ea typeface="Montserrat" pitchFamily="34" charset="-122"/>
                <a:cs typeface="Montserrat" pitchFamily="34" charset="-120"/>
              </a:rPr>
              <a:t>машинного</a:t>
            </a:r>
            <a:r>
              <a:rPr lang="en-US" sz="2800" dirty="0">
                <a:solidFill>
                  <a:srgbClr val="EEEFF5"/>
                </a:solidFill>
                <a:latin typeface="Bahnschrift SemiCondensed" panose="020B0502040204020203" pitchFamily="34" charset="0"/>
                <a:ea typeface="Montserrat" pitchFamily="34" charset="-122"/>
                <a:cs typeface="Montserrat" pitchFamily="34" charset="-120"/>
              </a:rPr>
              <a:t> </a:t>
            </a:r>
            <a:r>
              <a:rPr lang="en-US" sz="2800" dirty="0" err="1">
                <a:solidFill>
                  <a:srgbClr val="EEEFF5"/>
                </a:solidFill>
                <a:latin typeface="Bahnschrift SemiCondensed" panose="020B0502040204020203" pitchFamily="34" charset="0"/>
                <a:ea typeface="Montserrat" pitchFamily="34" charset="-122"/>
                <a:cs typeface="Montserrat" pitchFamily="34" charset="-120"/>
              </a:rPr>
              <a:t>обучения</a:t>
            </a:r>
            <a:r>
              <a:rPr lang="en-US" sz="2800" dirty="0">
                <a:solidFill>
                  <a:srgbClr val="EEEFF5"/>
                </a:solidFill>
                <a:latin typeface="Bahnschrift SemiCondensed" panose="020B0502040204020203" pitchFamily="34" charset="0"/>
                <a:ea typeface="Montserrat" pitchFamily="34" charset="-122"/>
                <a:cs typeface="Montserrat" pitchFamily="34" charset="-120"/>
              </a:rPr>
              <a:t> </a:t>
            </a:r>
            <a:r>
              <a:rPr lang="en-US" sz="2800" dirty="0" err="1">
                <a:solidFill>
                  <a:srgbClr val="EEEFF5"/>
                </a:solidFill>
                <a:latin typeface="Bahnschrift SemiCondensed" panose="020B0502040204020203" pitchFamily="34" charset="0"/>
                <a:ea typeface="Montserrat" pitchFamily="34" charset="-122"/>
                <a:cs typeface="Montserrat" pitchFamily="34" charset="-120"/>
              </a:rPr>
              <a:t>для</a:t>
            </a:r>
            <a:r>
              <a:rPr lang="en-US" sz="2800" dirty="0">
                <a:solidFill>
                  <a:srgbClr val="EEEFF5"/>
                </a:solidFill>
                <a:latin typeface="Bahnschrift SemiCondensed" panose="020B0502040204020203" pitchFamily="34" charset="0"/>
                <a:ea typeface="Montserrat" pitchFamily="34" charset="-122"/>
                <a:cs typeface="Montserrat" pitchFamily="34" charset="-120"/>
              </a:rPr>
              <a:t> </a:t>
            </a:r>
            <a:r>
              <a:rPr lang="en-US" sz="2800" dirty="0" err="1">
                <a:solidFill>
                  <a:srgbClr val="EEEFF5"/>
                </a:solidFill>
                <a:latin typeface="Bahnschrift SemiCondensed" panose="020B0502040204020203" pitchFamily="34" charset="0"/>
                <a:ea typeface="Montserrat" pitchFamily="34" charset="-122"/>
                <a:cs typeface="Montserrat" pitchFamily="34" charset="-120"/>
              </a:rPr>
              <a:t>распознавания</a:t>
            </a:r>
            <a:r>
              <a:rPr lang="en-US" sz="2800" dirty="0">
                <a:solidFill>
                  <a:srgbClr val="EEEFF5"/>
                </a:solidFill>
                <a:latin typeface="Bahnschrift SemiCondensed" panose="020B0502040204020203" pitchFamily="34" charset="0"/>
                <a:ea typeface="Montserrat" pitchFamily="34" charset="-122"/>
                <a:cs typeface="Montserrat" pitchFamily="34" charset="-120"/>
              </a:rPr>
              <a:t> </a:t>
            </a:r>
            <a:r>
              <a:rPr lang="en-US" sz="2800" dirty="0" err="1">
                <a:solidFill>
                  <a:srgbClr val="EEEFF5"/>
                </a:solidFill>
                <a:latin typeface="Bahnschrift SemiCondensed" panose="020B0502040204020203" pitchFamily="34" charset="0"/>
                <a:ea typeface="Montserrat" pitchFamily="34" charset="-122"/>
                <a:cs typeface="Montserrat" pitchFamily="34" charset="-120"/>
              </a:rPr>
              <a:t>жестов</a:t>
            </a:r>
            <a:r>
              <a:rPr lang="en-US" sz="2800" dirty="0">
                <a:solidFill>
                  <a:srgbClr val="EEEFF5"/>
                </a:solidFill>
                <a:latin typeface="Bahnschrift SemiCondensed" panose="020B0502040204020203" pitchFamily="34" charset="0"/>
                <a:ea typeface="Montserrat" pitchFamily="34" charset="-122"/>
                <a:cs typeface="Montserrat" pitchFamily="34" charset="-120"/>
              </a:rPr>
              <a:t> и </a:t>
            </a:r>
            <a:r>
              <a:rPr lang="en-US" sz="2800" dirty="0" err="1">
                <a:solidFill>
                  <a:srgbClr val="EEEFF5"/>
                </a:solidFill>
                <a:latin typeface="Bahnschrift SemiCondensed" panose="020B0502040204020203" pitchFamily="34" charset="0"/>
                <a:ea typeface="Montserrat" pitchFamily="34" charset="-122"/>
                <a:cs typeface="Montserrat" pitchFamily="34" charset="-120"/>
              </a:rPr>
              <a:t>их</a:t>
            </a:r>
            <a:r>
              <a:rPr lang="en-US" sz="2800" dirty="0">
                <a:solidFill>
                  <a:srgbClr val="EEEFF5"/>
                </a:solidFill>
                <a:latin typeface="Bahnschrift SemiCondensed" panose="020B0502040204020203" pitchFamily="34" charset="0"/>
                <a:ea typeface="Montserrat" pitchFamily="34" charset="-122"/>
                <a:cs typeface="Montserrat" pitchFamily="34" charset="-120"/>
              </a:rPr>
              <a:t> </a:t>
            </a:r>
            <a:r>
              <a:rPr lang="en-US" sz="2800" dirty="0" err="1">
                <a:solidFill>
                  <a:srgbClr val="EEEFF5"/>
                </a:solidFill>
                <a:latin typeface="Bahnschrift SemiCondensed" panose="020B0502040204020203" pitchFamily="34" charset="0"/>
                <a:ea typeface="Montserrat" pitchFamily="34" charset="-122"/>
                <a:cs typeface="Montserrat" pitchFamily="34" charset="-120"/>
              </a:rPr>
              <a:t>преобразования</a:t>
            </a:r>
            <a:r>
              <a:rPr lang="en-US" sz="2800" dirty="0">
                <a:solidFill>
                  <a:srgbClr val="EEEFF5"/>
                </a:solidFill>
                <a:latin typeface="Bahnschrift SemiCondensed" panose="020B0502040204020203" pitchFamily="34" charset="0"/>
                <a:ea typeface="Montserrat" pitchFamily="34" charset="-122"/>
                <a:cs typeface="Montserrat" pitchFamily="34" charset="-120"/>
              </a:rPr>
              <a:t> в </a:t>
            </a:r>
            <a:r>
              <a:rPr lang="en-US" sz="2800" dirty="0" err="1">
                <a:solidFill>
                  <a:srgbClr val="EEEFF5"/>
                </a:solidFill>
                <a:latin typeface="Bahnschrift SemiCondensed" panose="020B0502040204020203" pitchFamily="34" charset="0"/>
                <a:ea typeface="Montserrat" pitchFamily="34" charset="-122"/>
                <a:cs typeface="Montserrat" pitchFamily="34" charset="-120"/>
              </a:rPr>
              <a:t>текст</a:t>
            </a:r>
            <a:r>
              <a:rPr lang="ru-RU" sz="2800" dirty="0">
                <a:solidFill>
                  <a:srgbClr val="EEEFF5"/>
                </a:solidFill>
                <a:latin typeface="Bahnschrift SemiCondensed" panose="020B0502040204020203" pitchFamily="34" charset="0"/>
                <a:ea typeface="Montserrat" pitchFamily="34" charset="-122"/>
                <a:cs typeface="Montserrat" pitchFamily="34" charset="-120"/>
              </a:rPr>
              <a:t> в режиме реального времени. Инновационность решения заключается в создании моста между визуальной и текстовой коммуникацией, который открывает новые возможности для инклюзивного и эффективного общения.</a:t>
            </a:r>
          </a:p>
        </p:txBody>
      </p:sp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9CCD5688-DCBF-4F68-B248-B1FF868E44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8567" y="2232303"/>
            <a:ext cx="5139953" cy="4251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8309" y="658146"/>
            <a:ext cx="7163395" cy="712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600"/>
              </a:lnSpc>
              <a:buNone/>
            </a:pPr>
            <a:r>
              <a:rPr lang="ru-RU" sz="4450" b="1" dirty="0">
                <a:solidFill>
                  <a:srgbClr val="9998FF"/>
                </a:solidFill>
                <a:latin typeface="Bahnschrift SemiCondensed" panose="020B0502040204020203" pitchFamily="34" charset="0"/>
              </a:rPr>
              <a:t>Технология</a:t>
            </a:r>
            <a:endParaRPr lang="en-US" sz="4450" dirty="0">
              <a:latin typeface="Bahnschrift SemiCondensed" panose="020B0502040204020203" pitchFamily="34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10FFDCE7-A85B-4AE7-81B4-24E7B1D443FA}"/>
              </a:ext>
            </a:extLst>
          </p:cNvPr>
          <p:cNvSpPr/>
          <p:nvPr/>
        </p:nvSpPr>
        <p:spPr>
          <a:xfrm>
            <a:off x="12581681" y="7419372"/>
            <a:ext cx="1944547" cy="712470"/>
          </a:xfrm>
          <a:prstGeom prst="rect">
            <a:avLst/>
          </a:prstGeom>
          <a:solidFill>
            <a:srgbClr val="282C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Bahnschrift SemiCondensed" panose="020B0502040204020203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F19197B-3205-4313-859E-BB9AE7319A1F}"/>
              </a:ext>
            </a:extLst>
          </p:cNvPr>
          <p:cNvSpPr txBox="1"/>
          <p:nvPr/>
        </p:nvSpPr>
        <p:spPr>
          <a:xfrm>
            <a:off x="758310" y="1816556"/>
            <a:ext cx="8547736" cy="28840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just">
              <a:lnSpc>
                <a:spcPts val="3700"/>
              </a:lnSpc>
              <a:buNone/>
            </a:pPr>
            <a:r>
              <a:rPr lang="ru-RU" sz="2400" b="1" dirty="0">
                <a:solidFill>
                  <a:srgbClr val="EEEFF5"/>
                </a:solidFill>
                <a:latin typeface="Bahnschrift SemiCondensed" panose="020B0502040204020203" pitchFamily="34" charset="0"/>
                <a:ea typeface="Montserrat" pitchFamily="34" charset="-122"/>
                <a:cs typeface="Montserrat" pitchFamily="34" charset="-120"/>
              </a:rPr>
              <a:t>1.	Захват видеопотока с камеры собеседника</a:t>
            </a:r>
          </a:p>
          <a:p>
            <a:pPr marL="0" indent="0" algn="just">
              <a:lnSpc>
                <a:spcPts val="3700"/>
              </a:lnSpc>
              <a:buNone/>
            </a:pPr>
            <a:r>
              <a:rPr lang="ru-RU" sz="2400" b="1" dirty="0">
                <a:solidFill>
                  <a:srgbClr val="EEEFF5"/>
                </a:solidFill>
                <a:latin typeface="Bahnschrift SemiCondensed" panose="020B0502040204020203" pitchFamily="34" charset="0"/>
                <a:ea typeface="Montserrat" pitchFamily="34" charset="-122"/>
                <a:cs typeface="Montserrat" pitchFamily="34" charset="-120"/>
              </a:rPr>
              <a:t>2.	Computer Vision для идентификации положения рук и мимики</a:t>
            </a:r>
          </a:p>
          <a:p>
            <a:pPr marL="0" indent="0" algn="just">
              <a:lnSpc>
                <a:spcPts val="3700"/>
              </a:lnSpc>
              <a:buNone/>
            </a:pPr>
            <a:r>
              <a:rPr lang="ru-RU" sz="2400" b="1" dirty="0">
                <a:solidFill>
                  <a:srgbClr val="EEEFF5"/>
                </a:solidFill>
                <a:latin typeface="Bahnschrift SemiCondensed" panose="020B0502040204020203" pitchFamily="34" charset="0"/>
                <a:ea typeface="Montserrat" pitchFamily="34" charset="-122"/>
                <a:cs typeface="Montserrat" pitchFamily="34" charset="-120"/>
              </a:rPr>
              <a:t>3.	Преобразование движений в семантически значимые жесты</a:t>
            </a:r>
          </a:p>
          <a:p>
            <a:pPr marL="0" indent="0" algn="just">
              <a:lnSpc>
                <a:spcPts val="3700"/>
              </a:lnSpc>
              <a:buNone/>
            </a:pPr>
            <a:r>
              <a:rPr lang="ru-RU" sz="2400" b="1" dirty="0">
                <a:solidFill>
                  <a:srgbClr val="EEEFF5"/>
                </a:solidFill>
                <a:latin typeface="Bahnschrift SemiCondensed" panose="020B0502040204020203" pitchFamily="34" charset="0"/>
                <a:ea typeface="Montserrat" pitchFamily="34" charset="-122"/>
                <a:cs typeface="Montserrat" pitchFamily="34" charset="-120"/>
              </a:rPr>
              <a:t>4.	Контекстный анализ с учетом диалогового контекста</a:t>
            </a:r>
          </a:p>
          <a:p>
            <a:pPr marL="0" indent="0" algn="just">
              <a:lnSpc>
                <a:spcPts val="3700"/>
              </a:lnSpc>
              <a:buNone/>
            </a:pPr>
            <a:r>
              <a:rPr lang="ru-RU" sz="2400" b="1" dirty="0">
                <a:solidFill>
                  <a:srgbClr val="EEEFF5"/>
                </a:solidFill>
                <a:latin typeface="Bahnschrift SemiCondensed" panose="020B0502040204020203" pitchFamily="34" charset="0"/>
                <a:ea typeface="Montserrat" pitchFamily="34" charset="-122"/>
                <a:cs typeface="Montserrat" pitchFamily="34" charset="-120"/>
              </a:rPr>
              <a:t>5.	Мгновенная выдача текстового перевода</a:t>
            </a:r>
          </a:p>
        </p:txBody>
      </p:sp>
      <p:pic>
        <p:nvPicPr>
          <p:cNvPr id="1028" name="Picture 4" descr="Picture background">
            <a:extLst>
              <a:ext uri="{FF2B5EF4-FFF2-40B4-BE49-F238E27FC236}">
                <a16:creationId xmlns:a16="http://schemas.microsoft.com/office/drawing/2014/main" id="{EA767005-308D-404B-8306-85E0F23B00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8516" y="1816556"/>
            <a:ext cx="4611155" cy="1115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3497E360-49B1-4A0D-8F8B-DEDDE0BE4A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7465" y="2820912"/>
            <a:ext cx="3874625" cy="2476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F53DA95-4F3C-4336-AF0E-D75DB013883B}"/>
              </a:ext>
            </a:extLst>
          </p:cNvPr>
          <p:cNvSpPr txBox="1"/>
          <p:nvPr/>
        </p:nvSpPr>
        <p:spPr>
          <a:xfrm>
            <a:off x="758309" y="6433159"/>
            <a:ext cx="13601361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just">
              <a:lnSpc>
                <a:spcPts val="2700"/>
              </a:lnSpc>
              <a:buNone/>
            </a:pPr>
            <a:r>
              <a:rPr lang="ru-RU" sz="2400" b="1" dirty="0">
                <a:solidFill>
                  <a:srgbClr val="EEEFF5"/>
                </a:solidFill>
                <a:latin typeface="Bahnschrift SemiCondensed" panose="020B0502040204020203" pitchFamily="34" charset="0"/>
                <a:ea typeface="Montserrat" pitchFamily="34" charset="-122"/>
                <a:cs typeface="Montserrat" pitchFamily="34" charset="-120"/>
              </a:rPr>
              <a:t>Ключевые инновации:</a:t>
            </a:r>
          </a:p>
          <a:p>
            <a:pPr marL="0" indent="0" algn="just">
              <a:lnSpc>
                <a:spcPts val="2700"/>
              </a:lnSpc>
              <a:buNone/>
            </a:pPr>
            <a:r>
              <a:rPr lang="ru-RU" sz="2400" b="1" dirty="0">
                <a:solidFill>
                  <a:srgbClr val="EEEFF5"/>
                </a:solidFill>
                <a:latin typeface="Bahnschrift SemiCondensed" panose="020B0502040204020203" pitchFamily="34" charset="0"/>
                <a:ea typeface="Montserrat" pitchFamily="34" charset="-122"/>
                <a:cs typeface="Montserrat" pitchFamily="34" charset="-120"/>
              </a:rPr>
              <a:t>•	Контекстное машинное обучение для повышения точности</a:t>
            </a:r>
          </a:p>
          <a:p>
            <a:pPr marL="0" indent="0" algn="just">
              <a:lnSpc>
                <a:spcPts val="2700"/>
              </a:lnSpc>
              <a:buNone/>
            </a:pPr>
            <a:r>
              <a:rPr lang="ru-RU" sz="2400" b="1" dirty="0">
                <a:solidFill>
                  <a:srgbClr val="EEEFF5"/>
                </a:solidFill>
                <a:latin typeface="Bahnschrift SemiCondensed" panose="020B0502040204020203" pitchFamily="34" charset="0"/>
                <a:ea typeface="Montserrat" pitchFamily="34" charset="-122"/>
                <a:cs typeface="Montserrat" pitchFamily="34" charset="-120"/>
              </a:rPr>
              <a:t>•	Бесшовная интеграция в Zoom, </a:t>
            </a:r>
            <a:r>
              <a:rPr lang="ru-RU" sz="2400" b="1" dirty="0" err="1">
                <a:solidFill>
                  <a:srgbClr val="EEEFF5"/>
                </a:solidFill>
                <a:latin typeface="Bahnschrift SemiCondensed" panose="020B0502040204020203" pitchFamily="34" charset="0"/>
                <a:ea typeface="Montserrat" pitchFamily="34" charset="-122"/>
                <a:cs typeface="Montserrat" pitchFamily="34" charset="-120"/>
              </a:rPr>
              <a:t>Яндекс.Телемост</a:t>
            </a:r>
            <a:r>
              <a:rPr lang="ru-RU" sz="2400" b="1" dirty="0">
                <a:solidFill>
                  <a:srgbClr val="EEEFF5"/>
                </a:solidFill>
                <a:latin typeface="Bahnschrift SemiCondensed" panose="020B0502040204020203" pitchFamily="34" charset="0"/>
                <a:ea typeface="Montserrat" pitchFamily="34" charset="-122"/>
                <a:cs typeface="Montserrat" pitchFamily="34" charset="-120"/>
              </a:rPr>
              <a:t>, Skype</a:t>
            </a:r>
          </a:p>
          <a:p>
            <a:pPr marL="0" indent="0" algn="just">
              <a:lnSpc>
                <a:spcPts val="2700"/>
              </a:lnSpc>
              <a:buNone/>
            </a:pPr>
            <a:r>
              <a:rPr lang="ru-RU" sz="2400" b="1" dirty="0">
                <a:solidFill>
                  <a:srgbClr val="EEEFF5"/>
                </a:solidFill>
                <a:latin typeface="Bahnschrift SemiCondensed" panose="020B0502040204020203" pitchFamily="34" charset="0"/>
                <a:ea typeface="Montserrat" pitchFamily="34" charset="-122"/>
                <a:cs typeface="Montserrat" pitchFamily="34" charset="-120"/>
              </a:rPr>
              <a:t>•	Обучение модели на диалогах, а не отдельных жестах</a:t>
            </a:r>
          </a:p>
        </p:txBody>
      </p:sp>
    </p:spTree>
    <p:extLst>
      <p:ext uri="{BB962C8B-B14F-4D97-AF65-F5344CB8AC3E}">
        <p14:creationId xmlns:p14="http://schemas.microsoft.com/office/powerpoint/2010/main" val="10904243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238A17-B537-4C2F-9063-B898D6AFF2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04107FCA-D51F-BA30-E1C6-9BC8F5C6D927}"/>
              </a:ext>
            </a:extLst>
          </p:cNvPr>
          <p:cNvSpPr/>
          <p:nvPr/>
        </p:nvSpPr>
        <p:spPr>
          <a:xfrm>
            <a:off x="758309" y="658146"/>
            <a:ext cx="7163395" cy="712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600"/>
              </a:lnSpc>
              <a:buNone/>
            </a:pPr>
            <a:r>
              <a:rPr lang="ru-RU" sz="4450" b="1" dirty="0">
                <a:solidFill>
                  <a:srgbClr val="9998FF"/>
                </a:solidFill>
                <a:latin typeface="Bahnschrift SemiCondensed" panose="020B0502040204020203" pitchFamily="34" charset="0"/>
              </a:rPr>
              <a:t>Объём рынка</a:t>
            </a:r>
            <a:endParaRPr lang="en-US" sz="4450" dirty="0">
              <a:latin typeface="Bahnschrift SemiCondensed" panose="020B0502040204020203" pitchFamily="34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B541E1F8-4381-4EF7-38C5-0C2EAC188E0B}"/>
              </a:ext>
            </a:extLst>
          </p:cNvPr>
          <p:cNvSpPr/>
          <p:nvPr/>
        </p:nvSpPr>
        <p:spPr>
          <a:xfrm>
            <a:off x="12581681" y="7419372"/>
            <a:ext cx="1944547" cy="712470"/>
          </a:xfrm>
          <a:prstGeom prst="rect">
            <a:avLst/>
          </a:prstGeom>
          <a:solidFill>
            <a:srgbClr val="282C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Bahnschrift SemiCondensed" panose="020B0502040204020203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7ED326A-CE13-E381-47E0-379075B1CC2A}"/>
              </a:ext>
            </a:extLst>
          </p:cNvPr>
          <p:cNvSpPr txBox="1"/>
          <p:nvPr/>
        </p:nvSpPr>
        <p:spPr>
          <a:xfrm>
            <a:off x="6082664" y="1012486"/>
            <a:ext cx="8547736" cy="99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just">
              <a:lnSpc>
                <a:spcPts val="3700"/>
              </a:lnSpc>
              <a:buNone/>
            </a:pPr>
            <a:r>
              <a:rPr lang="ru-RU" sz="2400" b="1" dirty="0">
                <a:solidFill>
                  <a:srgbClr val="EEEFF5"/>
                </a:solidFill>
                <a:latin typeface="Bahnschrift SemiCondensed" panose="020B0502040204020203" pitchFamily="34" charset="0"/>
                <a:ea typeface="Montserrat" pitchFamily="34" charset="-122"/>
                <a:cs typeface="Montserrat" pitchFamily="34" charset="-120"/>
              </a:rPr>
              <a:t>Пермский край (часть компаний) </a:t>
            </a:r>
            <a:endParaRPr lang="en-US" sz="2400" b="1" dirty="0">
              <a:solidFill>
                <a:srgbClr val="EEEFF5"/>
              </a:solidFill>
              <a:latin typeface="Bahnschrift SemiCondensed" panose="020B0502040204020203" pitchFamily="34" charset="0"/>
              <a:ea typeface="Montserrat" pitchFamily="34" charset="-122"/>
              <a:cs typeface="Montserrat" pitchFamily="34" charset="-120"/>
            </a:endParaRPr>
          </a:p>
          <a:p>
            <a:pPr marL="0" indent="0" algn="just">
              <a:lnSpc>
                <a:spcPts val="3700"/>
              </a:lnSpc>
              <a:buNone/>
            </a:pPr>
            <a:r>
              <a:rPr lang="en-US" sz="2400" b="1" dirty="0">
                <a:solidFill>
                  <a:srgbClr val="EEEFF5"/>
                </a:solidFill>
                <a:latin typeface="Bahnschrift SemiCondensed" panose="020B0502040204020203" pitchFamily="34" charset="0"/>
                <a:ea typeface="Montserrat" pitchFamily="34" charset="-122"/>
                <a:cs typeface="Montserrat" pitchFamily="34" charset="-120"/>
              </a:rPr>
              <a:t>840 </a:t>
            </a:r>
            <a:r>
              <a:rPr lang="ru-RU" sz="2400" b="1" dirty="0">
                <a:solidFill>
                  <a:srgbClr val="EEEFF5"/>
                </a:solidFill>
                <a:latin typeface="Bahnschrift SemiCondensed" panose="020B0502040204020203" pitchFamily="34" charset="0"/>
                <a:ea typeface="Montserrat" pitchFamily="34" charset="-122"/>
                <a:cs typeface="Montserrat" pitchFamily="34" charset="-120"/>
              </a:rPr>
              <a:t>тыс. руб.</a:t>
            </a:r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3DAC02E2-3788-C39A-4008-1F48F87911AE}"/>
              </a:ext>
            </a:extLst>
          </p:cNvPr>
          <p:cNvSpPr/>
          <p:nvPr/>
        </p:nvSpPr>
        <p:spPr>
          <a:xfrm>
            <a:off x="642257" y="5039714"/>
            <a:ext cx="4822372" cy="2025487"/>
          </a:xfrm>
          <a:prstGeom prst="ellipse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Равнобедренный треугольник 12">
            <a:extLst>
              <a:ext uri="{FF2B5EF4-FFF2-40B4-BE49-F238E27FC236}">
                <a16:creationId xmlns:a16="http://schemas.microsoft.com/office/drawing/2014/main" id="{96960338-A0CE-3290-333D-F6788A48CC34}"/>
              </a:ext>
            </a:extLst>
          </p:cNvPr>
          <p:cNvSpPr/>
          <p:nvPr/>
        </p:nvSpPr>
        <p:spPr>
          <a:xfrm rot="5400000">
            <a:off x="534277" y="5166518"/>
            <a:ext cx="1124920" cy="887188"/>
          </a:xfrm>
          <a:prstGeom prst="triangl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Равнобедренный треугольник 13">
            <a:extLst>
              <a:ext uri="{FF2B5EF4-FFF2-40B4-BE49-F238E27FC236}">
                <a16:creationId xmlns:a16="http://schemas.microsoft.com/office/drawing/2014/main" id="{D17202AC-8DBA-B5C2-7889-66A32946B1D8}"/>
              </a:ext>
            </a:extLst>
          </p:cNvPr>
          <p:cNvSpPr/>
          <p:nvPr/>
        </p:nvSpPr>
        <p:spPr>
          <a:xfrm rot="16200000">
            <a:off x="4444971" y="5166518"/>
            <a:ext cx="1124920" cy="887188"/>
          </a:xfrm>
          <a:prstGeom prst="triangl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090665E1-9290-D06E-0E3D-4A737F36F626}"/>
              </a:ext>
            </a:extLst>
          </p:cNvPr>
          <p:cNvSpPr/>
          <p:nvPr/>
        </p:nvSpPr>
        <p:spPr>
          <a:xfrm>
            <a:off x="642257" y="4168857"/>
            <a:ext cx="4822372" cy="2025487"/>
          </a:xfrm>
          <a:prstGeom prst="ellipse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F66AC23B-3135-6F34-FCCD-2DC159A06A33}"/>
              </a:ext>
            </a:extLst>
          </p:cNvPr>
          <p:cNvSpPr/>
          <p:nvPr/>
        </p:nvSpPr>
        <p:spPr>
          <a:xfrm>
            <a:off x="1191985" y="3904320"/>
            <a:ext cx="3559629" cy="143184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Равнобедренный треугольник 14">
            <a:extLst>
              <a:ext uri="{FF2B5EF4-FFF2-40B4-BE49-F238E27FC236}">
                <a16:creationId xmlns:a16="http://schemas.microsoft.com/office/drawing/2014/main" id="{2BA6F37F-7EF3-D759-32EF-2FA7FF174B8F}"/>
              </a:ext>
            </a:extLst>
          </p:cNvPr>
          <p:cNvSpPr/>
          <p:nvPr/>
        </p:nvSpPr>
        <p:spPr>
          <a:xfrm rot="5400000">
            <a:off x="1448695" y="3670462"/>
            <a:ext cx="613251" cy="1126672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Равнобедренный треугольник 15">
            <a:extLst>
              <a:ext uri="{FF2B5EF4-FFF2-40B4-BE49-F238E27FC236}">
                <a16:creationId xmlns:a16="http://schemas.microsoft.com/office/drawing/2014/main" id="{B59A489A-9ACC-7D22-9E60-B8B48DBCD510}"/>
              </a:ext>
            </a:extLst>
          </p:cNvPr>
          <p:cNvSpPr/>
          <p:nvPr/>
        </p:nvSpPr>
        <p:spPr>
          <a:xfrm rot="16200000">
            <a:off x="3852068" y="3678675"/>
            <a:ext cx="675383" cy="1126672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96211F04-1A9D-E669-D990-56AB52A2C93C}"/>
              </a:ext>
            </a:extLst>
          </p:cNvPr>
          <p:cNvSpPr/>
          <p:nvPr/>
        </p:nvSpPr>
        <p:spPr>
          <a:xfrm>
            <a:off x="1191985" y="3175906"/>
            <a:ext cx="3559629" cy="143184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70DB7A4D-2EDF-05FD-FD43-789D8E1FFEC2}"/>
              </a:ext>
            </a:extLst>
          </p:cNvPr>
          <p:cNvSpPr/>
          <p:nvPr/>
        </p:nvSpPr>
        <p:spPr>
          <a:xfrm>
            <a:off x="1883229" y="2983432"/>
            <a:ext cx="2177142" cy="1012371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Равнобедренный треугольник 16">
            <a:extLst>
              <a:ext uri="{FF2B5EF4-FFF2-40B4-BE49-F238E27FC236}">
                <a16:creationId xmlns:a16="http://schemas.microsoft.com/office/drawing/2014/main" id="{4DF6E3C4-1BD3-472D-260A-AB3EBC6624DA}"/>
              </a:ext>
            </a:extLst>
          </p:cNvPr>
          <p:cNvSpPr/>
          <p:nvPr/>
        </p:nvSpPr>
        <p:spPr>
          <a:xfrm rot="16200000">
            <a:off x="3160085" y="2516333"/>
            <a:ext cx="675383" cy="1126672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Равнобедренный треугольник 17">
            <a:extLst>
              <a:ext uri="{FF2B5EF4-FFF2-40B4-BE49-F238E27FC236}">
                <a16:creationId xmlns:a16="http://schemas.microsoft.com/office/drawing/2014/main" id="{900981C3-F1B6-74A4-0EF4-37D1FF0E5259}"/>
              </a:ext>
            </a:extLst>
          </p:cNvPr>
          <p:cNvSpPr/>
          <p:nvPr/>
        </p:nvSpPr>
        <p:spPr>
          <a:xfrm rot="5400000">
            <a:off x="2132611" y="2482805"/>
            <a:ext cx="675383" cy="1126672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id="{AEEFC5F9-69E6-272F-9185-B776EB0896A6}"/>
              </a:ext>
            </a:extLst>
          </p:cNvPr>
          <p:cNvSpPr/>
          <p:nvPr/>
        </p:nvSpPr>
        <p:spPr>
          <a:xfrm>
            <a:off x="1883229" y="2231573"/>
            <a:ext cx="2177142" cy="1012371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2F7B01D-F293-9AE6-A22D-00B7180D95ED}"/>
              </a:ext>
            </a:extLst>
          </p:cNvPr>
          <p:cNvSpPr txBox="1"/>
          <p:nvPr/>
        </p:nvSpPr>
        <p:spPr>
          <a:xfrm>
            <a:off x="2470302" y="3243944"/>
            <a:ext cx="13505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SOM</a:t>
            </a:r>
            <a:endParaRPr lang="ru-RU" sz="36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1F719E8-197C-9329-42FE-64B4283A4199}"/>
              </a:ext>
            </a:extLst>
          </p:cNvPr>
          <p:cNvSpPr txBox="1"/>
          <p:nvPr/>
        </p:nvSpPr>
        <p:spPr>
          <a:xfrm>
            <a:off x="2490108" y="4671037"/>
            <a:ext cx="13505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SAM</a:t>
            </a:r>
            <a:endParaRPr lang="ru-RU" sz="36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F747676-E946-B31E-71CC-E1810A7BB29C}"/>
              </a:ext>
            </a:extLst>
          </p:cNvPr>
          <p:cNvSpPr txBox="1"/>
          <p:nvPr/>
        </p:nvSpPr>
        <p:spPr>
          <a:xfrm>
            <a:off x="2470302" y="6282441"/>
            <a:ext cx="13505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TAM</a:t>
            </a:r>
            <a:endParaRPr lang="ru-RU" sz="36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64E4C2D-C40C-6193-1D59-CFED61229425}"/>
              </a:ext>
            </a:extLst>
          </p:cNvPr>
          <p:cNvSpPr txBox="1"/>
          <p:nvPr/>
        </p:nvSpPr>
        <p:spPr>
          <a:xfrm>
            <a:off x="7755117" y="2760474"/>
            <a:ext cx="5108496" cy="99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just">
              <a:lnSpc>
                <a:spcPts val="3700"/>
              </a:lnSpc>
              <a:buNone/>
            </a:pPr>
            <a:r>
              <a:rPr lang="ru-RU" sz="2400" b="1" dirty="0">
                <a:solidFill>
                  <a:srgbClr val="EEEFF5"/>
                </a:solidFill>
                <a:latin typeface="Bahnschrift SemiCondensed" panose="020B0502040204020203" pitchFamily="34" charset="0"/>
                <a:ea typeface="Montserrat" pitchFamily="34" charset="-122"/>
                <a:cs typeface="Montserrat" pitchFamily="34" charset="-120"/>
              </a:rPr>
              <a:t>Пермский край и ПФО</a:t>
            </a:r>
            <a:endParaRPr lang="en-US" sz="2400" b="1" dirty="0">
              <a:solidFill>
                <a:srgbClr val="EEEFF5"/>
              </a:solidFill>
              <a:latin typeface="Bahnschrift SemiCondensed" panose="020B0502040204020203" pitchFamily="34" charset="0"/>
              <a:ea typeface="Montserrat" pitchFamily="34" charset="-122"/>
              <a:cs typeface="Montserrat" pitchFamily="34" charset="-120"/>
            </a:endParaRPr>
          </a:p>
          <a:p>
            <a:pPr marL="0" indent="0" algn="just">
              <a:lnSpc>
                <a:spcPts val="3700"/>
              </a:lnSpc>
              <a:buNone/>
            </a:pPr>
            <a:r>
              <a:rPr lang="ru-RU" sz="2400" b="1" dirty="0">
                <a:solidFill>
                  <a:srgbClr val="EEEFF5"/>
                </a:solidFill>
                <a:latin typeface="Bahnschrift SemiCondensed" panose="020B0502040204020203" pitchFamily="34" charset="0"/>
                <a:ea typeface="Montserrat" pitchFamily="34" charset="-122"/>
                <a:cs typeface="Montserrat" pitchFamily="34" charset="-120"/>
              </a:rPr>
              <a:t>48,480</a:t>
            </a:r>
            <a:r>
              <a:rPr lang="en-US" sz="2400" b="1" dirty="0">
                <a:solidFill>
                  <a:srgbClr val="EEEFF5"/>
                </a:solidFill>
                <a:latin typeface="Bahnschrift SemiCondensed" panose="020B0502040204020203" pitchFamily="34" charset="0"/>
                <a:ea typeface="Montserrat" pitchFamily="34" charset="-122"/>
                <a:cs typeface="Montserrat" pitchFamily="34" charset="-120"/>
              </a:rPr>
              <a:t> </a:t>
            </a:r>
            <a:r>
              <a:rPr lang="ru-RU" sz="2400" b="1" dirty="0">
                <a:solidFill>
                  <a:srgbClr val="EEEFF5"/>
                </a:solidFill>
                <a:latin typeface="Bahnschrift SemiCondensed" panose="020B0502040204020203" pitchFamily="34" charset="0"/>
                <a:ea typeface="Montserrat" pitchFamily="34" charset="-122"/>
                <a:cs typeface="Montserrat" pitchFamily="34" charset="-120"/>
              </a:rPr>
              <a:t>млн. руб.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AEC6A55-701D-3734-3C17-A65352931035}"/>
              </a:ext>
            </a:extLst>
          </p:cNvPr>
          <p:cNvSpPr txBox="1"/>
          <p:nvPr/>
        </p:nvSpPr>
        <p:spPr>
          <a:xfrm>
            <a:off x="7921704" y="4836765"/>
            <a:ext cx="5108496" cy="99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just">
              <a:lnSpc>
                <a:spcPts val="3700"/>
              </a:lnSpc>
              <a:buNone/>
            </a:pPr>
            <a:r>
              <a:rPr lang="ru-RU" sz="2400" b="1" dirty="0">
                <a:solidFill>
                  <a:srgbClr val="EEEFF5"/>
                </a:solidFill>
                <a:latin typeface="Bahnschrift SemiCondensed" panose="020B0502040204020203" pitchFamily="34" charset="0"/>
                <a:ea typeface="Montserrat" pitchFamily="34" charset="-122"/>
                <a:cs typeface="Montserrat" pitchFamily="34" charset="-120"/>
              </a:rPr>
              <a:t>Российская Федерация</a:t>
            </a:r>
            <a:endParaRPr lang="en-US" sz="2400" b="1" dirty="0">
              <a:solidFill>
                <a:srgbClr val="EEEFF5"/>
              </a:solidFill>
              <a:latin typeface="Bahnschrift SemiCondensed" panose="020B0502040204020203" pitchFamily="34" charset="0"/>
              <a:ea typeface="Montserrat" pitchFamily="34" charset="-122"/>
              <a:cs typeface="Montserrat" pitchFamily="34" charset="-120"/>
            </a:endParaRPr>
          </a:p>
          <a:p>
            <a:pPr marL="0" indent="0" algn="just">
              <a:lnSpc>
                <a:spcPts val="3700"/>
              </a:lnSpc>
              <a:buNone/>
            </a:pPr>
            <a:r>
              <a:rPr lang="ru-RU" sz="2400" b="1" dirty="0">
                <a:solidFill>
                  <a:srgbClr val="EEEFF5"/>
                </a:solidFill>
                <a:latin typeface="Bahnschrift SemiCondensed" panose="020B0502040204020203" pitchFamily="34" charset="0"/>
                <a:ea typeface="Montserrat" pitchFamily="34" charset="-122"/>
                <a:cs typeface="Montserrat" pitchFamily="34" charset="-120"/>
              </a:rPr>
              <a:t>52,087</a:t>
            </a:r>
            <a:r>
              <a:rPr lang="en-US" sz="2400" b="1" dirty="0">
                <a:solidFill>
                  <a:srgbClr val="EEEFF5"/>
                </a:solidFill>
                <a:latin typeface="Bahnschrift SemiCondensed" panose="020B0502040204020203" pitchFamily="34" charset="0"/>
                <a:ea typeface="Montserrat" pitchFamily="34" charset="-122"/>
                <a:cs typeface="Montserrat" pitchFamily="34" charset="-120"/>
              </a:rPr>
              <a:t> </a:t>
            </a:r>
            <a:r>
              <a:rPr lang="ru-RU" sz="2400" b="1" dirty="0">
                <a:solidFill>
                  <a:srgbClr val="EEEFF5"/>
                </a:solidFill>
                <a:latin typeface="Bahnschrift SemiCondensed" panose="020B0502040204020203" pitchFamily="34" charset="0"/>
                <a:ea typeface="Montserrat" pitchFamily="34" charset="-122"/>
                <a:cs typeface="Montserrat" pitchFamily="34" charset="-120"/>
              </a:rPr>
              <a:t>млн. руб.</a:t>
            </a:r>
          </a:p>
        </p:txBody>
      </p:sp>
      <p:cxnSp>
        <p:nvCxnSpPr>
          <p:cNvPr id="25" name="Прямая со стрелкой 24">
            <a:extLst>
              <a:ext uri="{FF2B5EF4-FFF2-40B4-BE49-F238E27FC236}">
                <a16:creationId xmlns:a16="http://schemas.microsoft.com/office/drawing/2014/main" id="{D2B2F018-3BFA-5092-7F74-C0DD17432487}"/>
              </a:ext>
            </a:extLst>
          </p:cNvPr>
          <p:cNvCxnSpPr>
            <a:endCxn id="11" idx="1"/>
          </p:cNvCxnSpPr>
          <p:nvPr/>
        </p:nvCxnSpPr>
        <p:spPr>
          <a:xfrm flipV="1">
            <a:off x="4419600" y="1567543"/>
            <a:ext cx="1556657" cy="11409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>
            <a:extLst>
              <a:ext uri="{FF2B5EF4-FFF2-40B4-BE49-F238E27FC236}">
                <a16:creationId xmlns:a16="http://schemas.microsoft.com/office/drawing/2014/main" id="{65BEEEE1-2F60-9F31-044F-2782F27AD571}"/>
              </a:ext>
            </a:extLst>
          </p:cNvPr>
          <p:cNvCxnSpPr>
            <a:cxnSpLocks/>
            <a:endCxn id="22" idx="1"/>
          </p:cNvCxnSpPr>
          <p:nvPr/>
        </p:nvCxnSpPr>
        <p:spPr>
          <a:xfrm flipV="1">
            <a:off x="4945078" y="3259874"/>
            <a:ext cx="2810039" cy="7899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>
            <a:extLst>
              <a:ext uri="{FF2B5EF4-FFF2-40B4-BE49-F238E27FC236}">
                <a16:creationId xmlns:a16="http://schemas.microsoft.com/office/drawing/2014/main" id="{8B175A59-8A68-5929-072E-EFB6EBAB9161}"/>
              </a:ext>
            </a:extLst>
          </p:cNvPr>
          <p:cNvCxnSpPr>
            <a:cxnSpLocks/>
            <a:endCxn id="23" idx="1"/>
          </p:cNvCxnSpPr>
          <p:nvPr/>
        </p:nvCxnSpPr>
        <p:spPr>
          <a:xfrm flipV="1">
            <a:off x="5682343" y="5336165"/>
            <a:ext cx="2239361" cy="27394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93920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765929" y="1282899"/>
            <a:ext cx="5876568" cy="712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600"/>
              </a:lnSpc>
              <a:buNone/>
            </a:pPr>
            <a:r>
              <a:rPr lang="en-US" sz="5400" b="1" dirty="0">
                <a:solidFill>
                  <a:srgbClr val="9998FF"/>
                </a:solidFill>
                <a:latin typeface="Bahnschrift SemiCondensed" panose="020B0502040204020203" pitchFamily="34" charset="0"/>
                <a:ea typeface="Barlow Bold" pitchFamily="34" charset="-122"/>
                <a:cs typeface="Barlow Bold" pitchFamily="34" charset="-120"/>
              </a:rPr>
              <a:t>Целевая аудитория</a:t>
            </a:r>
            <a:endParaRPr lang="en-US" sz="5400" dirty="0">
              <a:latin typeface="Bahnschrift SemiCondensed" panose="020B0502040204020203" pitchFamily="34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5A9DC87A-8D83-4D03-9C30-1CFAF7884867}"/>
              </a:ext>
            </a:extLst>
          </p:cNvPr>
          <p:cNvSpPr/>
          <p:nvPr/>
        </p:nvSpPr>
        <p:spPr>
          <a:xfrm>
            <a:off x="12581681" y="7419372"/>
            <a:ext cx="1944547" cy="712470"/>
          </a:xfrm>
          <a:prstGeom prst="rect">
            <a:avLst/>
          </a:prstGeom>
          <a:solidFill>
            <a:srgbClr val="282C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>
              <a:latin typeface="Bahnschrift SemiCondensed" panose="020B0502040204020203" pitchFamily="34" charset="0"/>
            </a:endParaRPr>
          </a:p>
        </p:txBody>
      </p:sp>
      <p:sp>
        <p:nvSpPr>
          <p:cNvPr id="13" name="Shape 1">
            <a:extLst>
              <a:ext uri="{FF2B5EF4-FFF2-40B4-BE49-F238E27FC236}">
                <a16:creationId xmlns:a16="http://schemas.microsoft.com/office/drawing/2014/main" id="{0E919C77-1878-4D31-94EB-A5277D8FE194}"/>
              </a:ext>
            </a:extLst>
          </p:cNvPr>
          <p:cNvSpPr/>
          <p:nvPr/>
        </p:nvSpPr>
        <p:spPr>
          <a:xfrm>
            <a:off x="758309" y="2647593"/>
            <a:ext cx="487442" cy="487442"/>
          </a:xfrm>
          <a:prstGeom prst="roundRect">
            <a:avLst>
              <a:gd name="adj" fmla="val 40004"/>
            </a:avLst>
          </a:prstGeom>
          <a:solidFill>
            <a:srgbClr val="282C32"/>
          </a:solidFill>
          <a:ln/>
          <a:effectLst>
            <a:outerShdw blurRad="53340" dist="26670" dir="13500000" algn="bl" rotWithShape="0">
              <a:srgbClr val="FFFFFF">
                <a:alpha val="10000"/>
              </a:srgbClr>
            </a:outerShdw>
          </a:effectLst>
        </p:spPr>
      </p:sp>
      <p:sp>
        <p:nvSpPr>
          <p:cNvPr id="14" name="Text 2">
            <a:extLst>
              <a:ext uri="{FF2B5EF4-FFF2-40B4-BE49-F238E27FC236}">
                <a16:creationId xmlns:a16="http://schemas.microsoft.com/office/drawing/2014/main" id="{ACEE3C3E-566E-47A7-A51B-7D5AEE8C600A}"/>
              </a:ext>
            </a:extLst>
          </p:cNvPr>
          <p:cNvSpPr/>
          <p:nvPr/>
        </p:nvSpPr>
        <p:spPr>
          <a:xfrm>
            <a:off x="941427" y="2720221"/>
            <a:ext cx="121087" cy="3420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3200" b="1" dirty="0">
                <a:solidFill>
                  <a:srgbClr val="EEEFF5"/>
                </a:solidFill>
                <a:latin typeface="Bahnschrift SemiCondensed" panose="020B0502040204020203" pitchFamily="34" charset="0"/>
                <a:ea typeface="Barlow Bold" pitchFamily="34" charset="-122"/>
                <a:cs typeface="Barlow Bold" pitchFamily="34" charset="-120"/>
              </a:rPr>
              <a:t>1</a:t>
            </a:r>
            <a:endParaRPr lang="en-US" sz="3200" dirty="0">
              <a:latin typeface="Bahnschrift SemiCondensed" panose="020B0502040204020203" pitchFamily="34" charset="0"/>
            </a:endParaRPr>
          </a:p>
        </p:txBody>
      </p:sp>
      <p:sp>
        <p:nvSpPr>
          <p:cNvPr id="15" name="Text 3">
            <a:extLst>
              <a:ext uri="{FF2B5EF4-FFF2-40B4-BE49-F238E27FC236}">
                <a16:creationId xmlns:a16="http://schemas.microsoft.com/office/drawing/2014/main" id="{A1C38880-AE55-4E41-B5C1-340DD1A66756}"/>
              </a:ext>
            </a:extLst>
          </p:cNvPr>
          <p:cNvSpPr/>
          <p:nvPr/>
        </p:nvSpPr>
        <p:spPr>
          <a:xfrm>
            <a:off x="1462326" y="2647593"/>
            <a:ext cx="6923365" cy="712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00"/>
              </a:lnSpc>
              <a:buNone/>
            </a:pPr>
            <a:r>
              <a:rPr lang="ru-RU" sz="2800" b="1" dirty="0">
                <a:solidFill>
                  <a:srgbClr val="EEEFF5"/>
                </a:solidFill>
                <a:latin typeface="Bahnschrift SemiCondensed" panose="020B0502040204020203" pitchFamily="34" charset="0"/>
                <a:ea typeface="Barlow Bold" pitchFamily="34" charset="-122"/>
                <a:cs typeface="Barlow Bold" pitchFamily="34" charset="-120"/>
              </a:rPr>
              <a:t>Сервисы по оказанию психологических услуг </a:t>
            </a:r>
            <a:endParaRPr lang="en-US" sz="2800" dirty="0">
              <a:latin typeface="Bahnschrift SemiCondensed" panose="020B0502040204020203" pitchFamily="34" charset="0"/>
            </a:endParaRPr>
          </a:p>
        </p:txBody>
      </p:sp>
      <p:sp>
        <p:nvSpPr>
          <p:cNvPr id="16" name="Text 4">
            <a:extLst>
              <a:ext uri="{FF2B5EF4-FFF2-40B4-BE49-F238E27FC236}">
                <a16:creationId xmlns:a16="http://schemas.microsoft.com/office/drawing/2014/main" id="{CD72DBAE-9237-48FA-A91F-1D8FDEDAA6F1}"/>
              </a:ext>
            </a:extLst>
          </p:cNvPr>
          <p:cNvSpPr/>
          <p:nvPr/>
        </p:nvSpPr>
        <p:spPr>
          <a:xfrm>
            <a:off x="1465779" y="3199700"/>
            <a:ext cx="12299973" cy="487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700"/>
              </a:lnSpc>
            </a:pPr>
            <a:r>
              <a:rPr lang="ru-RU" sz="2000" dirty="0">
                <a:solidFill>
                  <a:srgbClr val="EEEFF5"/>
                </a:solidFill>
                <a:latin typeface="Bahnschrift SemiCondensed" panose="020B0502040204020203" pitchFamily="34" charset="0"/>
              </a:rPr>
              <a:t>Сервисы теряют доступ к сегменту, где более 200 000 человек, использующих жестовый язык как основное средство коммуникации</a:t>
            </a:r>
            <a:endParaRPr lang="en-US" sz="2000" dirty="0">
              <a:latin typeface="Bahnschrift SemiCondensed" panose="020B0502040204020203" pitchFamily="34" charset="0"/>
            </a:endParaRPr>
          </a:p>
        </p:txBody>
      </p:sp>
      <p:sp>
        <p:nvSpPr>
          <p:cNvPr id="32" name="Shape 1">
            <a:extLst>
              <a:ext uri="{FF2B5EF4-FFF2-40B4-BE49-F238E27FC236}">
                <a16:creationId xmlns:a16="http://schemas.microsoft.com/office/drawing/2014/main" id="{BCB55353-AAD0-4196-BBFE-469C51D33181}"/>
              </a:ext>
            </a:extLst>
          </p:cNvPr>
          <p:cNvSpPr/>
          <p:nvPr/>
        </p:nvSpPr>
        <p:spPr>
          <a:xfrm>
            <a:off x="793492" y="4163674"/>
            <a:ext cx="487442" cy="487442"/>
          </a:xfrm>
          <a:prstGeom prst="roundRect">
            <a:avLst>
              <a:gd name="adj" fmla="val 40004"/>
            </a:avLst>
          </a:prstGeom>
          <a:solidFill>
            <a:srgbClr val="282C32"/>
          </a:solidFill>
          <a:ln/>
          <a:effectLst>
            <a:outerShdw blurRad="53340" dist="26670" dir="13500000" algn="bl" rotWithShape="0">
              <a:srgbClr val="FFFFFF">
                <a:alpha val="10000"/>
              </a:srgbClr>
            </a:outerShdw>
          </a:effectLst>
        </p:spPr>
      </p:sp>
      <p:sp>
        <p:nvSpPr>
          <p:cNvPr id="34" name="Text 3">
            <a:extLst>
              <a:ext uri="{FF2B5EF4-FFF2-40B4-BE49-F238E27FC236}">
                <a16:creationId xmlns:a16="http://schemas.microsoft.com/office/drawing/2014/main" id="{67FFD500-F47C-4C57-BE0D-7751D669AF9A}"/>
              </a:ext>
            </a:extLst>
          </p:cNvPr>
          <p:cNvSpPr/>
          <p:nvPr/>
        </p:nvSpPr>
        <p:spPr>
          <a:xfrm>
            <a:off x="1497509" y="4163674"/>
            <a:ext cx="6923365" cy="712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00"/>
              </a:lnSpc>
              <a:buNone/>
            </a:pPr>
            <a:r>
              <a:rPr lang="en-US" sz="2800" b="1" dirty="0">
                <a:solidFill>
                  <a:srgbClr val="EEEFF5"/>
                </a:solidFill>
                <a:latin typeface="Bahnschrift SemiCondensed" panose="020B0502040204020203" pitchFamily="34" charset="0"/>
                <a:ea typeface="Barlow Bold" pitchFamily="34" charset="-122"/>
                <a:cs typeface="Barlow Bold" pitchFamily="34" charset="-120"/>
              </a:rPr>
              <a:t>IT-</a:t>
            </a:r>
            <a:r>
              <a:rPr lang="ru-RU" sz="2800" b="1" dirty="0">
                <a:solidFill>
                  <a:srgbClr val="EEEFF5"/>
                </a:solidFill>
                <a:latin typeface="Bahnschrift SemiCondensed" panose="020B0502040204020203" pitchFamily="34" charset="0"/>
                <a:ea typeface="Barlow Bold" pitchFamily="34" charset="-122"/>
                <a:cs typeface="Barlow Bold" pitchFamily="34" charset="-120"/>
              </a:rPr>
              <a:t>компании и технологический сектор </a:t>
            </a:r>
            <a:endParaRPr lang="en-US" sz="2800" dirty="0">
              <a:latin typeface="Bahnschrift SemiCondensed" panose="020B0502040204020203" pitchFamily="34" charset="0"/>
            </a:endParaRPr>
          </a:p>
        </p:txBody>
      </p:sp>
      <p:sp>
        <p:nvSpPr>
          <p:cNvPr id="35" name="Text 4">
            <a:extLst>
              <a:ext uri="{FF2B5EF4-FFF2-40B4-BE49-F238E27FC236}">
                <a16:creationId xmlns:a16="http://schemas.microsoft.com/office/drawing/2014/main" id="{30CB688A-B456-4D03-94B9-8C8A6F8EB86D}"/>
              </a:ext>
            </a:extLst>
          </p:cNvPr>
          <p:cNvSpPr/>
          <p:nvPr/>
        </p:nvSpPr>
        <p:spPr>
          <a:xfrm>
            <a:off x="1500962" y="4715781"/>
            <a:ext cx="12299973" cy="487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700"/>
              </a:lnSpc>
            </a:pPr>
            <a:r>
              <a:rPr lang="ru-RU" sz="2000" dirty="0">
                <a:solidFill>
                  <a:srgbClr val="EEEFF5"/>
                </a:solidFill>
                <a:latin typeface="Bahnschrift SemiCondensed" panose="020B0502040204020203" pitchFamily="34" charset="0"/>
                <a:ea typeface="Montserrat" pitchFamily="34" charset="-122"/>
                <a:cs typeface="Montserrat" pitchFamily="34" charset="-120"/>
              </a:rPr>
              <a:t>Расширение возможностей инклюзивного найма и коммуникации.</a:t>
            </a:r>
            <a:endParaRPr lang="en-US" sz="2000" dirty="0">
              <a:latin typeface="Bahnschrift SemiCondensed" panose="020B0502040204020203" pitchFamily="34" charset="0"/>
            </a:endParaRPr>
          </a:p>
        </p:txBody>
      </p:sp>
      <p:sp>
        <p:nvSpPr>
          <p:cNvPr id="18" name="Text 6">
            <a:extLst>
              <a:ext uri="{FF2B5EF4-FFF2-40B4-BE49-F238E27FC236}">
                <a16:creationId xmlns:a16="http://schemas.microsoft.com/office/drawing/2014/main" id="{227B8864-5EDB-491F-A3B5-9C96D851B0A6}"/>
              </a:ext>
            </a:extLst>
          </p:cNvPr>
          <p:cNvSpPr/>
          <p:nvPr/>
        </p:nvSpPr>
        <p:spPr>
          <a:xfrm>
            <a:off x="941427" y="4235061"/>
            <a:ext cx="191572" cy="3420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3200" b="1" dirty="0">
                <a:solidFill>
                  <a:srgbClr val="EEEFF5"/>
                </a:solidFill>
                <a:latin typeface="Bahnschrift SemiCondensed" panose="020B0502040204020203" pitchFamily="34" charset="0"/>
                <a:ea typeface="Barlow Bold" pitchFamily="34" charset="-122"/>
                <a:cs typeface="Barlow Bold" pitchFamily="34" charset="-120"/>
              </a:rPr>
              <a:t>2</a:t>
            </a:r>
            <a:endParaRPr lang="en-US" sz="3200" dirty="0">
              <a:latin typeface="Bahnschrift SemiCondensed" panose="020B0502040204020203" pitchFamily="34" charset="0"/>
            </a:endParaRPr>
          </a:p>
        </p:txBody>
      </p:sp>
      <p:sp>
        <p:nvSpPr>
          <p:cNvPr id="44" name="Shape 1">
            <a:extLst>
              <a:ext uri="{FF2B5EF4-FFF2-40B4-BE49-F238E27FC236}">
                <a16:creationId xmlns:a16="http://schemas.microsoft.com/office/drawing/2014/main" id="{58768809-0FC6-402D-AF6C-7B2A6E2DD4AA}"/>
              </a:ext>
            </a:extLst>
          </p:cNvPr>
          <p:cNvSpPr/>
          <p:nvPr/>
        </p:nvSpPr>
        <p:spPr>
          <a:xfrm>
            <a:off x="803140" y="5587361"/>
            <a:ext cx="487442" cy="487442"/>
          </a:xfrm>
          <a:prstGeom prst="roundRect">
            <a:avLst>
              <a:gd name="adj" fmla="val 40004"/>
            </a:avLst>
          </a:prstGeom>
          <a:solidFill>
            <a:srgbClr val="282C32"/>
          </a:solidFill>
          <a:ln/>
          <a:effectLst>
            <a:outerShdw blurRad="53340" dist="26670" dir="13500000" algn="bl" rotWithShape="0">
              <a:srgbClr val="FFFFFF">
                <a:alpha val="10000"/>
              </a:srgbClr>
            </a:outerShdw>
          </a:effectLst>
        </p:spPr>
      </p:sp>
      <p:sp>
        <p:nvSpPr>
          <p:cNvPr id="45" name="Text 2">
            <a:extLst>
              <a:ext uri="{FF2B5EF4-FFF2-40B4-BE49-F238E27FC236}">
                <a16:creationId xmlns:a16="http://schemas.microsoft.com/office/drawing/2014/main" id="{FC7773EC-0FCF-4DB9-9D6E-3FCDA3972252}"/>
              </a:ext>
            </a:extLst>
          </p:cNvPr>
          <p:cNvSpPr/>
          <p:nvPr/>
        </p:nvSpPr>
        <p:spPr>
          <a:xfrm>
            <a:off x="986258" y="5659989"/>
            <a:ext cx="121087" cy="3420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ru-RU" sz="3200" b="1" dirty="0">
                <a:solidFill>
                  <a:srgbClr val="EEEFF5"/>
                </a:solidFill>
                <a:latin typeface="Bahnschrift SemiCondensed" panose="020B0502040204020203" pitchFamily="34" charset="0"/>
                <a:ea typeface="Barlow Bold" pitchFamily="34" charset="-122"/>
                <a:cs typeface="Barlow Bold" pitchFamily="34" charset="-120"/>
              </a:rPr>
              <a:t>3</a:t>
            </a:r>
            <a:endParaRPr lang="en-US" sz="3200" dirty="0">
              <a:latin typeface="Bahnschrift SemiCondensed" panose="020B0502040204020203" pitchFamily="34" charset="0"/>
            </a:endParaRPr>
          </a:p>
        </p:txBody>
      </p:sp>
      <p:sp>
        <p:nvSpPr>
          <p:cNvPr id="46" name="Text 3">
            <a:extLst>
              <a:ext uri="{FF2B5EF4-FFF2-40B4-BE49-F238E27FC236}">
                <a16:creationId xmlns:a16="http://schemas.microsoft.com/office/drawing/2014/main" id="{07BD257C-8DDD-46AE-B7F4-F879A55C6DF7}"/>
              </a:ext>
            </a:extLst>
          </p:cNvPr>
          <p:cNvSpPr/>
          <p:nvPr/>
        </p:nvSpPr>
        <p:spPr>
          <a:xfrm>
            <a:off x="1507157" y="5587361"/>
            <a:ext cx="6923365" cy="712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00"/>
              </a:lnSpc>
              <a:buNone/>
            </a:pPr>
            <a:r>
              <a:rPr lang="ru-RU" sz="2800" b="1" dirty="0">
                <a:solidFill>
                  <a:srgbClr val="EEEFF5"/>
                </a:solidFill>
                <a:latin typeface="Bahnschrift SemiCondensed" panose="020B0502040204020203" pitchFamily="34" charset="0"/>
                <a:ea typeface="Barlow Bold" pitchFamily="34" charset="-122"/>
                <a:cs typeface="Barlow Bold" pitchFamily="34" charset="-120"/>
              </a:rPr>
              <a:t>Государственный сектор</a:t>
            </a:r>
            <a:endParaRPr lang="en-US" sz="2800" dirty="0">
              <a:latin typeface="Bahnschrift SemiCondensed" panose="020B0502040204020203" pitchFamily="34" charset="0"/>
            </a:endParaRPr>
          </a:p>
        </p:txBody>
      </p:sp>
      <p:sp>
        <p:nvSpPr>
          <p:cNvPr id="47" name="Text 4">
            <a:extLst>
              <a:ext uri="{FF2B5EF4-FFF2-40B4-BE49-F238E27FC236}">
                <a16:creationId xmlns:a16="http://schemas.microsoft.com/office/drawing/2014/main" id="{9A2195A5-F8EF-4B6B-8EA3-55B5B87BA0AF}"/>
              </a:ext>
            </a:extLst>
          </p:cNvPr>
          <p:cNvSpPr/>
          <p:nvPr/>
        </p:nvSpPr>
        <p:spPr>
          <a:xfrm>
            <a:off x="1510610" y="6139468"/>
            <a:ext cx="12299973" cy="487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700"/>
              </a:lnSpc>
              <a:buNone/>
            </a:pPr>
            <a:r>
              <a:rPr lang="ru-RU" sz="2000" dirty="0">
                <a:solidFill>
                  <a:srgbClr val="EEEFF5"/>
                </a:solidFill>
                <a:latin typeface="Bahnschrift SemiCondensed" panose="020B0502040204020203" pitchFamily="34" charset="0"/>
                <a:ea typeface="Montserrat" pitchFamily="34" charset="-122"/>
                <a:cs typeface="Montserrat" pitchFamily="34" charset="-120"/>
              </a:rPr>
              <a:t>Центры психологической и социальной помощи (Министерство социальной защиты населения) Центры реабилитации участников СВО и ветеранов (Министерство обороны) МФЦ, поликлиники, центры занятости, органы соцзащиты (предоставляющие онлайн-услуги населению) Организации в рамках национальных проектов («Здоровье», «Цифровая экономика», программы доступной среды) </a:t>
            </a:r>
          </a:p>
          <a:p>
            <a:pPr marL="0" indent="0">
              <a:lnSpc>
                <a:spcPts val="2700"/>
              </a:lnSpc>
              <a:buNone/>
            </a:pPr>
            <a:r>
              <a:rPr lang="ru-RU" sz="2000" dirty="0">
                <a:solidFill>
                  <a:srgbClr val="EEEFF5"/>
                </a:solidFill>
                <a:latin typeface="Bahnschrift SemiCondensed" panose="020B0502040204020203" pitchFamily="34" charset="0"/>
                <a:ea typeface="Montserrat" pitchFamily="34" charset="-122"/>
                <a:cs typeface="Montserrat" pitchFamily="34" charset="-120"/>
              </a:rPr>
              <a:t>Облегчит процесс социальной интеграции и развития людей с особенностями слуха и речи</a:t>
            </a:r>
          </a:p>
        </p:txBody>
      </p:sp>
      <p:sp>
        <p:nvSpPr>
          <p:cNvPr id="51" name="Text 6">
            <a:extLst>
              <a:ext uri="{FF2B5EF4-FFF2-40B4-BE49-F238E27FC236}">
                <a16:creationId xmlns:a16="http://schemas.microsoft.com/office/drawing/2014/main" id="{F06D9C99-DD1A-4BE6-B902-1D15172E8777}"/>
              </a:ext>
            </a:extLst>
          </p:cNvPr>
          <p:cNvSpPr/>
          <p:nvPr/>
        </p:nvSpPr>
        <p:spPr>
          <a:xfrm>
            <a:off x="941427" y="6919137"/>
            <a:ext cx="191572" cy="3420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endParaRPr lang="en-US" sz="3200" dirty="0">
              <a:latin typeface="Bahnschrift SemiCondensed" panose="020B0502040204020203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758308" y="1179757"/>
            <a:ext cx="5585579" cy="6435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050"/>
              </a:lnSpc>
              <a:buNone/>
            </a:pPr>
            <a:r>
              <a:rPr lang="en-US" sz="4050" b="1" dirty="0">
                <a:solidFill>
                  <a:srgbClr val="9998FF"/>
                </a:solidFill>
                <a:latin typeface="Bahnschrift SemiCondensed" panose="020B0502040204020203" pitchFamily="34" charset="0"/>
                <a:ea typeface="Barlow Bold" pitchFamily="34" charset="-122"/>
                <a:cs typeface="Barlow Bold" pitchFamily="34" charset="-120"/>
              </a:rPr>
              <a:t>Анализ конкурентов</a:t>
            </a:r>
            <a:endParaRPr lang="en-US" sz="4050" dirty="0">
              <a:latin typeface="Bahnschrift SemiCondensed" panose="020B0502040204020203" pitchFamily="34" charset="0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3522D25C-E862-43D8-841B-741C635C0134}"/>
              </a:ext>
            </a:extLst>
          </p:cNvPr>
          <p:cNvSpPr/>
          <p:nvPr/>
        </p:nvSpPr>
        <p:spPr>
          <a:xfrm>
            <a:off x="12581681" y="7419372"/>
            <a:ext cx="1944547" cy="712470"/>
          </a:xfrm>
          <a:prstGeom prst="rect">
            <a:avLst/>
          </a:prstGeom>
          <a:solidFill>
            <a:srgbClr val="282C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Bahnschrift SemiCondensed" panose="020B0502040204020203" pitchFamily="34" charset="0"/>
            </a:endParaRPr>
          </a:p>
        </p:txBody>
      </p:sp>
      <p:sp>
        <p:nvSpPr>
          <p:cNvPr id="16" name="Text 3">
            <a:extLst>
              <a:ext uri="{FF2B5EF4-FFF2-40B4-BE49-F238E27FC236}">
                <a16:creationId xmlns:a16="http://schemas.microsoft.com/office/drawing/2014/main" id="{082367EE-75D6-4754-B22F-B44DB8AA20AF}"/>
              </a:ext>
            </a:extLst>
          </p:cNvPr>
          <p:cNvSpPr/>
          <p:nvPr/>
        </p:nvSpPr>
        <p:spPr>
          <a:xfrm>
            <a:off x="758310" y="2143912"/>
            <a:ext cx="11656466" cy="5680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00"/>
              </a:lnSpc>
              <a:buNone/>
            </a:pPr>
            <a:endParaRPr lang="ru-RU" sz="2600" b="1" dirty="0">
              <a:solidFill>
                <a:srgbClr val="EEEFF5"/>
              </a:solidFill>
              <a:latin typeface="Bahnschrift SemiCondensed" panose="020B0502040204020203" pitchFamily="34" charset="0"/>
              <a:ea typeface="Barlow Bold" pitchFamily="34" charset="-122"/>
              <a:cs typeface="Barlow Bold" pitchFamily="34" charset="-120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5D0BD287-0F06-6903-FA0C-4E66098B3F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8912529"/>
              </p:ext>
            </p:extLst>
          </p:nvPr>
        </p:nvGraphicFramePr>
        <p:xfrm>
          <a:off x="758309" y="2143912"/>
          <a:ext cx="12889957" cy="5600265"/>
        </p:xfrm>
        <a:graphic>
          <a:graphicData uri="http://schemas.openxmlformats.org/drawingml/2006/table">
            <a:tbl>
              <a:tblPr/>
              <a:tblGrid>
                <a:gridCol w="2063951">
                  <a:extLst>
                    <a:ext uri="{9D8B030D-6E8A-4147-A177-3AD203B41FA5}">
                      <a16:colId xmlns:a16="http://schemas.microsoft.com/office/drawing/2014/main" val="3302708261"/>
                    </a:ext>
                  </a:extLst>
                </a:gridCol>
                <a:gridCol w="2550731">
                  <a:extLst>
                    <a:ext uri="{9D8B030D-6E8A-4147-A177-3AD203B41FA5}">
                      <a16:colId xmlns:a16="http://schemas.microsoft.com/office/drawing/2014/main" val="4044576589"/>
                    </a:ext>
                  </a:extLst>
                </a:gridCol>
                <a:gridCol w="1713469">
                  <a:extLst>
                    <a:ext uri="{9D8B030D-6E8A-4147-A177-3AD203B41FA5}">
                      <a16:colId xmlns:a16="http://schemas.microsoft.com/office/drawing/2014/main" val="1372430890"/>
                    </a:ext>
                  </a:extLst>
                </a:gridCol>
                <a:gridCol w="1966594">
                  <a:extLst>
                    <a:ext uri="{9D8B030D-6E8A-4147-A177-3AD203B41FA5}">
                      <a16:colId xmlns:a16="http://schemas.microsoft.com/office/drawing/2014/main" val="1912264296"/>
                    </a:ext>
                  </a:extLst>
                </a:gridCol>
                <a:gridCol w="1655055">
                  <a:extLst>
                    <a:ext uri="{9D8B030D-6E8A-4147-A177-3AD203B41FA5}">
                      <a16:colId xmlns:a16="http://schemas.microsoft.com/office/drawing/2014/main" val="1262960342"/>
                    </a:ext>
                  </a:extLst>
                </a:gridCol>
                <a:gridCol w="2940157">
                  <a:extLst>
                    <a:ext uri="{9D8B030D-6E8A-4147-A177-3AD203B41FA5}">
                      <a16:colId xmlns:a16="http://schemas.microsoft.com/office/drawing/2014/main" val="1627475275"/>
                    </a:ext>
                  </a:extLst>
                </a:gridCol>
              </a:tblGrid>
              <a:tr h="908052">
                <a:tc>
                  <a:txBody>
                    <a:bodyPr/>
                    <a:lstStyle/>
                    <a:p>
                      <a:pPr algn="ctr" rtl="0" fontAlgn="t">
                        <a:spcAft>
                          <a:spcPts val="800"/>
                        </a:spcAft>
                        <a:buNone/>
                      </a:pPr>
                      <a:r>
                        <a:rPr lang="ru-RU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Категория</a:t>
                      </a:r>
                      <a:endParaRPr lang="ru-RU" sz="20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Aft>
                          <a:spcPts val="800"/>
                        </a:spcAft>
                        <a:buNone/>
                      </a:pPr>
                      <a:r>
                        <a:rPr lang="ru-RU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Пример</a:t>
                      </a:r>
                      <a:endParaRPr lang="ru-RU" sz="20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Aft>
                          <a:spcPts val="800"/>
                        </a:spcAft>
                        <a:buNone/>
                      </a:pPr>
                      <a:r>
                        <a:rPr lang="ru-RU" sz="20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Поддержка РЖЯ</a:t>
                      </a:r>
                      <a:endParaRPr lang="ru-RU" sz="200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Aft>
                          <a:spcPts val="800"/>
                        </a:spcAft>
                        <a:buNone/>
                      </a:pPr>
                      <a:r>
                        <a:rPr lang="ru-RU" sz="20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Формат</a:t>
                      </a:r>
                      <a:endParaRPr lang="ru-RU" sz="200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Aft>
                          <a:spcPts val="800"/>
                        </a:spcAft>
                        <a:buNone/>
                      </a:pPr>
                      <a:r>
                        <a:rPr lang="ru-RU" sz="20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Стоимость</a:t>
                      </a:r>
                      <a:endParaRPr lang="ru-RU" sz="200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Aft>
                          <a:spcPts val="800"/>
                        </a:spcAft>
                        <a:buNone/>
                      </a:pPr>
                      <a:r>
                        <a:rPr lang="ru-RU" sz="20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Недостатки</a:t>
                      </a:r>
                      <a:endParaRPr lang="ru-RU" sz="200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2760591"/>
                  </a:ext>
                </a:extLst>
              </a:tr>
              <a:tr h="951990">
                <a:tc>
                  <a:txBody>
                    <a:bodyPr/>
                    <a:lstStyle/>
                    <a:p>
                      <a:pPr algn="ctr" rtl="0" fontAlgn="t">
                        <a:spcAft>
                          <a:spcPts val="800"/>
                        </a:spcAft>
                        <a:buNone/>
                      </a:pPr>
                      <a:r>
                        <a:rPr lang="ru-RU" sz="20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Зарубежные решения</a:t>
                      </a:r>
                      <a:endParaRPr lang="ru-RU" sz="200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Aft>
                          <a:spcPts val="800"/>
                        </a:spcAft>
                        <a:buNone/>
                      </a:pPr>
                      <a:r>
                        <a:rPr lang="en-US" sz="20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SignAll</a:t>
                      </a:r>
                      <a:r>
                        <a:rPr lang="en-US" sz="20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, </a:t>
                      </a:r>
                      <a:r>
                        <a:rPr lang="en-US" sz="20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HandTalk</a:t>
                      </a:r>
                      <a:endParaRPr lang="en-US" sz="20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Aft>
                          <a:spcPts val="800"/>
                        </a:spcAft>
                        <a:buNone/>
                      </a:pPr>
                      <a:r>
                        <a:rPr lang="ru-RU" sz="20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✖</a:t>
                      </a:r>
                      <a:endParaRPr lang="ru-RU" sz="20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Aft>
                          <a:spcPts val="800"/>
                        </a:spcAft>
                        <a:buNone/>
                      </a:pPr>
                      <a:r>
                        <a:rPr lang="ru-RU" sz="20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Аппаратное/мобильное</a:t>
                      </a:r>
                      <a:endParaRPr lang="ru-RU" sz="200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Aft>
                          <a:spcPts val="800"/>
                        </a:spcAft>
                        <a:buNone/>
                      </a:pPr>
                      <a:r>
                        <a:rPr lang="ru-RU" sz="20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$200–10 000</a:t>
                      </a:r>
                      <a:endParaRPr lang="ru-RU" sz="200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Aft>
                          <a:spcPts val="800"/>
                        </a:spcAft>
                        <a:buNone/>
                      </a:pPr>
                      <a:r>
                        <a:rPr lang="ru-RU" sz="20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Нет поддержки русского языка, высокая цена</a:t>
                      </a:r>
                      <a:endParaRPr lang="ru-RU" sz="200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9979228"/>
                  </a:ext>
                </a:extLst>
              </a:tr>
              <a:tr h="1199142">
                <a:tc>
                  <a:txBody>
                    <a:bodyPr/>
                    <a:lstStyle/>
                    <a:p>
                      <a:pPr algn="ctr" rtl="0" fontAlgn="t">
                        <a:spcAft>
                          <a:spcPts val="800"/>
                        </a:spcAft>
                        <a:buNone/>
                      </a:pPr>
                      <a:r>
                        <a:rPr lang="ru-RU" sz="20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Российские сервисы</a:t>
                      </a:r>
                      <a:endParaRPr lang="ru-RU" sz="200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Aft>
                          <a:spcPts val="800"/>
                        </a:spcAft>
                        <a:buNone/>
                      </a:pPr>
                      <a:r>
                        <a:rPr lang="ru-RU" sz="20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СурдоВеб, СУРДО-ПОМОЩЬ</a:t>
                      </a:r>
                      <a:endParaRPr lang="ru-RU" sz="200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Aft>
                          <a:spcPts val="800"/>
                        </a:spcAft>
                        <a:buNone/>
                      </a:pPr>
                      <a:r>
                        <a:rPr lang="ru-RU" sz="20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Частично</a:t>
                      </a:r>
                      <a:endParaRPr lang="ru-RU" sz="20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Aft>
                          <a:spcPts val="800"/>
                        </a:spcAft>
                        <a:buNone/>
                      </a:pPr>
                      <a:r>
                        <a:rPr lang="ru-RU" sz="20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Онлайн-сервис</a:t>
                      </a:r>
                      <a:endParaRPr lang="ru-RU" sz="20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Aft>
                          <a:spcPts val="800"/>
                        </a:spcAft>
                        <a:buNone/>
                      </a:pPr>
                      <a:r>
                        <a:rPr lang="ru-RU" sz="20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от 2 000 ₽/час</a:t>
                      </a:r>
                      <a:endParaRPr lang="ru-RU" sz="200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Aft>
                          <a:spcPts val="800"/>
                        </a:spcAft>
                        <a:buNone/>
                      </a:pPr>
                      <a:r>
                        <a:rPr lang="ru-RU" sz="20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Требуется переводчик, нет интеграции с видеозвонками</a:t>
                      </a:r>
                      <a:endParaRPr lang="ru-RU" sz="200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6568727"/>
                  </a:ext>
                </a:extLst>
              </a:tr>
              <a:tr h="1149711">
                <a:tc>
                  <a:txBody>
                    <a:bodyPr/>
                    <a:lstStyle/>
                    <a:p>
                      <a:pPr algn="ctr" rtl="0" fontAlgn="t">
                        <a:spcAft>
                          <a:spcPts val="800"/>
                        </a:spcAft>
                        <a:buNone/>
                      </a:pPr>
                      <a:r>
                        <a:rPr lang="ru-RU" sz="20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Аппаратные устройства</a:t>
                      </a:r>
                      <a:endParaRPr lang="ru-RU" sz="200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Aft>
                          <a:spcPts val="800"/>
                        </a:spcAft>
                        <a:buNone/>
                      </a:pPr>
                      <a:r>
                        <a:rPr lang="en-US" sz="20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SignAloud (MIT)</a:t>
                      </a:r>
                      <a:endParaRPr lang="en-US" sz="200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Aft>
                          <a:spcPts val="800"/>
                        </a:spcAft>
                        <a:buNone/>
                      </a:pPr>
                      <a:r>
                        <a:rPr lang="ru-RU" sz="20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✖</a:t>
                      </a:r>
                      <a:endParaRPr lang="ru-RU" sz="200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Aft>
                          <a:spcPts val="800"/>
                        </a:spcAft>
                        <a:buNone/>
                      </a:pPr>
                      <a:r>
                        <a:rPr lang="ru-RU" sz="20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Перчатки/устройство</a:t>
                      </a:r>
                      <a:endParaRPr lang="ru-RU" sz="20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Aft>
                          <a:spcPts val="800"/>
                        </a:spcAft>
                        <a:buNone/>
                      </a:pPr>
                      <a:r>
                        <a:rPr lang="ru-RU" sz="20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$200–500</a:t>
                      </a:r>
                      <a:endParaRPr lang="ru-RU" sz="20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Aft>
                          <a:spcPts val="800"/>
                        </a:spcAft>
                        <a:buNone/>
                      </a:pPr>
                      <a:r>
                        <a:rPr lang="ru-RU" sz="20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Неудобство ношения, ограниченный словарь</a:t>
                      </a:r>
                      <a:endParaRPr lang="ru-RU" sz="200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7476870"/>
                  </a:ext>
                </a:extLst>
              </a:tr>
              <a:tr h="1391370">
                <a:tc>
                  <a:txBody>
                    <a:bodyPr/>
                    <a:lstStyle/>
                    <a:p>
                      <a:pPr algn="ctr" rtl="0" fontAlgn="t">
                        <a:spcAft>
                          <a:spcPts val="800"/>
                        </a:spcAft>
                        <a:buNone/>
                      </a:pPr>
                      <a:r>
                        <a:rPr lang="ru-RU" sz="20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Традиционные услуги</a:t>
                      </a:r>
                      <a:endParaRPr lang="ru-RU" sz="200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Aft>
                          <a:spcPts val="800"/>
                        </a:spcAft>
                        <a:buNone/>
                      </a:pPr>
                      <a:r>
                        <a:rPr lang="ru-RU" sz="20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Сурдопереводчики</a:t>
                      </a:r>
                      <a:endParaRPr lang="ru-RU" sz="200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Aft>
                          <a:spcPts val="800"/>
                        </a:spcAft>
                        <a:buNone/>
                      </a:pPr>
                      <a:r>
                        <a:rPr lang="ru-RU" sz="20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✔</a:t>
                      </a:r>
                      <a:endParaRPr lang="ru-RU" sz="200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Aft>
                          <a:spcPts val="800"/>
                        </a:spcAft>
                        <a:buNone/>
                      </a:pPr>
                      <a:r>
                        <a:rPr lang="ru-RU" sz="20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Человеческий фактор</a:t>
                      </a:r>
                      <a:endParaRPr lang="ru-RU" sz="200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Aft>
                          <a:spcPts val="800"/>
                        </a:spcAft>
                        <a:buNone/>
                      </a:pPr>
                      <a:r>
                        <a:rPr lang="ru-RU" sz="20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2 000–3 000 ₽/час</a:t>
                      </a:r>
                      <a:endParaRPr lang="ru-RU" sz="200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Aft>
                          <a:spcPts val="800"/>
                        </a:spcAft>
                        <a:buNone/>
                      </a:pPr>
                      <a:r>
                        <a:rPr lang="ru-RU" sz="20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Нарушение конфиденциальности, невозможность автоматизации</a:t>
                      </a:r>
                      <a:endParaRPr lang="ru-RU" sz="20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3135514"/>
                  </a:ext>
                </a:extLst>
              </a:tr>
            </a:tbl>
          </a:graphicData>
        </a:graphic>
      </p:graphicFrame>
      <p:sp>
        <p:nvSpPr>
          <p:cNvPr id="4" name="Rectangle 1">
            <a:extLst>
              <a:ext uri="{FF2B5EF4-FFF2-40B4-BE49-F238E27FC236}">
                <a16:creationId xmlns:a16="http://schemas.microsoft.com/office/drawing/2014/main" id="{423CC8EE-2E05-F3AF-54E4-58212FB0DC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92663" y="2859088"/>
            <a:ext cx="14630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ru-RU" alt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179820" y="546497"/>
            <a:ext cx="6022181" cy="6516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100"/>
              </a:lnSpc>
              <a:buNone/>
            </a:pPr>
            <a:r>
              <a:rPr lang="ru-RU" sz="4400" b="1" dirty="0">
                <a:solidFill>
                  <a:srgbClr val="9998FF"/>
                </a:solidFill>
                <a:latin typeface="Bahnschrift SemiCondensed" panose="020B0502040204020203" pitchFamily="34" charset="0"/>
                <a:ea typeface="Barlow Bold" pitchFamily="34" charset="-122"/>
                <a:cs typeface="Barlow Bold" pitchFamily="34" charset="-120"/>
              </a:rPr>
              <a:t>Коммерциализация</a:t>
            </a:r>
            <a:endParaRPr lang="en-US" sz="4400" dirty="0">
              <a:latin typeface="Bahnschrift SemiCondensed" panose="020B0502040204020203" pitchFamily="34" charset="0"/>
            </a:endParaRPr>
          </a:p>
        </p:txBody>
      </p:sp>
      <p:sp>
        <p:nvSpPr>
          <p:cNvPr id="5" name="Text 1"/>
          <p:cNvSpPr/>
          <p:nvPr/>
        </p:nvSpPr>
        <p:spPr>
          <a:xfrm>
            <a:off x="6179820" y="1742414"/>
            <a:ext cx="2606993" cy="3258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400" b="1" dirty="0">
                <a:solidFill>
                  <a:srgbClr val="EEEFF5"/>
                </a:solidFill>
                <a:latin typeface="Bahnschrift SemiCondensed" panose="020B0502040204020203" pitchFamily="34" charset="0"/>
                <a:ea typeface="Barlow Bold" pitchFamily="34" charset="-122"/>
                <a:cs typeface="Barlow Bold" pitchFamily="34" charset="-120"/>
              </a:rPr>
              <a:t>1) </a:t>
            </a:r>
            <a:r>
              <a:rPr lang="ru-RU" sz="2400" b="1" dirty="0">
                <a:solidFill>
                  <a:srgbClr val="EEEFF5"/>
                </a:solidFill>
                <a:latin typeface="Bahnschrift SemiCondensed" panose="020B0502040204020203" pitchFamily="34" charset="0"/>
                <a:ea typeface="Barlow Bold" pitchFamily="34" charset="-122"/>
                <a:cs typeface="Barlow Bold" pitchFamily="34" charset="-120"/>
              </a:rPr>
              <a:t>Продвижение</a:t>
            </a:r>
            <a:endParaRPr lang="en-US" sz="2400" dirty="0">
              <a:latin typeface="Bahnschrift SemiCondensed" panose="020B0502040204020203" pitchFamily="34" charset="0"/>
            </a:endParaRPr>
          </a:p>
        </p:txBody>
      </p:sp>
      <p:sp>
        <p:nvSpPr>
          <p:cNvPr id="6" name="Text 2"/>
          <p:cNvSpPr/>
          <p:nvPr/>
        </p:nvSpPr>
        <p:spPr>
          <a:xfrm>
            <a:off x="6524101" y="2292773"/>
            <a:ext cx="8002127" cy="2317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450"/>
              </a:lnSpc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EEEFF5"/>
                </a:solidFill>
                <a:latin typeface="Bahnschrift SemiCondensed" panose="020B0502040204020203" pitchFamily="34" charset="0"/>
                <a:ea typeface="Montserrat" pitchFamily="34" charset="-122"/>
                <a:cs typeface="Montserrat" pitchFamily="34" charset="-120"/>
              </a:rPr>
              <a:t>Собственный сайт и цифровое продвижение.</a:t>
            </a:r>
          </a:p>
          <a:p>
            <a:pPr marL="342900" indent="-342900" algn="l">
              <a:lnSpc>
                <a:spcPts val="2450"/>
              </a:lnSpc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EEEFF5"/>
                </a:solidFill>
                <a:latin typeface="Bahnschrift SemiCondensed" panose="020B0502040204020203" pitchFamily="34" charset="0"/>
                <a:ea typeface="Montserrat" pitchFamily="34" charset="-122"/>
                <a:cs typeface="Montserrat" pitchFamily="34" charset="-120"/>
              </a:rPr>
              <a:t>Продвижение через профильные каталоги и платформы </a:t>
            </a:r>
            <a:r>
              <a:rPr lang="ru-RU" sz="2000" dirty="0" err="1">
                <a:solidFill>
                  <a:srgbClr val="EEEFF5"/>
                </a:solidFill>
                <a:latin typeface="Bahnschrift SemiCondensed" panose="020B0502040204020203" pitchFamily="34" charset="0"/>
                <a:ea typeface="Montserrat" pitchFamily="34" charset="-122"/>
                <a:cs typeface="Montserrat" pitchFamily="34" charset="-120"/>
              </a:rPr>
              <a:t>AssistiveTech</a:t>
            </a:r>
            <a:r>
              <a:rPr lang="ru-RU" sz="2000" dirty="0">
                <a:solidFill>
                  <a:srgbClr val="EEEFF5"/>
                </a:solidFill>
                <a:latin typeface="Bahnschrift SemiCondensed" panose="020B0502040204020203" pitchFamily="34" charset="0"/>
                <a:ea typeface="Montserrat" pitchFamily="34" charset="-122"/>
                <a:cs typeface="Montserrat" pitchFamily="34" charset="-120"/>
              </a:rPr>
              <a:t>.</a:t>
            </a:r>
          </a:p>
          <a:p>
            <a:pPr marL="342900" indent="-342900" algn="l">
              <a:lnSpc>
                <a:spcPts val="2450"/>
              </a:lnSpc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EEEFF5"/>
                </a:solidFill>
                <a:latin typeface="Bahnschrift SemiCondensed" panose="020B0502040204020203" pitchFamily="34" charset="0"/>
                <a:ea typeface="Montserrat" pitchFamily="34" charset="-122"/>
                <a:cs typeface="Montserrat" pitchFamily="34" charset="-120"/>
              </a:rPr>
              <a:t>Таргетированная реклама и PR.</a:t>
            </a:r>
          </a:p>
          <a:p>
            <a:pPr marL="342900" indent="-342900" algn="l">
              <a:lnSpc>
                <a:spcPts val="2450"/>
              </a:lnSpc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EEEFF5"/>
                </a:solidFill>
                <a:latin typeface="Bahnschrift SemiCondensed" panose="020B0502040204020203" pitchFamily="34" charset="0"/>
                <a:ea typeface="Montserrat" pitchFamily="34" charset="-122"/>
                <a:cs typeface="Montserrat" pitchFamily="34" charset="-120"/>
              </a:rPr>
              <a:t>Участие в выставках и форумах.</a:t>
            </a:r>
          </a:p>
          <a:p>
            <a:pPr marL="342900" indent="-342900" algn="l">
              <a:lnSpc>
                <a:spcPts val="2450"/>
              </a:lnSpc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EEEFF5"/>
                </a:solidFill>
                <a:latin typeface="Bahnschrift SemiCondensed" panose="020B0502040204020203" pitchFamily="34" charset="0"/>
                <a:ea typeface="Montserrat" pitchFamily="34" charset="-122"/>
                <a:cs typeface="Montserrat" pitchFamily="34" charset="-120"/>
              </a:rPr>
              <a:t>Участие в акселераторах и грантовых программах.</a:t>
            </a:r>
          </a:p>
          <a:p>
            <a:pPr marL="342900" indent="-342900" algn="l">
              <a:lnSpc>
                <a:spcPts val="2450"/>
              </a:lnSpc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EEEFF5"/>
                </a:solidFill>
                <a:latin typeface="Bahnschrift SemiCondensed" panose="020B0502040204020203" pitchFamily="34" charset="0"/>
                <a:ea typeface="Montserrat" pitchFamily="34" charset="-122"/>
                <a:cs typeface="Montserrat" pitchFamily="34" charset="-120"/>
              </a:rPr>
              <a:t>Социальные партнёрства и экспертное продвижение.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737EA0FF-5891-4A09-B65E-3A54205AF5AA}"/>
              </a:ext>
            </a:extLst>
          </p:cNvPr>
          <p:cNvSpPr/>
          <p:nvPr/>
        </p:nvSpPr>
        <p:spPr>
          <a:xfrm>
            <a:off x="12581681" y="7419372"/>
            <a:ext cx="1944547" cy="712470"/>
          </a:xfrm>
          <a:prstGeom prst="rect">
            <a:avLst/>
          </a:prstGeom>
          <a:solidFill>
            <a:srgbClr val="282C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>
              <a:latin typeface="Bahnschrift SemiCondensed" panose="020B0502040204020203" pitchFamily="34" charset="0"/>
            </a:endParaRPr>
          </a:p>
        </p:txBody>
      </p:sp>
      <p:pic>
        <p:nvPicPr>
          <p:cNvPr id="2050" name="Picture 2" descr="Picture background">
            <a:extLst>
              <a:ext uri="{FF2B5EF4-FFF2-40B4-BE49-F238E27FC236}">
                <a16:creationId xmlns:a16="http://schemas.microsoft.com/office/drawing/2014/main" id="{0BE9B507-A12D-4BA0-999D-66CEFA190A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6928" y="1198126"/>
            <a:ext cx="8002128" cy="5326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 1">
            <a:extLst>
              <a:ext uri="{FF2B5EF4-FFF2-40B4-BE49-F238E27FC236}">
                <a16:creationId xmlns:a16="http://schemas.microsoft.com/office/drawing/2014/main" id="{99808645-8646-1DF8-61B0-28E986EC7E7A}"/>
              </a:ext>
            </a:extLst>
          </p:cNvPr>
          <p:cNvSpPr/>
          <p:nvPr/>
        </p:nvSpPr>
        <p:spPr>
          <a:xfrm>
            <a:off x="6179820" y="4973174"/>
            <a:ext cx="2606993" cy="3258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ru-RU" sz="2400" b="1" dirty="0">
                <a:solidFill>
                  <a:srgbClr val="EEEFF5"/>
                </a:solidFill>
                <a:latin typeface="Bahnschrift SemiCondensed" panose="020B0502040204020203" pitchFamily="34" charset="0"/>
                <a:ea typeface="Barlow Bold" pitchFamily="34" charset="-122"/>
                <a:cs typeface="Barlow Bold" pitchFamily="34" charset="-120"/>
              </a:rPr>
              <a:t>2</a:t>
            </a:r>
            <a:r>
              <a:rPr lang="en-US" sz="2400" b="1" dirty="0">
                <a:solidFill>
                  <a:srgbClr val="EEEFF5"/>
                </a:solidFill>
                <a:latin typeface="Bahnschrift SemiCondensed" panose="020B0502040204020203" pitchFamily="34" charset="0"/>
                <a:ea typeface="Barlow Bold" pitchFamily="34" charset="-122"/>
                <a:cs typeface="Barlow Bold" pitchFamily="34" charset="-120"/>
              </a:rPr>
              <a:t>) </a:t>
            </a:r>
            <a:r>
              <a:rPr lang="ru-RU" sz="2400" b="1" dirty="0">
                <a:solidFill>
                  <a:srgbClr val="EEEFF5"/>
                </a:solidFill>
                <a:latin typeface="Bahnschrift SemiCondensed" panose="020B0502040204020203" pitchFamily="34" charset="0"/>
                <a:ea typeface="Barlow Bold" pitchFamily="34" charset="-122"/>
                <a:cs typeface="Barlow Bold" pitchFamily="34" charset="-120"/>
              </a:rPr>
              <a:t>Продажи</a:t>
            </a:r>
            <a:endParaRPr lang="en-US" sz="2400" dirty="0">
              <a:latin typeface="Bahnschrift SemiCondensed" panose="020B0502040204020203" pitchFamily="34" charset="0"/>
            </a:endParaRPr>
          </a:p>
        </p:txBody>
      </p:sp>
      <p:sp>
        <p:nvSpPr>
          <p:cNvPr id="9" name="Text 2">
            <a:extLst>
              <a:ext uri="{FF2B5EF4-FFF2-40B4-BE49-F238E27FC236}">
                <a16:creationId xmlns:a16="http://schemas.microsoft.com/office/drawing/2014/main" id="{5A93C403-3538-86F1-7CFF-629FCDE834F9}"/>
              </a:ext>
            </a:extLst>
          </p:cNvPr>
          <p:cNvSpPr/>
          <p:nvPr/>
        </p:nvSpPr>
        <p:spPr>
          <a:xfrm>
            <a:off x="6408420" y="5527424"/>
            <a:ext cx="8002127" cy="18095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ts val="2450"/>
              </a:lnSpc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EEEFF5"/>
                </a:solidFill>
                <a:latin typeface="Bahnschrift SemiCondensed" panose="020B0502040204020203" pitchFamily="34" charset="0"/>
                <a:ea typeface="Montserrat" pitchFamily="34" charset="-122"/>
                <a:cs typeface="Montserrat" pitchFamily="34" charset="-120"/>
              </a:rPr>
              <a:t>Прямые продажи.</a:t>
            </a:r>
          </a:p>
          <a:p>
            <a:pPr marL="342900" indent="-342900">
              <a:lnSpc>
                <a:spcPts val="2450"/>
              </a:lnSpc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EEEFF5"/>
                </a:solidFill>
                <a:latin typeface="Bahnschrift SemiCondensed" panose="020B0502040204020203" pitchFamily="34" charset="0"/>
                <a:ea typeface="Montserrat" pitchFamily="34" charset="-122"/>
                <a:cs typeface="Montserrat" pitchFamily="34" charset="-120"/>
              </a:rPr>
              <a:t>Онлайн-каналы (собственный сайт).</a:t>
            </a:r>
          </a:p>
          <a:p>
            <a:pPr marL="342900" indent="-342900">
              <a:lnSpc>
                <a:spcPts val="2450"/>
              </a:lnSpc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EEEFF5"/>
                </a:solidFill>
                <a:latin typeface="Bahnschrift SemiCondensed" panose="020B0502040204020203" pitchFamily="34" charset="0"/>
                <a:ea typeface="Montserrat" pitchFamily="34" charset="-122"/>
                <a:cs typeface="Montserrat" pitchFamily="34" charset="-120"/>
              </a:rPr>
              <a:t>Партнёрская дистрибуция.</a:t>
            </a:r>
          </a:p>
          <a:p>
            <a:pPr marL="342900" indent="-342900">
              <a:lnSpc>
                <a:spcPts val="2450"/>
              </a:lnSpc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EEEFF5"/>
                </a:solidFill>
                <a:latin typeface="Bahnschrift SemiCondensed" panose="020B0502040204020203" pitchFamily="34" charset="0"/>
                <a:ea typeface="Montserrat" pitchFamily="34" charset="-122"/>
                <a:cs typeface="Montserrat" pitchFamily="34" charset="-120"/>
              </a:rPr>
              <a:t>Пилотные внедрения.</a:t>
            </a:r>
          </a:p>
          <a:p>
            <a:pPr marL="0" indent="0" algn="l">
              <a:lnSpc>
                <a:spcPts val="2450"/>
              </a:lnSpc>
              <a:buNone/>
            </a:pPr>
            <a:br>
              <a:rPr lang="ru-RU" sz="2000" dirty="0">
                <a:solidFill>
                  <a:srgbClr val="EEEFF5"/>
                </a:solidFill>
                <a:latin typeface="Bahnschrift SemiCondensed" panose="020B0502040204020203" pitchFamily="34" charset="0"/>
                <a:ea typeface="Montserrat" pitchFamily="34" charset="-122"/>
                <a:cs typeface="Montserrat" pitchFamily="34" charset="-120"/>
              </a:rPr>
            </a:br>
            <a:endParaRPr lang="ru-RU" sz="2000" dirty="0">
              <a:solidFill>
                <a:srgbClr val="EEEFF5"/>
              </a:solidFill>
              <a:latin typeface="Bahnschrift SemiCondensed" panose="020B0502040204020203" pitchFamily="34" charset="0"/>
              <a:ea typeface="Montserrat" pitchFamily="34" charset="-122"/>
              <a:cs typeface="Montserrat" pitchFamily="34" charset="-12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215680-3673-12D8-8CB2-B21EF8F08E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>
            <a:extLst>
              <a:ext uri="{FF2B5EF4-FFF2-40B4-BE49-F238E27FC236}">
                <a16:creationId xmlns:a16="http://schemas.microsoft.com/office/drawing/2014/main" id="{30146537-BCBF-04A4-1E1A-586F395FB4AE}"/>
              </a:ext>
            </a:extLst>
          </p:cNvPr>
          <p:cNvSpPr/>
          <p:nvPr/>
        </p:nvSpPr>
        <p:spPr>
          <a:xfrm>
            <a:off x="765929" y="1282899"/>
            <a:ext cx="5876568" cy="712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600"/>
              </a:lnSpc>
              <a:buNone/>
            </a:pPr>
            <a:r>
              <a:rPr lang="ru-RU" sz="5400" b="1" dirty="0">
                <a:solidFill>
                  <a:srgbClr val="9998FF"/>
                </a:solidFill>
                <a:latin typeface="Bahnschrift SemiCondensed" panose="020B0502040204020203" pitchFamily="34" charset="0"/>
                <a:ea typeface="Barlow Bold" pitchFamily="34" charset="-122"/>
                <a:cs typeface="Barlow Bold" pitchFamily="34" charset="-120"/>
              </a:rPr>
              <a:t>Текущий статус</a:t>
            </a:r>
            <a:endParaRPr lang="en-US" sz="5400" dirty="0">
              <a:latin typeface="Bahnschrift SemiCondensed" panose="020B0502040204020203" pitchFamily="34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AE77D695-761B-69A4-446F-001729276459}"/>
              </a:ext>
            </a:extLst>
          </p:cNvPr>
          <p:cNvSpPr/>
          <p:nvPr/>
        </p:nvSpPr>
        <p:spPr>
          <a:xfrm>
            <a:off x="12581681" y="7419372"/>
            <a:ext cx="1944547" cy="712470"/>
          </a:xfrm>
          <a:prstGeom prst="rect">
            <a:avLst/>
          </a:prstGeom>
          <a:solidFill>
            <a:srgbClr val="282C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>
              <a:latin typeface="Bahnschrift SemiCondensed" panose="020B0502040204020203" pitchFamily="34" charset="0"/>
            </a:endParaRPr>
          </a:p>
        </p:txBody>
      </p:sp>
      <p:sp>
        <p:nvSpPr>
          <p:cNvPr id="16" name="Text 4">
            <a:extLst>
              <a:ext uri="{FF2B5EF4-FFF2-40B4-BE49-F238E27FC236}">
                <a16:creationId xmlns:a16="http://schemas.microsoft.com/office/drawing/2014/main" id="{23F479BD-7895-0678-A411-001A288280F4}"/>
              </a:ext>
            </a:extLst>
          </p:cNvPr>
          <p:cNvSpPr/>
          <p:nvPr/>
        </p:nvSpPr>
        <p:spPr>
          <a:xfrm>
            <a:off x="765929" y="2503929"/>
            <a:ext cx="12299973" cy="44529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700"/>
              </a:lnSpc>
            </a:pPr>
            <a:r>
              <a:rPr lang="ru-RU" sz="2000" dirty="0">
                <a:solidFill>
                  <a:srgbClr val="EEEFF5"/>
                </a:solidFill>
                <a:latin typeface="Bahnschrift SemiCondensed" panose="020B0502040204020203" pitchFamily="34" charset="0"/>
              </a:rPr>
              <a:t>Продукт прошел первоначальную валидацию, команда фокусируется на создании MVP</a:t>
            </a:r>
          </a:p>
          <a:p>
            <a:pPr>
              <a:lnSpc>
                <a:spcPts val="2700"/>
              </a:lnSpc>
            </a:pPr>
            <a:endParaRPr lang="ru-RU" sz="2000" dirty="0">
              <a:solidFill>
                <a:srgbClr val="EEEFF5"/>
              </a:solidFill>
              <a:latin typeface="Bahnschrift SemiCondensed" panose="020B0502040204020203" pitchFamily="34" charset="0"/>
            </a:endParaRPr>
          </a:p>
          <a:p>
            <a:pPr>
              <a:lnSpc>
                <a:spcPts val="2700"/>
              </a:lnSpc>
            </a:pPr>
            <a:r>
              <a:rPr lang="ru-RU" sz="20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✅ Продукт-рынок (</a:t>
            </a:r>
            <a:r>
              <a:rPr lang="ru-RU" sz="2000" dirty="0" err="1">
                <a:solidFill>
                  <a:schemeClr val="bg1"/>
                </a:solidFill>
                <a:latin typeface="Bahnschrift SemiCondensed" panose="020B0502040204020203" pitchFamily="34" charset="0"/>
              </a:rPr>
              <a:t>Problem</a:t>
            </a:r>
            <a:r>
              <a:rPr lang="ru-RU" sz="20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-Solution </a:t>
            </a:r>
            <a:r>
              <a:rPr lang="ru-RU" sz="2000" dirty="0" err="1">
                <a:solidFill>
                  <a:schemeClr val="bg1"/>
                </a:solidFill>
                <a:latin typeface="Bahnschrift SemiCondensed" panose="020B0502040204020203" pitchFamily="34" charset="0"/>
              </a:rPr>
              <a:t>Fit</a:t>
            </a:r>
            <a:r>
              <a:rPr lang="ru-RU" sz="20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): Через </a:t>
            </a:r>
            <a:r>
              <a:rPr lang="ru-RU" sz="2000" dirty="0" err="1">
                <a:solidFill>
                  <a:schemeClr val="bg1"/>
                </a:solidFill>
                <a:latin typeface="Bahnschrift SemiCondensed" panose="020B0502040204020203" pitchFamily="34" charset="0"/>
              </a:rPr>
              <a:t>CustDev</a:t>
            </a:r>
            <a:r>
              <a:rPr lang="ru-RU" sz="20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 с экспертами подтверждено, что проблема коммуникационных барьеров между слышащими и глухими/слабо-слышащими людьми в видеозвонках — острая и реальная. Специалисты (психологи) готовы использовать наше технологическое решение.</a:t>
            </a:r>
          </a:p>
          <a:p>
            <a:pPr>
              <a:lnSpc>
                <a:spcPts val="2700"/>
              </a:lnSpc>
            </a:pPr>
            <a:endParaRPr lang="ru-RU" sz="2000" dirty="0">
              <a:solidFill>
                <a:schemeClr val="bg1"/>
              </a:solidFill>
              <a:latin typeface="Bahnschrift SemiCondensed" panose="020B0502040204020203" pitchFamily="34" charset="0"/>
            </a:endParaRPr>
          </a:p>
          <a:p>
            <a:pPr>
              <a:lnSpc>
                <a:spcPts val="2700"/>
              </a:lnSpc>
            </a:pPr>
            <a:r>
              <a:rPr lang="ru-RU" sz="20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🛠️ Технологическая разработка: Активно ведется разработка MVP браузерного расширения. Мы тестируем гипотезу о том, что наша ML-модель на базе </a:t>
            </a:r>
            <a:r>
              <a:rPr lang="ru-RU" sz="2000" dirty="0" err="1">
                <a:solidFill>
                  <a:schemeClr val="bg1"/>
                </a:solidFill>
                <a:latin typeface="Bahnschrift SemiCondensed" panose="020B0502040204020203" pitchFamily="34" charset="0"/>
              </a:rPr>
              <a:t>MediaPipe</a:t>
            </a:r>
            <a:r>
              <a:rPr lang="ru-RU" sz="20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 сможет распознавать жесты РЖЯ с точностью ≥85% в реальном времени.</a:t>
            </a:r>
          </a:p>
          <a:p>
            <a:pPr>
              <a:lnSpc>
                <a:spcPts val="2700"/>
              </a:lnSpc>
            </a:pPr>
            <a:endParaRPr lang="ru-RU" sz="2000" dirty="0">
              <a:solidFill>
                <a:schemeClr val="bg1"/>
              </a:solidFill>
              <a:latin typeface="Bahnschrift SemiCondensed" panose="020B0502040204020203" pitchFamily="34" charset="0"/>
            </a:endParaRPr>
          </a:p>
          <a:p>
            <a:pPr>
              <a:lnSpc>
                <a:spcPts val="2700"/>
              </a:lnSpc>
            </a:pPr>
            <a:r>
              <a:rPr lang="ru-RU" sz="20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📈 Бизнес-развитие: </a:t>
            </a:r>
            <a:r>
              <a:rPr lang="ru-RU" sz="2000">
                <a:solidFill>
                  <a:schemeClr val="bg1"/>
                </a:solidFill>
                <a:latin typeface="Bahnschrift SemiCondensed" panose="020B0502040204020203" pitchFamily="34" charset="0"/>
              </a:rPr>
              <a:t>Разработана бизнес-модель</a:t>
            </a:r>
            <a:r>
              <a:rPr lang="ru-RU" sz="20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. Подтверждена приемлемая задержка </a:t>
            </a:r>
            <a:r>
              <a:rPr lang="ru-RU" sz="2000" dirty="0" err="1">
                <a:solidFill>
                  <a:schemeClr val="bg1"/>
                </a:solidFill>
                <a:latin typeface="Bahnschrift SemiCondensed" panose="020B0502040204020203" pitchFamily="34" charset="0"/>
              </a:rPr>
              <a:t>транскрибации</a:t>
            </a:r>
            <a:r>
              <a:rPr lang="ru-RU" sz="20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 (2-3 сек.) для комфортного общения. Ключевые бизнес-гипотезы (цена, гос. сегмент) находятся в процессе активной валидации.</a:t>
            </a:r>
            <a:endParaRPr lang="en-US" sz="2000" dirty="0">
              <a:solidFill>
                <a:schemeClr val="bg1"/>
              </a:solidFill>
              <a:latin typeface="Bahnschrif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90539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8309" y="565549"/>
            <a:ext cx="7163395" cy="712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600"/>
              </a:lnSpc>
              <a:buNone/>
            </a:pPr>
            <a:r>
              <a:rPr lang="ru-RU" sz="4450" b="1" dirty="0">
                <a:solidFill>
                  <a:srgbClr val="9998FF"/>
                </a:solidFill>
                <a:latin typeface="Bahnschrift SemiCondensed" panose="020B0502040204020203" pitchFamily="34" charset="0"/>
              </a:rPr>
              <a:t>Планы по реализации</a:t>
            </a:r>
            <a:endParaRPr lang="en-US" sz="4450" dirty="0">
              <a:latin typeface="Bahnschrift SemiCondensed" panose="020B0502040204020203" pitchFamily="34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10FFDCE7-A85B-4AE7-81B4-24E7B1D443FA}"/>
              </a:ext>
            </a:extLst>
          </p:cNvPr>
          <p:cNvSpPr/>
          <p:nvPr/>
        </p:nvSpPr>
        <p:spPr>
          <a:xfrm>
            <a:off x="12581681" y="7419372"/>
            <a:ext cx="1944547" cy="712470"/>
          </a:xfrm>
          <a:prstGeom prst="rect">
            <a:avLst/>
          </a:prstGeom>
          <a:solidFill>
            <a:srgbClr val="282C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>
              <a:latin typeface="Bahnschrift SemiCondensed" panose="020B0502040204020203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F19197B-3205-4313-859E-BB9AE7319A1F}"/>
              </a:ext>
            </a:extLst>
          </p:cNvPr>
          <p:cNvSpPr txBox="1"/>
          <p:nvPr/>
        </p:nvSpPr>
        <p:spPr>
          <a:xfrm>
            <a:off x="758310" y="1446836"/>
            <a:ext cx="6382720" cy="59342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lnSpc>
                <a:spcPts val="2700"/>
              </a:lnSpc>
              <a:buNone/>
            </a:pPr>
            <a:r>
              <a:rPr lang="ru-RU" sz="1600" dirty="0">
                <a:solidFill>
                  <a:srgbClr val="EEEFF5"/>
                </a:solidFill>
                <a:latin typeface="Bahnschrift SemiCondensed" panose="020B0502040204020203" pitchFamily="34" charset="0"/>
                <a:ea typeface="Montserrat" pitchFamily="34" charset="-122"/>
                <a:cs typeface="Montserrat" pitchFamily="34" charset="-120"/>
              </a:rPr>
              <a:t>III–IV кварталы 2025 года:</a:t>
            </a:r>
          </a:p>
          <a:p>
            <a:pPr marL="0" indent="0">
              <a:lnSpc>
                <a:spcPts val="2700"/>
              </a:lnSpc>
              <a:buNone/>
            </a:pPr>
            <a:r>
              <a:rPr lang="ru-RU" sz="1600" dirty="0">
                <a:solidFill>
                  <a:srgbClr val="EEEFF5"/>
                </a:solidFill>
                <a:latin typeface="Bahnschrift SemiCondensed" panose="020B0502040204020203" pitchFamily="34" charset="0"/>
                <a:ea typeface="Montserrat" pitchFamily="34" charset="-122"/>
                <a:cs typeface="Montserrat" pitchFamily="34" charset="-120"/>
              </a:rPr>
              <a:t>Завершение этапа </a:t>
            </a:r>
            <a:r>
              <a:rPr lang="ru-RU" sz="1600" dirty="0" err="1">
                <a:solidFill>
                  <a:srgbClr val="EEEFF5"/>
                </a:solidFill>
                <a:latin typeface="Bahnschrift SemiCondensed" panose="020B0502040204020203" pitchFamily="34" charset="0"/>
                <a:ea typeface="Montserrat" pitchFamily="34" charset="-122"/>
                <a:cs typeface="Montserrat" pitchFamily="34" charset="-120"/>
              </a:rPr>
              <a:t>CustDev</a:t>
            </a:r>
            <a:r>
              <a:rPr lang="en-US" sz="1600" dirty="0">
                <a:solidFill>
                  <a:srgbClr val="EEEFF5"/>
                </a:solidFill>
                <a:latin typeface="Bahnschrift SemiCondensed" panose="020B0502040204020203" pitchFamily="34" charset="0"/>
                <a:ea typeface="Montserrat" pitchFamily="34" charset="-122"/>
                <a:cs typeface="Montserrat" pitchFamily="34" charset="-120"/>
              </a:rPr>
              <a:t>.</a:t>
            </a:r>
            <a:endParaRPr lang="ru-RU" sz="1600" dirty="0">
              <a:solidFill>
                <a:srgbClr val="EEEFF5"/>
              </a:solidFill>
              <a:latin typeface="Bahnschrift SemiCondensed" panose="020B0502040204020203" pitchFamily="34" charset="0"/>
              <a:ea typeface="Montserrat" pitchFamily="34" charset="-122"/>
              <a:cs typeface="Montserrat" pitchFamily="34" charset="-120"/>
            </a:endParaRPr>
          </a:p>
          <a:p>
            <a:pPr marL="0" indent="0">
              <a:lnSpc>
                <a:spcPts val="2700"/>
              </a:lnSpc>
              <a:buNone/>
            </a:pPr>
            <a:r>
              <a:rPr lang="ru-RU" sz="1600" dirty="0">
                <a:solidFill>
                  <a:srgbClr val="EEEFF5"/>
                </a:solidFill>
                <a:latin typeface="Bahnschrift SemiCondensed" panose="020B0502040204020203" pitchFamily="34" charset="0"/>
                <a:ea typeface="Montserrat" pitchFamily="34" charset="-122"/>
                <a:cs typeface="Montserrat" pitchFamily="34" charset="-120"/>
              </a:rPr>
              <a:t>Разработка финансовой и бизнес-модели</a:t>
            </a:r>
          </a:p>
          <a:p>
            <a:pPr marL="0" indent="0">
              <a:lnSpc>
                <a:spcPts val="2700"/>
              </a:lnSpc>
              <a:buNone/>
            </a:pPr>
            <a:r>
              <a:rPr lang="ru-RU" sz="1600" dirty="0">
                <a:solidFill>
                  <a:srgbClr val="EEEFF5"/>
                </a:solidFill>
                <a:latin typeface="Bahnschrift SemiCondensed" panose="020B0502040204020203" pitchFamily="34" charset="0"/>
                <a:ea typeface="Montserrat" pitchFamily="34" charset="-122"/>
                <a:cs typeface="Montserrat" pitchFamily="34" charset="-120"/>
              </a:rPr>
              <a:t>Подготовка заявок на грантовые программы «Студенческий стартап» и «УМНИК».</a:t>
            </a:r>
          </a:p>
          <a:p>
            <a:pPr marL="0" indent="0">
              <a:lnSpc>
                <a:spcPts val="2700"/>
              </a:lnSpc>
              <a:buNone/>
            </a:pPr>
            <a:r>
              <a:rPr lang="ru-RU" sz="1600" dirty="0">
                <a:solidFill>
                  <a:srgbClr val="EEEFF5"/>
                </a:solidFill>
                <a:latin typeface="Bahnschrift SemiCondensed" panose="020B0502040204020203" pitchFamily="34" charset="0"/>
                <a:ea typeface="Montserrat" pitchFamily="34" charset="-122"/>
                <a:cs typeface="Montserrat" pitchFamily="34" charset="-120"/>
              </a:rPr>
              <a:t>Начало разработки MVP браузерного расширения </a:t>
            </a:r>
            <a:r>
              <a:rPr lang="ru-RU" sz="1600" dirty="0" err="1">
                <a:solidFill>
                  <a:srgbClr val="EEEFF5"/>
                </a:solidFill>
                <a:latin typeface="Bahnschrift SemiCondensed" panose="020B0502040204020203" pitchFamily="34" charset="0"/>
                <a:ea typeface="Montserrat" pitchFamily="34" charset="-122"/>
                <a:cs typeface="Montserrat" pitchFamily="34" charset="-120"/>
              </a:rPr>
              <a:t>HandSpeak</a:t>
            </a:r>
            <a:r>
              <a:rPr lang="ru-RU" sz="1600" dirty="0">
                <a:solidFill>
                  <a:srgbClr val="EEEFF5"/>
                </a:solidFill>
                <a:latin typeface="Bahnschrift SemiCondensed" panose="020B0502040204020203" pitchFamily="34" charset="0"/>
                <a:ea typeface="Montserrat" pitchFamily="34" charset="-122"/>
                <a:cs typeface="Montserrat" pitchFamily="34" charset="-120"/>
              </a:rPr>
              <a:t>.</a:t>
            </a:r>
          </a:p>
          <a:p>
            <a:pPr marL="0" indent="0">
              <a:lnSpc>
                <a:spcPts val="2700"/>
              </a:lnSpc>
              <a:buNone/>
            </a:pPr>
            <a:r>
              <a:rPr lang="ru-RU" sz="1600" dirty="0">
                <a:solidFill>
                  <a:srgbClr val="EEEFF5"/>
                </a:solidFill>
                <a:latin typeface="Bahnschrift SemiCondensed" panose="020B0502040204020203" pitchFamily="34" charset="0"/>
                <a:ea typeface="Montserrat" pitchFamily="34" charset="-122"/>
                <a:cs typeface="Montserrat" pitchFamily="34" charset="-120"/>
              </a:rPr>
              <a:t>Создание стратегии маркетинга и предварительной PR-кампании</a:t>
            </a:r>
          </a:p>
          <a:p>
            <a:pPr marL="0" indent="0">
              <a:lnSpc>
                <a:spcPts val="2700"/>
              </a:lnSpc>
              <a:buNone/>
            </a:pPr>
            <a:endParaRPr lang="ru-RU" sz="1600" dirty="0">
              <a:solidFill>
                <a:srgbClr val="EEEFF5"/>
              </a:solidFill>
              <a:latin typeface="Bahnschrift SemiCondensed" panose="020B0502040204020203" pitchFamily="34" charset="0"/>
              <a:ea typeface="Montserrat" pitchFamily="34" charset="-122"/>
              <a:cs typeface="Montserrat" pitchFamily="34" charset="-120"/>
            </a:endParaRPr>
          </a:p>
          <a:p>
            <a:pPr marL="0" indent="0">
              <a:lnSpc>
                <a:spcPts val="2700"/>
              </a:lnSpc>
              <a:buNone/>
            </a:pPr>
            <a:r>
              <a:rPr lang="ru-RU" sz="1600" dirty="0">
                <a:solidFill>
                  <a:srgbClr val="EEEFF5"/>
                </a:solidFill>
                <a:latin typeface="Bahnschrift SemiCondensed" panose="020B0502040204020203" pitchFamily="34" charset="0"/>
                <a:ea typeface="Montserrat" pitchFamily="34" charset="-122"/>
                <a:cs typeface="Montserrat" pitchFamily="34" charset="-120"/>
              </a:rPr>
              <a:t>I–II кварталы 2026 года:</a:t>
            </a:r>
          </a:p>
          <a:p>
            <a:pPr marL="0" indent="0">
              <a:lnSpc>
                <a:spcPts val="2700"/>
              </a:lnSpc>
              <a:buNone/>
            </a:pPr>
            <a:r>
              <a:rPr lang="ru-RU" sz="1600" dirty="0">
                <a:solidFill>
                  <a:srgbClr val="EEEFF5"/>
                </a:solidFill>
                <a:latin typeface="Bahnschrift SemiCondensed" panose="020B0502040204020203" pitchFamily="34" charset="0"/>
                <a:ea typeface="Montserrat" pitchFamily="34" charset="-122"/>
                <a:cs typeface="Montserrat" pitchFamily="34" charset="-120"/>
              </a:rPr>
              <a:t>Получение грантовой поддержки (до 1,5 млн руб.) и доработка MVP.</a:t>
            </a:r>
          </a:p>
          <a:p>
            <a:pPr marL="0" indent="0">
              <a:lnSpc>
                <a:spcPts val="2700"/>
              </a:lnSpc>
              <a:buNone/>
            </a:pPr>
            <a:r>
              <a:rPr lang="ru-RU" sz="1600" dirty="0">
                <a:solidFill>
                  <a:srgbClr val="EEEFF5"/>
                </a:solidFill>
                <a:latin typeface="Bahnschrift SemiCondensed" panose="020B0502040204020203" pitchFamily="34" charset="0"/>
                <a:ea typeface="Montserrat" pitchFamily="34" charset="-122"/>
                <a:cs typeface="Montserrat" pitchFamily="34" charset="-120"/>
              </a:rPr>
              <a:t>Запуск </a:t>
            </a:r>
            <a:r>
              <a:rPr lang="ru-RU" sz="1600" dirty="0" err="1">
                <a:solidFill>
                  <a:srgbClr val="EEEFF5"/>
                </a:solidFill>
                <a:latin typeface="Bahnschrift SemiCondensed" panose="020B0502040204020203" pitchFamily="34" charset="0"/>
                <a:ea typeface="Montserrat" pitchFamily="34" charset="-122"/>
                <a:cs typeface="Montserrat" pitchFamily="34" charset="-120"/>
              </a:rPr>
              <a:t>beta</a:t>
            </a:r>
            <a:r>
              <a:rPr lang="ru-RU" sz="1600" dirty="0">
                <a:solidFill>
                  <a:srgbClr val="EEEFF5"/>
                </a:solidFill>
                <a:latin typeface="Bahnschrift SemiCondensed" panose="020B0502040204020203" pitchFamily="34" charset="0"/>
                <a:ea typeface="Montserrat" pitchFamily="34" charset="-122"/>
                <a:cs typeface="Montserrat" pitchFamily="34" charset="-120"/>
              </a:rPr>
              <a:t>-версии </a:t>
            </a:r>
            <a:r>
              <a:rPr lang="ru-RU" sz="1600" dirty="0" err="1">
                <a:solidFill>
                  <a:srgbClr val="EEEFF5"/>
                </a:solidFill>
                <a:latin typeface="Bahnschrift SemiCondensed" panose="020B0502040204020203" pitchFamily="34" charset="0"/>
                <a:ea typeface="Montserrat" pitchFamily="34" charset="-122"/>
                <a:cs typeface="Montserrat" pitchFamily="34" charset="-120"/>
              </a:rPr>
              <a:t>HandSpeak</a:t>
            </a:r>
            <a:r>
              <a:rPr lang="ru-RU" sz="1600" dirty="0">
                <a:solidFill>
                  <a:srgbClr val="EEEFF5"/>
                </a:solidFill>
                <a:latin typeface="Bahnschrift SemiCondensed" panose="020B0502040204020203" pitchFamily="34" charset="0"/>
                <a:ea typeface="Montserrat" pitchFamily="34" charset="-122"/>
                <a:cs typeface="Montserrat" pitchFamily="34" charset="-120"/>
              </a:rPr>
              <a:t> с ограниченным функционалом для раннего тестирования.</a:t>
            </a:r>
          </a:p>
          <a:p>
            <a:pPr marL="0" indent="0">
              <a:lnSpc>
                <a:spcPts val="2700"/>
              </a:lnSpc>
              <a:buNone/>
            </a:pPr>
            <a:r>
              <a:rPr lang="ru-RU" sz="1600" dirty="0">
                <a:solidFill>
                  <a:srgbClr val="EEEFF5"/>
                </a:solidFill>
                <a:latin typeface="Bahnschrift SemiCondensed" panose="020B0502040204020203" pitchFamily="34" charset="0"/>
                <a:ea typeface="Montserrat" pitchFamily="34" charset="-122"/>
                <a:cs typeface="Montserrat" pitchFamily="34" charset="-120"/>
              </a:rPr>
              <a:t>Проведение пилотных испытаний с партнёрами — ВОГ, ПНИПУ, Минздрав Пермского края и инклюзивными центрами.</a:t>
            </a:r>
          </a:p>
          <a:p>
            <a:pPr marL="0" indent="0">
              <a:lnSpc>
                <a:spcPts val="2700"/>
              </a:lnSpc>
              <a:buNone/>
            </a:pPr>
            <a:r>
              <a:rPr lang="ru-RU" sz="1600" dirty="0">
                <a:solidFill>
                  <a:srgbClr val="EEEFF5"/>
                </a:solidFill>
                <a:latin typeface="Bahnschrift SemiCondensed" panose="020B0502040204020203" pitchFamily="34" charset="0"/>
                <a:ea typeface="Montserrat" pitchFamily="34" charset="-122"/>
                <a:cs typeface="Montserrat" pitchFamily="34" charset="-120"/>
              </a:rPr>
              <a:t>Получение разрешения на обработку персональных данных (152-ФЗ).</a:t>
            </a:r>
          </a:p>
          <a:p>
            <a:pPr marL="0" indent="0">
              <a:lnSpc>
                <a:spcPts val="2700"/>
              </a:lnSpc>
              <a:buNone/>
            </a:pPr>
            <a:r>
              <a:rPr lang="ru-RU" sz="1600" dirty="0">
                <a:solidFill>
                  <a:srgbClr val="EEEFF5"/>
                </a:solidFill>
                <a:latin typeface="Bahnschrift SemiCondensed" panose="020B0502040204020203" pitchFamily="34" charset="0"/>
                <a:ea typeface="Montserrat" pitchFamily="34" charset="-122"/>
                <a:cs typeface="Montserrat" pitchFamily="34" charset="-120"/>
              </a:rPr>
              <a:t>Подготовка документов и регистрация интеллектуальной собственности. Формирование первых «тёплых» клиентов и предзаказов.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B7B5BBD-EEDA-47D7-A99D-9B23173539D3}"/>
              </a:ext>
            </a:extLst>
          </p:cNvPr>
          <p:cNvSpPr txBox="1"/>
          <p:nvPr/>
        </p:nvSpPr>
        <p:spPr>
          <a:xfrm>
            <a:off x="7315200" y="1446836"/>
            <a:ext cx="7025833" cy="42030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700"/>
              </a:lnSpc>
            </a:pPr>
            <a:r>
              <a:rPr lang="ru-RU" sz="1600" dirty="0">
                <a:solidFill>
                  <a:srgbClr val="EEEFF5"/>
                </a:solidFill>
                <a:latin typeface="Bahnschrift SemiCondensed" panose="020B0502040204020203" pitchFamily="34" charset="0"/>
                <a:ea typeface="Montserrat" pitchFamily="34" charset="-122"/>
                <a:cs typeface="Montserrat" pitchFamily="34" charset="-120"/>
              </a:rPr>
              <a:t>III–IV кварталы 2026 года:</a:t>
            </a:r>
          </a:p>
          <a:p>
            <a:pPr>
              <a:lnSpc>
                <a:spcPts val="2700"/>
              </a:lnSpc>
            </a:pPr>
            <a:r>
              <a:rPr lang="ru-RU" sz="1600" dirty="0">
                <a:solidFill>
                  <a:srgbClr val="EEEFF5"/>
                </a:solidFill>
                <a:latin typeface="Bahnschrift SemiCondensed" panose="020B0502040204020203" pitchFamily="34" charset="0"/>
                <a:ea typeface="Montserrat" pitchFamily="34" charset="-122"/>
                <a:cs typeface="Montserrat" pitchFamily="34" charset="-120"/>
              </a:rPr>
              <a:t>Анализ обратной связи </a:t>
            </a:r>
            <a:r>
              <a:rPr lang="ru-RU" sz="1600" dirty="0" err="1">
                <a:solidFill>
                  <a:srgbClr val="EEEFF5"/>
                </a:solidFill>
                <a:latin typeface="Bahnschrift SemiCondensed" panose="020B0502040204020203" pitchFamily="34" charset="0"/>
                <a:ea typeface="Montserrat" pitchFamily="34" charset="-122"/>
                <a:cs typeface="Montserrat" pitchFamily="34" charset="-120"/>
              </a:rPr>
              <a:t>beta</a:t>
            </a:r>
            <a:r>
              <a:rPr lang="ru-RU" sz="1600" dirty="0">
                <a:solidFill>
                  <a:srgbClr val="EEEFF5"/>
                </a:solidFill>
                <a:latin typeface="Bahnschrift SemiCondensed" panose="020B0502040204020203" pitchFamily="34" charset="0"/>
                <a:ea typeface="Montserrat" pitchFamily="34" charset="-122"/>
                <a:cs typeface="Montserrat" pitchFamily="34" charset="-120"/>
              </a:rPr>
              <a:t>-тестеров, доработка продукта до финальной версии.</a:t>
            </a:r>
          </a:p>
          <a:p>
            <a:pPr>
              <a:lnSpc>
                <a:spcPts val="2700"/>
              </a:lnSpc>
            </a:pPr>
            <a:r>
              <a:rPr lang="ru-RU" sz="1600" dirty="0">
                <a:solidFill>
                  <a:srgbClr val="EEEFF5"/>
                </a:solidFill>
                <a:latin typeface="Bahnschrift SemiCondensed" panose="020B0502040204020203" pitchFamily="34" charset="0"/>
                <a:ea typeface="Montserrat" pitchFamily="34" charset="-122"/>
                <a:cs typeface="Montserrat" pitchFamily="34" charset="-120"/>
              </a:rPr>
              <a:t>Запуск первых продаж.</a:t>
            </a:r>
          </a:p>
          <a:p>
            <a:pPr>
              <a:lnSpc>
                <a:spcPts val="2700"/>
              </a:lnSpc>
            </a:pPr>
            <a:r>
              <a:rPr lang="ru-RU" sz="1600" dirty="0">
                <a:solidFill>
                  <a:srgbClr val="EEEFF5"/>
                </a:solidFill>
                <a:latin typeface="Bahnschrift SemiCondensed" panose="020B0502040204020203" pitchFamily="34" charset="0"/>
                <a:ea typeface="Montserrat" pitchFamily="34" charset="-122"/>
                <a:cs typeface="Montserrat" pitchFamily="34" charset="-120"/>
              </a:rPr>
              <a:t>Заключение партнёрских соглашений с компаниями.</a:t>
            </a:r>
          </a:p>
          <a:p>
            <a:pPr>
              <a:lnSpc>
                <a:spcPts val="2700"/>
              </a:lnSpc>
            </a:pPr>
            <a:r>
              <a:rPr lang="ru-RU" sz="1600" dirty="0">
                <a:solidFill>
                  <a:srgbClr val="EEEFF5"/>
                </a:solidFill>
                <a:latin typeface="Bahnschrift SemiCondensed" panose="020B0502040204020203" pitchFamily="34" charset="0"/>
                <a:ea typeface="Montserrat" pitchFamily="34" charset="-122"/>
                <a:cs typeface="Montserrat" pitchFamily="34" charset="-120"/>
              </a:rPr>
              <a:t>Подготовка к коммерческому</a:t>
            </a:r>
            <a:r>
              <a:rPr lang="en-US" sz="1600" dirty="0">
                <a:solidFill>
                  <a:srgbClr val="EEEFF5"/>
                </a:solidFill>
                <a:latin typeface="Bahnschrift SemiCondensed" panose="020B0502040204020203" pitchFamily="34" charset="0"/>
                <a:ea typeface="Montserrat" pitchFamily="34" charset="-122"/>
                <a:cs typeface="Montserrat" pitchFamily="34" charset="-120"/>
              </a:rPr>
              <a:t>, </a:t>
            </a:r>
            <a:r>
              <a:rPr lang="ru-RU" sz="1600" dirty="0">
                <a:solidFill>
                  <a:srgbClr val="EEEFF5"/>
                </a:solidFill>
                <a:latin typeface="Bahnschrift SemiCondensed" panose="020B0502040204020203" pitchFamily="34" charset="0"/>
                <a:ea typeface="Montserrat" pitchFamily="34" charset="-122"/>
                <a:cs typeface="Montserrat" pitchFamily="34" charset="-120"/>
              </a:rPr>
              <a:t>формирование маркетинговых и PR-материалов.</a:t>
            </a:r>
          </a:p>
          <a:p>
            <a:pPr>
              <a:lnSpc>
                <a:spcPts val="2700"/>
              </a:lnSpc>
            </a:pPr>
            <a:endParaRPr lang="ru-RU" sz="1600" dirty="0">
              <a:solidFill>
                <a:srgbClr val="EEEFF5"/>
              </a:solidFill>
              <a:latin typeface="Bahnschrift SemiCondensed" panose="020B0502040204020203" pitchFamily="34" charset="0"/>
              <a:ea typeface="Montserrat" pitchFamily="34" charset="-122"/>
              <a:cs typeface="Montserrat" pitchFamily="34" charset="-120"/>
            </a:endParaRPr>
          </a:p>
          <a:p>
            <a:pPr>
              <a:lnSpc>
                <a:spcPts val="2700"/>
              </a:lnSpc>
            </a:pPr>
            <a:r>
              <a:rPr lang="ru-RU" sz="1600" dirty="0">
                <a:solidFill>
                  <a:srgbClr val="EEEFF5"/>
                </a:solidFill>
                <a:latin typeface="Bahnschrift SemiCondensed" panose="020B0502040204020203" pitchFamily="34" charset="0"/>
                <a:ea typeface="Montserrat" pitchFamily="34" charset="-122"/>
                <a:cs typeface="Montserrat" pitchFamily="34" charset="-120"/>
              </a:rPr>
              <a:t>2027 год:</a:t>
            </a:r>
          </a:p>
          <a:p>
            <a:pPr>
              <a:lnSpc>
                <a:spcPts val="2700"/>
              </a:lnSpc>
            </a:pPr>
            <a:r>
              <a:rPr lang="ru-RU" sz="1600" dirty="0">
                <a:solidFill>
                  <a:srgbClr val="EEEFF5"/>
                </a:solidFill>
                <a:latin typeface="Bahnschrift SemiCondensed" panose="020B0502040204020203" pitchFamily="34" charset="0"/>
                <a:ea typeface="Montserrat" pitchFamily="34" charset="-122"/>
                <a:cs typeface="Montserrat" pitchFamily="34" charset="-120"/>
              </a:rPr>
              <a:t>Коммерческий запуск </a:t>
            </a:r>
            <a:endParaRPr lang="en-US" sz="1600" dirty="0">
              <a:solidFill>
                <a:srgbClr val="EEEFF5"/>
              </a:solidFill>
              <a:latin typeface="Bahnschrift SemiCondensed" panose="020B0502040204020203" pitchFamily="34" charset="0"/>
              <a:ea typeface="Montserrat" pitchFamily="34" charset="-122"/>
              <a:cs typeface="Montserrat" pitchFamily="34" charset="-120"/>
            </a:endParaRPr>
          </a:p>
          <a:p>
            <a:pPr>
              <a:lnSpc>
                <a:spcPts val="2700"/>
              </a:lnSpc>
            </a:pPr>
            <a:r>
              <a:rPr lang="ru-RU" sz="1600" dirty="0">
                <a:solidFill>
                  <a:srgbClr val="EEEFF5"/>
                </a:solidFill>
                <a:latin typeface="Bahnschrift SemiCondensed" panose="020B0502040204020203" pitchFamily="34" charset="0"/>
                <a:ea typeface="Montserrat" pitchFamily="34" charset="-122"/>
                <a:cs typeface="Montserrat" pitchFamily="34" charset="-120"/>
              </a:rPr>
              <a:t>Масштабирование продаж</a:t>
            </a:r>
            <a:endParaRPr lang="en-US" sz="1600" dirty="0">
              <a:solidFill>
                <a:srgbClr val="EEEFF5"/>
              </a:solidFill>
              <a:latin typeface="Bahnschrift SemiCondensed" panose="020B0502040204020203" pitchFamily="34" charset="0"/>
              <a:ea typeface="Montserrat" pitchFamily="34" charset="-122"/>
              <a:cs typeface="Montserrat" pitchFamily="34" charset="-120"/>
            </a:endParaRPr>
          </a:p>
          <a:p>
            <a:pPr>
              <a:lnSpc>
                <a:spcPts val="2700"/>
              </a:lnSpc>
            </a:pPr>
            <a:r>
              <a:rPr lang="ru-RU" sz="1600" dirty="0">
                <a:solidFill>
                  <a:srgbClr val="EEEFF5"/>
                </a:solidFill>
                <a:latin typeface="Bahnschrift SemiCondensed" panose="020B0502040204020203" pitchFamily="34" charset="0"/>
                <a:ea typeface="Montserrat" pitchFamily="34" charset="-122"/>
                <a:cs typeface="Montserrat" pitchFamily="34" charset="-120"/>
              </a:rPr>
              <a:t>Участие в акселераторах АСИ и «Сколково», развитие корпоративных партнёрств.</a:t>
            </a:r>
          </a:p>
          <a:p>
            <a:pPr>
              <a:lnSpc>
                <a:spcPts val="2700"/>
              </a:lnSpc>
            </a:pPr>
            <a:r>
              <a:rPr lang="ru-RU" sz="1600" dirty="0">
                <a:solidFill>
                  <a:srgbClr val="EEEFF5"/>
                </a:solidFill>
                <a:latin typeface="Bahnschrift SemiCondensed" panose="020B0502040204020203" pitchFamily="34" charset="0"/>
                <a:ea typeface="Montserrat" pitchFamily="34" charset="-122"/>
                <a:cs typeface="Montserrat" pitchFamily="34" charset="-120"/>
              </a:rPr>
              <a:t>Достижение показателей: 15 корпоративных клиентов, 50 тыс. активных пользователей, выручка до 7 млн рублей.</a:t>
            </a:r>
          </a:p>
        </p:txBody>
      </p:sp>
      <p:pic>
        <p:nvPicPr>
          <p:cNvPr id="3078" name="Picture 6" descr="Picture background">
            <a:extLst>
              <a:ext uri="{FF2B5EF4-FFF2-40B4-BE49-F238E27FC236}">
                <a16:creationId xmlns:a16="http://schemas.microsoft.com/office/drawing/2014/main" id="{1F2D25DE-E59C-48F8-A9AF-ED71A105D1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7989" y="5773117"/>
            <a:ext cx="2300469" cy="2300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91913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1">
            <a:extLst>
              <a:ext uri="{FF2B5EF4-FFF2-40B4-BE49-F238E27FC236}">
                <a16:creationId xmlns:a16="http://schemas.microsoft.com/office/drawing/2014/main" id="{222D178B-0FE4-4594-81F7-96625326DFCA}"/>
              </a:ext>
            </a:extLst>
          </p:cNvPr>
          <p:cNvSpPr/>
          <p:nvPr/>
        </p:nvSpPr>
        <p:spPr>
          <a:xfrm>
            <a:off x="758309" y="6290599"/>
            <a:ext cx="5058134" cy="26004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700"/>
              </a:lnSpc>
              <a:buNone/>
            </a:pPr>
            <a:r>
              <a:rPr lang="ru-RU" sz="1700" dirty="0">
                <a:solidFill>
                  <a:srgbClr val="EEEFF5"/>
                </a:solidFill>
                <a:latin typeface="Bahnschrift SemiCondensed" panose="020B0502040204020203" pitchFamily="34" charset="0"/>
                <a:ea typeface="Montserrat" pitchFamily="34" charset="-122"/>
                <a:cs typeface="Montserrat" pitchFamily="34" charset="-120"/>
              </a:rPr>
              <a:t>Титлянова София</a:t>
            </a:r>
          </a:p>
          <a:p>
            <a:pPr marL="0" indent="0">
              <a:lnSpc>
                <a:spcPts val="2700"/>
              </a:lnSpc>
              <a:buNone/>
            </a:pPr>
            <a:endParaRPr lang="en-US" sz="1700" dirty="0">
              <a:solidFill>
                <a:srgbClr val="EEEFF5"/>
              </a:solidFill>
              <a:latin typeface="Bahnschrift SemiCondensed" panose="020B0502040204020203" pitchFamily="34" charset="0"/>
            </a:endParaRPr>
          </a:p>
          <a:p>
            <a:pPr marL="0" indent="0">
              <a:lnSpc>
                <a:spcPts val="2700"/>
              </a:lnSpc>
              <a:buNone/>
            </a:pPr>
            <a:r>
              <a:rPr lang="en-US" sz="1700" dirty="0">
                <a:solidFill>
                  <a:srgbClr val="EEEFF5"/>
                </a:solidFill>
                <a:latin typeface="Bahnschrift SemiCondensed" panose="020B0502040204020203" pitchFamily="34" charset="0"/>
              </a:rPr>
              <a:t> +7(982)445-77-23</a:t>
            </a:r>
          </a:p>
          <a:p>
            <a:pPr marL="0" indent="0">
              <a:lnSpc>
                <a:spcPts val="2700"/>
              </a:lnSpc>
              <a:buNone/>
            </a:pPr>
            <a:r>
              <a:rPr lang="en-US" sz="1700" dirty="0">
                <a:solidFill>
                  <a:srgbClr val="EEEFF5"/>
                </a:solidFill>
                <a:latin typeface="Bahnschrift SemiCondensed" panose="020B0502040204020203" pitchFamily="34" charset="0"/>
              </a:rPr>
              <a:t> titlyanova37@mail.ru</a:t>
            </a:r>
            <a:endParaRPr lang="ru-RU" sz="1700" dirty="0">
              <a:solidFill>
                <a:srgbClr val="EEEFF5"/>
              </a:solidFill>
              <a:latin typeface="Bahnschrift SemiCondensed" panose="020B0502040204020203" pitchFamily="34" charset="0"/>
            </a:endParaRP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3BFD6A13-643C-43C1-ACC2-8DF79F149A96}"/>
              </a:ext>
            </a:extLst>
          </p:cNvPr>
          <p:cNvSpPr/>
          <p:nvPr/>
        </p:nvSpPr>
        <p:spPr>
          <a:xfrm>
            <a:off x="12581681" y="7419372"/>
            <a:ext cx="1944547" cy="712470"/>
          </a:xfrm>
          <a:prstGeom prst="rect">
            <a:avLst/>
          </a:prstGeom>
          <a:solidFill>
            <a:srgbClr val="282C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Text 0">
            <a:extLst>
              <a:ext uri="{FF2B5EF4-FFF2-40B4-BE49-F238E27FC236}">
                <a16:creationId xmlns:a16="http://schemas.microsoft.com/office/drawing/2014/main" id="{AFD572DB-08B6-4638-BBB1-5079FA801BE7}"/>
              </a:ext>
            </a:extLst>
          </p:cNvPr>
          <p:cNvSpPr/>
          <p:nvPr/>
        </p:nvSpPr>
        <p:spPr>
          <a:xfrm>
            <a:off x="3724237" y="531576"/>
            <a:ext cx="7181923" cy="712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600"/>
              </a:lnSpc>
              <a:buNone/>
            </a:pPr>
            <a:r>
              <a:rPr lang="ru-RU" sz="4450" b="1" dirty="0">
                <a:solidFill>
                  <a:srgbClr val="9998FF"/>
                </a:solidFill>
                <a:latin typeface="Bahnschrift SemiCondensed" panose="020B0502040204020203" pitchFamily="34" charset="0"/>
              </a:rPr>
              <a:t>Будем рады сотрудничеству!</a:t>
            </a:r>
            <a:endParaRPr lang="en-US" sz="4450" dirty="0">
              <a:latin typeface="Bahnschrift SemiCondensed" panose="020B0502040204020203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A48D30D-412D-4C80-B859-3B20577EAC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69796" y="1837794"/>
            <a:ext cx="5702693" cy="5937813"/>
          </a:xfrm>
          <a:prstGeom prst="rect">
            <a:avLst/>
          </a:prstGeom>
        </p:spPr>
      </p:pic>
      <p:sp>
        <p:nvSpPr>
          <p:cNvPr id="2" name="Text 0">
            <a:extLst>
              <a:ext uri="{FF2B5EF4-FFF2-40B4-BE49-F238E27FC236}">
                <a16:creationId xmlns:a16="http://schemas.microsoft.com/office/drawing/2014/main" id="{45AA6361-66E5-2D76-80BA-E330B884F87A}"/>
              </a:ext>
            </a:extLst>
          </p:cNvPr>
          <p:cNvSpPr/>
          <p:nvPr/>
        </p:nvSpPr>
        <p:spPr>
          <a:xfrm>
            <a:off x="758309" y="1837794"/>
            <a:ext cx="7627382" cy="39343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7700"/>
              </a:lnSpc>
              <a:buNone/>
            </a:pPr>
            <a:r>
              <a:rPr lang="ru-RU" sz="6150" b="1" dirty="0" err="1">
                <a:solidFill>
                  <a:srgbClr val="9998FF"/>
                </a:solidFill>
                <a:latin typeface="Bahnschrift SemiCondensed" panose="020B0502040204020203" pitchFamily="34" charset="0"/>
                <a:ea typeface="Barlow Bold" pitchFamily="34" charset="-122"/>
                <a:cs typeface="Barlow Bold" pitchFamily="34" charset="-120"/>
              </a:rPr>
              <a:t>Транскрибация</a:t>
            </a:r>
            <a:r>
              <a:rPr lang="ru-RU" sz="6150" b="1" dirty="0">
                <a:solidFill>
                  <a:srgbClr val="9998FF"/>
                </a:solidFill>
                <a:latin typeface="Bahnschrift SemiCondensed" panose="020B0502040204020203" pitchFamily="34" charset="0"/>
                <a:ea typeface="Barlow Bold" pitchFamily="34" charset="-122"/>
                <a:cs typeface="Barlow Bold" pitchFamily="34" charset="-120"/>
              </a:rPr>
              <a:t> жестов на видео в текст</a:t>
            </a:r>
            <a:endParaRPr lang="en-US" sz="6150" dirty="0">
              <a:latin typeface="Bahnschrift SemiCondensed" panose="020B0502040204020203" pitchFamily="34" charset="0"/>
            </a:endParaRPr>
          </a:p>
        </p:txBody>
      </p:sp>
      <p:sp>
        <p:nvSpPr>
          <p:cNvPr id="3" name="Text 12">
            <a:extLst>
              <a:ext uri="{FF2B5EF4-FFF2-40B4-BE49-F238E27FC236}">
                <a16:creationId xmlns:a16="http://schemas.microsoft.com/office/drawing/2014/main" id="{418990A8-467E-49F7-73FD-E5E69137C429}"/>
              </a:ext>
            </a:extLst>
          </p:cNvPr>
          <p:cNvSpPr/>
          <p:nvPr/>
        </p:nvSpPr>
        <p:spPr>
          <a:xfrm>
            <a:off x="758309" y="4126960"/>
            <a:ext cx="7980576" cy="693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700"/>
              </a:lnSpc>
              <a:buNone/>
            </a:pPr>
            <a:r>
              <a:rPr lang="ru-RU" sz="2000" dirty="0">
                <a:solidFill>
                  <a:srgbClr val="EEEFF5"/>
                </a:solidFill>
                <a:latin typeface="Bahnschrift SemiCondensed" panose="020B0502040204020203" pitchFamily="34" charset="0"/>
                <a:ea typeface="Montserrat" pitchFamily="34" charset="-122"/>
                <a:cs typeface="Montserrat" pitchFamily="34" charset="-120"/>
              </a:rPr>
              <a:t>Проект по разработке расширения для видеозвонков, которое позволяет транскрибировать жесты собеседника в текст. </a:t>
            </a:r>
            <a:endParaRPr lang="en-US" sz="2000" dirty="0">
              <a:latin typeface="Bahnschrift SemiCondensed" panose="020B0502040204020203" pitchFamily="34" charset="0"/>
            </a:endParaRPr>
          </a:p>
        </p:txBody>
      </p:sp>
      <p:sp>
        <p:nvSpPr>
          <p:cNvPr id="4" name="Text 12">
            <a:extLst>
              <a:ext uri="{FF2B5EF4-FFF2-40B4-BE49-F238E27FC236}">
                <a16:creationId xmlns:a16="http://schemas.microsoft.com/office/drawing/2014/main" id="{40BA8A10-A94A-0036-B00C-DAF1CB77C399}"/>
              </a:ext>
            </a:extLst>
          </p:cNvPr>
          <p:cNvSpPr/>
          <p:nvPr/>
        </p:nvSpPr>
        <p:spPr>
          <a:xfrm>
            <a:off x="758309" y="4888044"/>
            <a:ext cx="7980576" cy="693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700"/>
              </a:lnSpc>
              <a:buNone/>
            </a:pPr>
            <a:r>
              <a:rPr lang="ru-RU" sz="2000" dirty="0">
                <a:solidFill>
                  <a:srgbClr val="EEEFF5"/>
                </a:solidFill>
                <a:latin typeface="Bahnschrift SemiCondensed" panose="020B0502040204020203" pitchFamily="34" charset="0"/>
                <a:ea typeface="Montserrat" pitchFamily="34" charset="-122"/>
                <a:cs typeface="Montserrat" pitchFamily="34" charset="-120"/>
              </a:rPr>
              <a:t>Ищем инвестиции 4 млн. руб.</a:t>
            </a:r>
          </a:p>
          <a:p>
            <a:pPr marL="0" indent="0">
              <a:lnSpc>
                <a:spcPts val="2700"/>
              </a:lnSpc>
              <a:buNone/>
            </a:pPr>
            <a:r>
              <a:rPr lang="ru-RU" sz="2000" dirty="0">
                <a:solidFill>
                  <a:srgbClr val="EEEFF5"/>
                </a:solidFill>
                <a:latin typeface="Bahnschrift SemiCondensed" panose="020B0502040204020203" pitchFamily="34" charset="0"/>
              </a:rPr>
              <a:t>Рассматриваем различные варианты сотрудничества</a:t>
            </a:r>
            <a:endParaRPr lang="en-US" sz="2000" dirty="0">
              <a:latin typeface="Bahnschrif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95818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370</TotalTime>
  <Words>942</Words>
  <Application>Microsoft Office PowerPoint</Application>
  <PresentationFormat>Произвольный</PresentationFormat>
  <Paragraphs>154</Paragraphs>
  <Slides>11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Bahnschrift SemiCondensed</vt:lpstr>
      <vt:lpstr>Calibri</vt:lpstr>
      <vt:lpstr>Arial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Dmitrii Shilov</cp:lastModifiedBy>
  <cp:revision>31</cp:revision>
  <dcterms:created xsi:type="dcterms:W3CDTF">2024-11-30T21:29:13Z</dcterms:created>
  <dcterms:modified xsi:type="dcterms:W3CDTF">2025-11-01T08:55:12Z</dcterms:modified>
</cp:coreProperties>
</file>