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13"/>
  </p:notesMasterIdLst>
  <p:handoutMasterIdLst>
    <p:handoutMasterId r:id="rId14"/>
  </p:handoutMasterIdLst>
  <p:sldIdLst>
    <p:sldId id="272" r:id="rId2"/>
    <p:sldId id="257" r:id="rId3"/>
    <p:sldId id="258" r:id="rId4"/>
    <p:sldId id="260" r:id="rId5"/>
    <p:sldId id="261" r:id="rId6"/>
    <p:sldId id="270" r:id="rId7"/>
    <p:sldId id="263" r:id="rId8"/>
    <p:sldId id="264" r:id="rId9"/>
    <p:sldId id="265" r:id="rId10"/>
    <p:sldId id="268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469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 % от всех</a:t>
            </a:r>
            <a:r>
              <a:rPr lang="ru-RU" baseline="0" dirty="0" smtClean="0"/>
              <a:t> опрошенных</a:t>
            </a:r>
            <a:endParaRPr lang="ru-RU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геймеров в России</c:v>
                </c:pt>
              </c:strCache>
            </c:strRef>
          </c:tx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0%</c:formatCode>
                <c:ptCount val="2"/>
                <c:pt idx="0">
                  <c:v>0.18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325312"/>
        <c:axId val="132632512"/>
      </c:barChart>
      <c:catAx>
        <c:axId val="157325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2632512"/>
        <c:crosses val="autoZero"/>
        <c:auto val="1"/>
        <c:lblAlgn val="ctr"/>
        <c:lblOffset val="100"/>
        <c:noMultiLvlLbl val="0"/>
      </c:catAx>
      <c:valAx>
        <c:axId val="1326325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57325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72160887422922"/>
          <c:y val="0.38782683334330376"/>
          <c:w val="0.32017245950102047"/>
          <c:h val="0.1679252518950885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u-RU" sz="1800" dirty="0"/>
              <a:t>Согласны ли вы с </a:t>
            </a:r>
            <a:r>
              <a:rPr lang="ru-RU" sz="1800" dirty="0" smtClean="0"/>
              <a:t>тем,</a:t>
            </a:r>
            <a:endParaRPr lang="en-US" sz="1800" dirty="0" smtClean="0"/>
          </a:p>
          <a:p>
            <a:pPr>
              <a:defRPr sz="1800"/>
            </a:pPr>
            <a:r>
              <a:rPr lang="ru-RU" sz="1800" dirty="0" smtClean="0"/>
              <a:t>что ниша</a:t>
            </a:r>
            <a:r>
              <a:rPr lang="en-US" sz="1800" baseline="0" dirty="0" smtClean="0"/>
              <a:t> </a:t>
            </a:r>
            <a:r>
              <a:rPr lang="ru-RU" sz="1800" dirty="0" smtClean="0"/>
              <a:t>детективных</a:t>
            </a:r>
            <a:endParaRPr lang="en-US" sz="1800" dirty="0" smtClean="0"/>
          </a:p>
          <a:p>
            <a:pPr>
              <a:defRPr sz="1800"/>
            </a:pPr>
            <a:r>
              <a:rPr lang="ru-RU" sz="1800" dirty="0" smtClean="0"/>
              <a:t>видеоигр </a:t>
            </a:r>
            <a:r>
              <a:rPr lang="ru-RU" sz="1800" dirty="0"/>
              <a:t>слабо </a:t>
            </a:r>
            <a:r>
              <a:rPr lang="ru-RU" sz="1800" dirty="0" smtClean="0"/>
              <a:t>заполнена?</a:t>
            </a:r>
          </a:p>
        </c:rich>
      </c:tx>
      <c:layout>
        <c:manualLayout>
          <c:xMode val="edge"/>
          <c:yMode val="edge"/>
          <c:x val="3.08661451887536E-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0782868329140113E-2"/>
          <c:y val="0.37743356348211388"/>
          <c:w val="0.22896849458264856"/>
          <c:h val="0.4180688292219234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Согласны ли вы с тем, что ниша детективных видеоигр слабо заполненеа7</c:v>
                </c:pt>
              </c:strCache>
            </c:strRef>
          </c:tx>
          <c:dLbls>
            <c:dLbl>
              <c:idx val="0"/>
              <c:layout>
                <c:manualLayout>
                  <c:x val="-9.4251489120026802E-2"/>
                  <c:y val="9.9662291209802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2977341505774021E-2"/>
                  <c:y val="-0.128565730166105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7215722802810609E-3"/>
                  <c:y val="2.0600987640096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да, чем нет</c:v>
                </c:pt>
                <c:pt idx="2">
                  <c:v>Скорее нет, чем да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0.307</c:v>
                </c:pt>
                <c:pt idx="1">
                  <c:v>0.59699999999999998</c:v>
                </c:pt>
                <c:pt idx="2">
                  <c:v>6.6000000000000003E-2</c:v>
                </c:pt>
                <c:pt idx="3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29626560798075052"/>
          <c:y val="0.26110782009069855"/>
          <c:w val="0.23699650043744533"/>
          <c:h val="0.6252381119367189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u-RU" sz="1800" dirty="0"/>
              <a:t>Считаете ли </a:t>
            </a:r>
            <a:r>
              <a:rPr lang="ru-RU" sz="1800" dirty="0" smtClean="0"/>
              <a:t>вы</a:t>
            </a:r>
            <a:endParaRPr lang="en-US" sz="1800" dirty="0" smtClean="0"/>
          </a:p>
          <a:p>
            <a:pPr>
              <a:defRPr sz="1800"/>
            </a:pPr>
            <a:r>
              <a:rPr lang="ru-RU" sz="1800" dirty="0" smtClean="0"/>
              <a:t>себя </a:t>
            </a:r>
            <a:r>
              <a:rPr lang="ru-RU" sz="1800" dirty="0"/>
              <a:t>геймером?</a:t>
            </a:r>
          </a:p>
        </c:rich>
      </c:tx>
      <c:layout>
        <c:manualLayout>
          <c:xMode val="edge"/>
          <c:yMode val="edge"/>
          <c:x val="1.0445117232749147E-3"/>
          <c:y val="1.6345726525327285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4596434712304199E-2"/>
          <c:y val="0.15409025554907221"/>
          <c:w val="0.2547544786739942"/>
          <c:h val="0.6538027703301554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Считаете ли вы себя геймером?</c:v>
                </c:pt>
              </c:strCache>
            </c:strRef>
          </c:tx>
          <c:dLbls>
            <c:dLbl>
              <c:idx val="0"/>
              <c:layout>
                <c:manualLayout>
                  <c:x val="-5.7833114610673662E-2"/>
                  <c:y val="-0.259657907655998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4987970253718285E-3"/>
                  <c:y val="6.1059605528526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0.84599999999999997</c:v>
                </c:pt>
                <c:pt idx="1">
                  <c:v>0.154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27950893370758717"/>
          <c:y val="0.38438149326779325"/>
          <c:w val="0.15846535184009"/>
          <c:h val="0.2008853631971811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u-RU" sz="1800" dirty="0"/>
              <a:t>Интересовались </a:t>
            </a:r>
            <a:r>
              <a:rPr lang="ru-RU" sz="1800" dirty="0" smtClean="0"/>
              <a:t>ли</a:t>
            </a:r>
            <a:endParaRPr lang="en-US" sz="1800" dirty="0" smtClean="0"/>
          </a:p>
          <a:p>
            <a:pPr>
              <a:defRPr sz="1800"/>
            </a:pPr>
            <a:r>
              <a:rPr lang="ru-RU" sz="1800" dirty="0" smtClean="0"/>
              <a:t>вы</a:t>
            </a:r>
            <a:r>
              <a:rPr lang="en-US" sz="1800" baseline="0" dirty="0" smtClean="0"/>
              <a:t> </a:t>
            </a:r>
            <a:r>
              <a:rPr lang="ru-RU" sz="1800" dirty="0" smtClean="0"/>
              <a:t>когда-нибудь</a:t>
            </a:r>
            <a:endParaRPr lang="ru-RU" sz="1800" baseline="0" dirty="0" smtClean="0"/>
          </a:p>
          <a:p>
            <a:pPr>
              <a:defRPr sz="1800"/>
            </a:pPr>
            <a:r>
              <a:rPr lang="ru-RU" sz="1800" dirty="0" smtClean="0"/>
              <a:t>детективными </a:t>
            </a:r>
            <a:r>
              <a:rPr lang="ru-RU" sz="1800" dirty="0"/>
              <a:t>играми</a:t>
            </a:r>
            <a:r>
              <a:rPr lang="ru-RU" sz="1800" dirty="0" smtClean="0"/>
              <a:t>?</a:t>
            </a:r>
            <a:endParaRPr lang="en-US" sz="1800" dirty="0" smtClean="0"/>
          </a:p>
          <a:p>
            <a:pPr>
              <a:defRPr sz="1800"/>
            </a:pPr>
            <a:r>
              <a:rPr lang="ru-RU" sz="1800" dirty="0" smtClean="0"/>
              <a:t>(</a:t>
            </a:r>
            <a:r>
              <a:rPr lang="ru-RU" sz="1800" dirty="0" err="1"/>
              <a:t>Disco</a:t>
            </a:r>
            <a:r>
              <a:rPr lang="ru-RU" sz="1800" dirty="0"/>
              <a:t> </a:t>
            </a:r>
            <a:r>
              <a:rPr lang="ru-RU" sz="1800" dirty="0" err="1"/>
              <a:t>Elysium</a:t>
            </a:r>
            <a:r>
              <a:rPr lang="ru-RU" sz="1800" dirty="0"/>
              <a:t>, L.A. </a:t>
            </a:r>
            <a:r>
              <a:rPr lang="ru-RU" sz="1800" dirty="0" err="1"/>
              <a:t>Noire</a:t>
            </a:r>
            <a:r>
              <a:rPr lang="ru-RU" sz="1800" dirty="0"/>
              <a:t> и </a:t>
            </a:r>
            <a:r>
              <a:rPr lang="ru-RU" sz="1800" dirty="0" err="1"/>
              <a:t>тд</a:t>
            </a:r>
            <a:r>
              <a:rPr lang="ru-RU" sz="1800" dirty="0"/>
              <a:t>)</a:t>
            </a:r>
          </a:p>
        </c:rich>
      </c:tx>
      <c:layout>
        <c:manualLayout>
          <c:xMode val="edge"/>
          <c:yMode val="edge"/>
          <c:x val="0.15530537304897532"/>
          <c:y val="2.457651753389180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923392172280686"/>
          <c:y val="0.40123114624026979"/>
          <c:w val="0.24764222045413578"/>
          <c:h val="0.410858399168278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Интересовались ли вы когда-нибудь детективными играми? (Disco Elysium, L.A. Noire и тд)</c:v>
                </c:pt>
              </c:strCache>
            </c:strRef>
          </c:tx>
          <c:dLbls>
            <c:dLbl>
              <c:idx val="0"/>
              <c:layout>
                <c:manualLayout>
                  <c:x val="-0.14395994299993162"/>
                  <c:y val="-3.001003557246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229548622550147"/>
                  <c:y val="7.5143363018947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0.626</c:v>
                </c:pt>
                <c:pt idx="1">
                  <c:v>0.374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2814572623805767"/>
          <c:y val="0.48925510528327448"/>
          <c:w val="0.18194490200588026"/>
          <c:h val="0.2016692437741744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33064651191327"/>
          <c:y val="0.14299237067222595"/>
          <c:w val="0.37709160010413434"/>
          <c:h val="0.658854154406425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Была бы вам интересна игра, ключевой механикой которой является построение логических связей между различными фактами, получаемыми из диалогов и элементов окружения (при составлении разных логических связей будут получаться разные выводы, влияющие на сюже</c:v>
                </c:pt>
              </c:strCache>
            </c:strRef>
          </c:tx>
          <c:dLbls>
            <c:dLbl>
              <c:idx val="1"/>
              <c:layout>
                <c:manualLayout>
                  <c:x val="1.2841027613847217E-2"/>
                  <c:y val="8.93384521838832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978256147326917E-2"/>
                  <c:y val="1.4679695809614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Механика игры не слишком важна для меня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0.92900000000000005</c:v>
                </c:pt>
                <c:pt idx="1">
                  <c:v>4.1000000000000002E-2</c:v>
                </c:pt>
                <c:pt idx="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9333842674197065"/>
          <c:y val="5.2914988862118054E-2"/>
          <c:w val="0.47770542079072476"/>
          <c:h val="0.8183049487251822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Планируемый</a:t>
            </a:r>
            <a:r>
              <a:rPr lang="ru-RU" sz="1600" baseline="0" dirty="0" smtClean="0"/>
              <a:t> г</a:t>
            </a:r>
            <a:r>
              <a:rPr lang="ru-RU" sz="1600" dirty="0" smtClean="0"/>
              <a:t>рафик продаж копий игры на</a:t>
            </a:r>
            <a:r>
              <a:rPr lang="ru-RU" sz="1600" baseline="0" dirty="0" smtClean="0"/>
              <a:t> </a:t>
            </a:r>
            <a:r>
              <a:rPr lang="ru-RU" sz="1600" dirty="0" smtClean="0"/>
              <a:t>2025</a:t>
            </a:r>
            <a:r>
              <a:rPr lang="ru-RU" sz="1600" baseline="0" dirty="0" smtClean="0"/>
              <a:t> </a:t>
            </a:r>
            <a:r>
              <a:rPr lang="ru-RU" sz="1600" dirty="0" smtClean="0"/>
              <a:t>г</a:t>
            </a:r>
            <a:r>
              <a:rPr lang="en-US" sz="1600" dirty="0" smtClean="0"/>
              <a:t> </a:t>
            </a:r>
            <a:endParaRPr lang="ru-RU" sz="1600" dirty="0"/>
          </a:p>
        </c:rich>
      </c:tx>
      <c:layout>
        <c:manualLayout>
          <c:xMode val="edge"/>
          <c:yMode val="edge"/>
          <c:x val="6.0217760440883811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628479636204804"/>
          <c:y val="0.20222837359859269"/>
          <c:w val="0.51210273618431967"/>
          <c:h val="0.56008422509536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Общее количество проданных копий игры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1 кв</c:v>
                </c:pt>
                <c:pt idx="1">
                  <c:v>2 кв</c:v>
                </c:pt>
                <c:pt idx="2">
                  <c:v>3 кв</c:v>
                </c:pt>
                <c:pt idx="3">
                  <c:v>4 кв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9500</c:v>
                </c:pt>
                <c:pt idx="1">
                  <c:v>12000</c:v>
                </c:pt>
                <c:pt idx="2">
                  <c:v>16000</c:v>
                </c:pt>
                <c:pt idx="3">
                  <c:v>17000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323776"/>
        <c:axId val="290189824"/>
      </c:barChart>
      <c:catAx>
        <c:axId val="157323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90189824"/>
        <c:crosses val="autoZero"/>
        <c:auto val="1"/>
        <c:lblAlgn val="ctr"/>
        <c:lblOffset val="100"/>
        <c:noMultiLvlLbl val="0"/>
      </c:catAx>
      <c:valAx>
        <c:axId val="290189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5732377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67838758656445575"/>
          <c:y val="0.27066712426905526"/>
          <c:w val="0.22580687193878321"/>
          <c:h val="0.506152314080275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B5A9CF-4B68-4CA7-AAE6-DDCDEC3BBEE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E73E78D4-09D3-4BE5-9CB1-8151A247C2A0}">
      <dgm:prSet phldrT="[Текст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pPr>
            <a:spcBef>
              <a:spcPts val="0"/>
            </a:spcBef>
          </a:pPr>
          <a:r>
            <a:rPr lang="ru-RU" sz="1000" dirty="0" smtClean="0"/>
            <a:t/>
          </a:r>
          <a:br>
            <a:rPr lang="ru-RU" sz="1000" dirty="0" smtClean="0"/>
          </a:br>
          <a:r>
            <a:rPr lang="ru-RU" sz="1800" dirty="0" smtClean="0"/>
            <a:t>2023</a:t>
          </a:r>
          <a:br>
            <a:rPr lang="ru-RU" sz="1800" dirty="0" smtClean="0"/>
          </a:br>
          <a:r>
            <a:rPr lang="ru-RU" sz="1800" dirty="0" smtClean="0"/>
            <a:t>4</a:t>
          </a:r>
          <a:r>
            <a:rPr lang="ru-RU" sz="1800" baseline="0" dirty="0" smtClean="0"/>
            <a:t> </a:t>
          </a:r>
          <a:r>
            <a:rPr lang="ru-RU" sz="1800" baseline="0" dirty="0" err="1" smtClean="0"/>
            <a:t>кв</a:t>
          </a:r>
          <a:endParaRPr lang="ru-RU" sz="1800" dirty="0"/>
        </a:p>
      </dgm:t>
    </dgm:pt>
    <dgm:pt modelId="{87C63A97-C44F-44DC-B73D-CAAC7EC0928F}" type="parTrans" cxnId="{122897C6-531C-4020-988C-4F20F3F5940E}">
      <dgm:prSet/>
      <dgm:spPr/>
      <dgm:t>
        <a:bodyPr/>
        <a:lstStyle/>
        <a:p>
          <a:endParaRPr lang="ru-RU"/>
        </a:p>
      </dgm:t>
    </dgm:pt>
    <dgm:pt modelId="{3DD753D8-8356-4AA6-BE34-C37BE2F0C913}" type="sibTrans" cxnId="{122897C6-531C-4020-988C-4F20F3F5940E}">
      <dgm:prSet/>
      <dgm:spPr/>
      <dgm:t>
        <a:bodyPr/>
        <a:lstStyle/>
        <a:p>
          <a:endParaRPr lang="ru-RU"/>
        </a:p>
      </dgm:t>
    </dgm:pt>
    <dgm:pt modelId="{B803CE8F-9FA8-4EA2-9122-D7522C0D708E}">
      <dgm:prSet phldrT="[Текст]" custT="1"/>
      <dgm:spPr/>
      <dgm:t>
        <a:bodyPr/>
        <a:lstStyle/>
        <a:p>
          <a:r>
            <a:rPr lang="ru-RU" sz="1000" dirty="0" smtClean="0"/>
            <a:t/>
          </a:r>
          <a:br>
            <a:rPr lang="ru-RU" sz="1000" dirty="0" smtClean="0"/>
          </a:br>
          <a:r>
            <a:rPr lang="ru-RU" sz="1800" dirty="0" smtClean="0"/>
            <a:t>2024</a:t>
          </a:r>
          <a:r>
            <a:rPr lang="ru-RU" sz="1800" dirty="0" smtClean="0"/>
            <a:t/>
          </a:r>
          <a:br>
            <a:rPr lang="ru-RU" sz="1800" dirty="0" smtClean="0"/>
          </a:br>
          <a:r>
            <a:rPr lang="ru-RU" sz="1800" dirty="0" smtClean="0"/>
            <a:t>1</a:t>
          </a:r>
          <a:r>
            <a:rPr lang="ru-RU" sz="1800" baseline="0" dirty="0" smtClean="0"/>
            <a:t> </a:t>
          </a:r>
          <a:r>
            <a:rPr lang="ru-RU" sz="1800" baseline="0" dirty="0" err="1" smtClean="0"/>
            <a:t>кв</a:t>
          </a:r>
          <a:endParaRPr lang="ru-RU" sz="1800" dirty="0"/>
        </a:p>
      </dgm:t>
    </dgm:pt>
    <dgm:pt modelId="{ECFAEE20-22C1-4986-8384-139D6DF3449D}" type="parTrans" cxnId="{F681FDF6-D17B-4754-90A4-24A53ECDB322}">
      <dgm:prSet/>
      <dgm:spPr/>
      <dgm:t>
        <a:bodyPr/>
        <a:lstStyle/>
        <a:p>
          <a:endParaRPr lang="ru-RU"/>
        </a:p>
      </dgm:t>
    </dgm:pt>
    <dgm:pt modelId="{298ACAE9-E04E-4060-8582-CA34AE87E201}" type="sibTrans" cxnId="{F681FDF6-D17B-4754-90A4-24A53ECDB322}">
      <dgm:prSet/>
      <dgm:spPr/>
      <dgm:t>
        <a:bodyPr/>
        <a:lstStyle/>
        <a:p>
          <a:endParaRPr lang="ru-RU"/>
        </a:p>
      </dgm:t>
    </dgm:pt>
    <dgm:pt modelId="{195B3C8E-E894-4C65-AE72-341BE2855820}">
      <dgm:prSet phldrT="[Текст]" custT="1"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000" dirty="0" smtClean="0"/>
            <a:t/>
          </a:r>
          <a:br>
            <a:rPr lang="ru-RU" sz="1000" dirty="0" smtClean="0"/>
          </a:br>
          <a:r>
            <a:rPr lang="ru-RU" sz="1800" dirty="0" smtClean="0"/>
            <a:t>2024</a:t>
          </a:r>
          <a:br>
            <a:rPr lang="ru-RU" sz="1800" dirty="0" smtClean="0"/>
          </a:br>
          <a:r>
            <a:rPr lang="ru-RU" sz="1800" dirty="0" smtClean="0"/>
            <a:t>1</a:t>
          </a:r>
          <a:r>
            <a:rPr lang="ru-RU" sz="1800" baseline="0" dirty="0" smtClean="0"/>
            <a:t> </a:t>
          </a:r>
          <a:r>
            <a:rPr lang="ru-RU" sz="1800" baseline="0" dirty="0" err="1" smtClean="0"/>
            <a:t>кв</a:t>
          </a:r>
          <a:endParaRPr lang="ru-RU" sz="1800" dirty="0"/>
        </a:p>
      </dgm:t>
    </dgm:pt>
    <dgm:pt modelId="{43FF6C05-0EA8-41FF-86E7-5A05B5B62C61}" type="parTrans" cxnId="{EECE1008-382E-42CD-944F-02619B011702}">
      <dgm:prSet/>
      <dgm:spPr/>
      <dgm:t>
        <a:bodyPr/>
        <a:lstStyle/>
        <a:p>
          <a:endParaRPr lang="ru-RU"/>
        </a:p>
      </dgm:t>
    </dgm:pt>
    <dgm:pt modelId="{76B3B426-AF54-4B53-B082-21C11961D515}" type="sibTrans" cxnId="{EECE1008-382E-42CD-944F-02619B011702}">
      <dgm:prSet/>
      <dgm:spPr/>
      <dgm:t>
        <a:bodyPr/>
        <a:lstStyle/>
        <a:p>
          <a:endParaRPr lang="ru-RU"/>
        </a:p>
      </dgm:t>
    </dgm:pt>
    <dgm:pt modelId="{539588E4-0C89-44DB-A3CE-8326A0BAE7CB}">
      <dgm:prSet phldrT="[Текст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ru-RU" sz="1000" dirty="0" smtClean="0"/>
            <a:t/>
          </a:r>
          <a:br>
            <a:rPr lang="ru-RU" sz="1000" dirty="0" smtClean="0"/>
          </a:br>
          <a:r>
            <a:rPr lang="ru-RU" sz="1800" dirty="0" smtClean="0"/>
            <a:t>2024</a:t>
          </a:r>
          <a:br>
            <a:rPr lang="ru-RU" sz="1800" dirty="0" smtClean="0"/>
          </a:br>
          <a:r>
            <a:rPr lang="ru-RU" sz="1800" dirty="0" smtClean="0"/>
            <a:t>2-3</a:t>
          </a:r>
          <a:r>
            <a:rPr lang="ru-RU" sz="1800" baseline="0" dirty="0" smtClean="0"/>
            <a:t> </a:t>
          </a:r>
          <a:r>
            <a:rPr lang="ru-RU" sz="1800" baseline="0" dirty="0" err="1" smtClean="0"/>
            <a:t>кв</a:t>
          </a:r>
          <a:endParaRPr lang="ru-RU" sz="1800" dirty="0"/>
        </a:p>
      </dgm:t>
    </dgm:pt>
    <dgm:pt modelId="{ACD3E8F3-775A-41EB-BC2C-12108C2E8E0B}" type="parTrans" cxnId="{C9C9447C-5A78-4408-9547-A9580EA7254F}">
      <dgm:prSet/>
      <dgm:spPr/>
      <dgm:t>
        <a:bodyPr/>
        <a:lstStyle/>
        <a:p>
          <a:endParaRPr lang="ru-RU"/>
        </a:p>
      </dgm:t>
    </dgm:pt>
    <dgm:pt modelId="{20DAB201-E704-4C59-A3DB-3AAC1EEAB505}" type="sibTrans" cxnId="{C9C9447C-5A78-4408-9547-A9580EA7254F}">
      <dgm:prSet/>
      <dgm:spPr/>
      <dgm:t>
        <a:bodyPr/>
        <a:lstStyle/>
        <a:p>
          <a:endParaRPr lang="ru-RU"/>
        </a:p>
      </dgm:t>
    </dgm:pt>
    <dgm:pt modelId="{BFDF31E4-2297-4997-972A-C6ADD225EFF3}">
      <dgm:prSet phldrT="[Текст]" custT="1"/>
      <dgm:spPr/>
      <dgm:t>
        <a:bodyPr/>
        <a:lstStyle/>
        <a:p>
          <a:r>
            <a:rPr lang="ru-RU" sz="1000" dirty="0" smtClean="0"/>
            <a:t/>
          </a:r>
          <a:br>
            <a:rPr lang="ru-RU" sz="1000" dirty="0" smtClean="0"/>
          </a:br>
          <a:r>
            <a:rPr lang="ru-RU" sz="1800" dirty="0" smtClean="0"/>
            <a:t>2024</a:t>
          </a:r>
          <a:br>
            <a:rPr lang="ru-RU" sz="1800" dirty="0" smtClean="0"/>
          </a:br>
          <a:r>
            <a:rPr lang="ru-RU" sz="1800" dirty="0" smtClean="0"/>
            <a:t>4</a:t>
          </a:r>
          <a:r>
            <a:rPr lang="ru-RU" sz="1800" baseline="0" dirty="0" smtClean="0"/>
            <a:t> </a:t>
          </a:r>
          <a:r>
            <a:rPr lang="ru-RU" sz="1800" baseline="0" dirty="0" err="1" smtClean="0"/>
            <a:t>кв</a:t>
          </a:r>
          <a:endParaRPr lang="ru-RU" sz="1800" dirty="0"/>
        </a:p>
      </dgm:t>
    </dgm:pt>
    <dgm:pt modelId="{DC3E8964-214F-40DD-9B59-85E1A746782D}" type="parTrans" cxnId="{85CF23C5-0962-4A55-931B-BBA1CFB79961}">
      <dgm:prSet/>
      <dgm:spPr/>
      <dgm:t>
        <a:bodyPr/>
        <a:lstStyle/>
        <a:p>
          <a:endParaRPr lang="ru-RU"/>
        </a:p>
      </dgm:t>
    </dgm:pt>
    <dgm:pt modelId="{92AF58CC-77C4-43E8-B847-7937CFBBCC59}" type="sibTrans" cxnId="{85CF23C5-0962-4A55-931B-BBA1CFB79961}">
      <dgm:prSet/>
      <dgm:spPr/>
      <dgm:t>
        <a:bodyPr/>
        <a:lstStyle/>
        <a:p>
          <a:endParaRPr lang="ru-RU"/>
        </a:p>
      </dgm:t>
    </dgm:pt>
    <dgm:pt modelId="{865FC88A-8C50-4971-96DA-A3A4AB0C9085}">
      <dgm:prSet phldrT="[Текст]" custT="1"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000" dirty="0" smtClean="0"/>
            <a:t/>
          </a:r>
          <a:br>
            <a:rPr lang="ru-RU" sz="1000" dirty="0" smtClean="0"/>
          </a:br>
          <a:r>
            <a:rPr lang="ru-RU" sz="1800" dirty="0" smtClean="0"/>
            <a:t>2025</a:t>
          </a:r>
          <a:endParaRPr lang="ru-RU" sz="1800" dirty="0"/>
        </a:p>
      </dgm:t>
    </dgm:pt>
    <dgm:pt modelId="{0902AA77-E55B-4BB0-9791-33B28C35A070}" type="parTrans" cxnId="{096FEA7E-6742-40DC-ACCF-D4E6465025F3}">
      <dgm:prSet/>
      <dgm:spPr/>
      <dgm:t>
        <a:bodyPr/>
        <a:lstStyle/>
        <a:p>
          <a:endParaRPr lang="ru-RU"/>
        </a:p>
      </dgm:t>
    </dgm:pt>
    <dgm:pt modelId="{9FC5C99D-53D1-44FB-95DA-63EFD8D64080}" type="sibTrans" cxnId="{096FEA7E-6742-40DC-ACCF-D4E6465025F3}">
      <dgm:prSet/>
      <dgm:spPr/>
      <dgm:t>
        <a:bodyPr/>
        <a:lstStyle/>
        <a:p>
          <a:endParaRPr lang="ru-RU"/>
        </a:p>
      </dgm:t>
    </dgm:pt>
    <dgm:pt modelId="{7930A4CB-5817-48C9-A6A2-75C887BF4BDC}">
      <dgm:prSet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800" dirty="0" smtClean="0"/>
            <a:t>Получение инвестирования</a:t>
          </a:r>
          <a:endParaRPr lang="ru-RU" sz="1800" dirty="0"/>
        </a:p>
      </dgm:t>
    </dgm:pt>
    <dgm:pt modelId="{1103A7BA-3FBC-4831-885A-C9D60B6DB226}" type="parTrans" cxnId="{4B00D599-9138-4A93-813D-2E3D19C4AD49}">
      <dgm:prSet/>
      <dgm:spPr/>
      <dgm:t>
        <a:bodyPr/>
        <a:lstStyle/>
        <a:p>
          <a:endParaRPr lang="ru-RU"/>
        </a:p>
      </dgm:t>
    </dgm:pt>
    <dgm:pt modelId="{23BA3087-8B04-4727-ADB2-BE38FF742B34}" type="sibTrans" cxnId="{4B00D599-9138-4A93-813D-2E3D19C4AD49}">
      <dgm:prSet/>
      <dgm:spPr/>
      <dgm:t>
        <a:bodyPr/>
        <a:lstStyle/>
        <a:p>
          <a:endParaRPr lang="ru-RU"/>
        </a:p>
      </dgm:t>
    </dgm:pt>
    <dgm:pt modelId="{02B3F0B9-1A24-4ABF-A087-2325C59784ED}">
      <dgm:prSet custT="1"/>
      <dgm:spPr/>
      <dgm:t>
        <a:bodyPr/>
        <a:lstStyle/>
        <a:p>
          <a:r>
            <a:rPr lang="ru-RU" sz="1800" dirty="0" smtClean="0"/>
            <a:t>Доработка сценария и теоретической части </a:t>
          </a:r>
          <a:r>
            <a:rPr lang="ru-RU" sz="1800" dirty="0" err="1" smtClean="0"/>
            <a:t>геймдизайна</a:t>
          </a:r>
          <a:r>
            <a:rPr lang="ru-RU" sz="1800" dirty="0" smtClean="0"/>
            <a:t>, проработка и тестирование основных механик игры</a:t>
          </a:r>
          <a:endParaRPr lang="ru-RU" sz="1800" dirty="0"/>
        </a:p>
      </dgm:t>
    </dgm:pt>
    <dgm:pt modelId="{C1710D7A-0680-4210-82F5-19CD2CF2737A}" type="parTrans" cxnId="{EC47534C-2934-444E-BADA-296E46AEA725}">
      <dgm:prSet/>
      <dgm:spPr/>
      <dgm:t>
        <a:bodyPr/>
        <a:lstStyle/>
        <a:p>
          <a:endParaRPr lang="ru-RU"/>
        </a:p>
      </dgm:t>
    </dgm:pt>
    <dgm:pt modelId="{76E0E10A-A9BC-42E0-B140-1B3C5F4A6BE8}" type="sibTrans" cxnId="{EC47534C-2934-444E-BADA-296E46AEA725}">
      <dgm:prSet/>
      <dgm:spPr/>
      <dgm:t>
        <a:bodyPr/>
        <a:lstStyle/>
        <a:p>
          <a:endParaRPr lang="ru-RU"/>
        </a:p>
      </dgm:t>
    </dgm:pt>
    <dgm:pt modelId="{01DE31F9-D7EC-4F89-A8B4-D7D85B61865C}">
      <dgm:prSet custT="1"/>
      <dgm:spPr>
        <a:ln>
          <a:solidFill>
            <a:srgbClr val="00B0F0"/>
          </a:solidFill>
        </a:ln>
      </dgm:spPr>
      <dgm:t>
        <a:bodyPr/>
        <a:lstStyle/>
        <a:p>
          <a:r>
            <a:rPr lang="ru-RU" sz="1800" dirty="0" smtClean="0"/>
            <a:t>Участие в </a:t>
          </a:r>
          <a:r>
            <a:rPr lang="en-US" sz="1800" dirty="0" smtClean="0"/>
            <a:t>Global Game Jam</a:t>
          </a:r>
          <a:r>
            <a:rPr lang="ru-RU" sz="1800" dirty="0" smtClean="0"/>
            <a:t>, пиар игры</a:t>
          </a:r>
          <a:endParaRPr lang="ru-RU" sz="1800" dirty="0"/>
        </a:p>
      </dgm:t>
    </dgm:pt>
    <dgm:pt modelId="{981AD1BA-1011-48A9-930F-6B7B774D5FB5}" type="parTrans" cxnId="{8CC0F883-C30B-4DC8-8727-7F5BABC23BF7}">
      <dgm:prSet/>
      <dgm:spPr/>
      <dgm:t>
        <a:bodyPr/>
        <a:lstStyle/>
        <a:p>
          <a:endParaRPr lang="ru-RU"/>
        </a:p>
      </dgm:t>
    </dgm:pt>
    <dgm:pt modelId="{6F8AA873-05A5-4D7E-BA3D-2CCF8F1DF428}" type="sibTrans" cxnId="{8CC0F883-C30B-4DC8-8727-7F5BABC23BF7}">
      <dgm:prSet/>
      <dgm:spPr/>
      <dgm:t>
        <a:bodyPr/>
        <a:lstStyle/>
        <a:p>
          <a:endParaRPr lang="ru-RU"/>
        </a:p>
      </dgm:t>
    </dgm:pt>
    <dgm:pt modelId="{5F923DDE-A8CF-44C5-A22B-87A5878EF533}">
      <dgm:prSet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800" dirty="0" smtClean="0"/>
            <a:t>Имплементация дизайна и доработка технической части игры</a:t>
          </a:r>
          <a:endParaRPr lang="ru-RU" sz="1800" dirty="0"/>
        </a:p>
      </dgm:t>
    </dgm:pt>
    <dgm:pt modelId="{DF5AE352-4432-45F4-A1B2-BC05B1059057}" type="parTrans" cxnId="{404648A4-49D3-47E2-A6CB-CF03BAC52E38}">
      <dgm:prSet/>
      <dgm:spPr/>
      <dgm:t>
        <a:bodyPr/>
        <a:lstStyle/>
        <a:p>
          <a:endParaRPr lang="ru-RU"/>
        </a:p>
      </dgm:t>
    </dgm:pt>
    <dgm:pt modelId="{8BB672C4-322E-4CC8-9473-755EFA756C0E}" type="sibTrans" cxnId="{404648A4-49D3-47E2-A6CB-CF03BAC52E38}">
      <dgm:prSet/>
      <dgm:spPr/>
      <dgm:t>
        <a:bodyPr/>
        <a:lstStyle/>
        <a:p>
          <a:endParaRPr lang="ru-RU"/>
        </a:p>
      </dgm:t>
    </dgm:pt>
    <dgm:pt modelId="{5122BE21-2F5C-4FF0-9E25-3B996B17FA22}">
      <dgm:prSet custT="1"/>
      <dgm:spPr/>
      <dgm:t>
        <a:bodyPr/>
        <a:lstStyle/>
        <a:p>
          <a:r>
            <a:rPr lang="ru-RU" sz="1800" dirty="0" smtClean="0"/>
            <a:t>Старт продаж</a:t>
          </a:r>
          <a:endParaRPr lang="ru-RU" sz="1800" dirty="0"/>
        </a:p>
      </dgm:t>
    </dgm:pt>
    <dgm:pt modelId="{9FF2525C-CDF4-4E05-965B-3A70C5755AED}" type="parTrans" cxnId="{A1AD85D5-2F73-4D18-BC3F-B6D25466D4F4}">
      <dgm:prSet/>
      <dgm:spPr/>
      <dgm:t>
        <a:bodyPr/>
        <a:lstStyle/>
        <a:p>
          <a:endParaRPr lang="ru-RU"/>
        </a:p>
      </dgm:t>
    </dgm:pt>
    <dgm:pt modelId="{24EB78EA-161D-440A-B6B6-F8EB9538CC01}" type="sibTrans" cxnId="{A1AD85D5-2F73-4D18-BC3F-B6D25466D4F4}">
      <dgm:prSet/>
      <dgm:spPr/>
      <dgm:t>
        <a:bodyPr/>
        <a:lstStyle/>
        <a:p>
          <a:endParaRPr lang="ru-RU"/>
        </a:p>
      </dgm:t>
    </dgm:pt>
    <dgm:pt modelId="{68E0B685-6475-44A0-BA3A-5E22EDB7AC46}">
      <dgm:prSet custT="1"/>
      <dgm:spPr>
        <a:ln>
          <a:solidFill>
            <a:srgbClr val="00B0F0"/>
          </a:solidFill>
        </a:ln>
      </dgm:spPr>
      <dgm:t>
        <a:bodyPr/>
        <a:lstStyle/>
        <a:p>
          <a:r>
            <a:rPr lang="ru-RU" sz="1800" dirty="0" smtClean="0"/>
            <a:t>Продажа 17 000 копий, получение 5 100 000 рублей выручки</a:t>
          </a:r>
          <a:endParaRPr lang="ru-RU" sz="1800" dirty="0"/>
        </a:p>
      </dgm:t>
    </dgm:pt>
    <dgm:pt modelId="{C7D0E884-BABB-4D50-94BF-43E0737DFA46}" type="parTrans" cxnId="{80EC2E11-84E2-44EF-8B4E-2DBDBC5EB654}">
      <dgm:prSet/>
      <dgm:spPr/>
      <dgm:t>
        <a:bodyPr/>
        <a:lstStyle/>
        <a:p>
          <a:endParaRPr lang="ru-RU"/>
        </a:p>
      </dgm:t>
    </dgm:pt>
    <dgm:pt modelId="{661D775E-9E34-4E01-ACD7-0E818F1FDCD7}" type="sibTrans" cxnId="{80EC2E11-84E2-44EF-8B4E-2DBDBC5EB654}">
      <dgm:prSet/>
      <dgm:spPr/>
      <dgm:t>
        <a:bodyPr/>
        <a:lstStyle/>
        <a:p>
          <a:endParaRPr lang="ru-RU"/>
        </a:p>
      </dgm:t>
    </dgm:pt>
    <dgm:pt modelId="{336F1906-4819-4550-8E09-86582DC76D19}" type="pres">
      <dgm:prSet presAssocID="{C9B5A9CF-4B68-4CA7-AAE6-DDCDEC3BBEEA}" presName="linearFlow" presStyleCnt="0">
        <dgm:presLayoutVars>
          <dgm:dir/>
          <dgm:animLvl val="lvl"/>
          <dgm:resizeHandles val="exact"/>
        </dgm:presLayoutVars>
      </dgm:prSet>
      <dgm:spPr/>
    </dgm:pt>
    <dgm:pt modelId="{7AF486BA-E84A-47C2-9CBF-67A26DF8BD41}" type="pres">
      <dgm:prSet presAssocID="{E73E78D4-09D3-4BE5-9CB1-8151A247C2A0}" presName="composite" presStyleCnt="0"/>
      <dgm:spPr/>
    </dgm:pt>
    <dgm:pt modelId="{31611258-27C2-4726-9C87-0E726E1D10BB}" type="pres">
      <dgm:prSet presAssocID="{E73E78D4-09D3-4BE5-9CB1-8151A247C2A0}" presName="parentText" presStyleLbl="alignNode1" presStyleIdx="0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1CB63ADF-8458-4C2B-8E67-FC64A4651969}" type="pres">
      <dgm:prSet presAssocID="{E73E78D4-09D3-4BE5-9CB1-8151A247C2A0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B96D4-4E54-4BAC-90F0-F7EA56BC62EC}" type="pres">
      <dgm:prSet presAssocID="{3DD753D8-8356-4AA6-BE34-C37BE2F0C913}" presName="sp" presStyleCnt="0"/>
      <dgm:spPr/>
    </dgm:pt>
    <dgm:pt modelId="{3DC6D74F-908B-480B-80C9-4D5EA785DAD2}" type="pres">
      <dgm:prSet presAssocID="{B803CE8F-9FA8-4EA2-9122-D7522C0D708E}" presName="composite" presStyleCnt="0"/>
      <dgm:spPr/>
    </dgm:pt>
    <dgm:pt modelId="{6CA7718F-6AD2-4258-83E6-90FC496B9D52}" type="pres">
      <dgm:prSet presAssocID="{B803CE8F-9FA8-4EA2-9122-D7522C0D708E}" presName="parentText" presStyleLbl="alignNode1" presStyleIdx="1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ADF4CCF7-2B3E-4B29-B648-514EFF2F1D52}" type="pres">
      <dgm:prSet presAssocID="{B803CE8F-9FA8-4EA2-9122-D7522C0D708E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FE721F-622B-49C7-8DEA-08193B45C9B2}" type="pres">
      <dgm:prSet presAssocID="{298ACAE9-E04E-4060-8582-CA34AE87E201}" presName="sp" presStyleCnt="0"/>
      <dgm:spPr/>
    </dgm:pt>
    <dgm:pt modelId="{D2CDBA64-9474-4F8F-8C01-E2CB12C807F9}" type="pres">
      <dgm:prSet presAssocID="{195B3C8E-E894-4C65-AE72-341BE2855820}" presName="composite" presStyleCnt="0"/>
      <dgm:spPr/>
    </dgm:pt>
    <dgm:pt modelId="{79EE1AA9-419A-4FF3-B324-1BBB599215BB}" type="pres">
      <dgm:prSet presAssocID="{195B3C8E-E894-4C65-AE72-341BE2855820}" presName="parentText" presStyleLbl="alignNode1" presStyleIdx="2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56B43EE7-F0C9-4183-B0C8-5DA3003818D1}" type="pres">
      <dgm:prSet presAssocID="{195B3C8E-E894-4C65-AE72-341BE2855820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D5A982-19D5-4455-A942-482D08021A2A}" type="pres">
      <dgm:prSet presAssocID="{76B3B426-AF54-4B53-B082-21C11961D515}" presName="sp" presStyleCnt="0"/>
      <dgm:spPr/>
    </dgm:pt>
    <dgm:pt modelId="{0AD33124-BCF6-4860-9241-6EC98C64D630}" type="pres">
      <dgm:prSet presAssocID="{539588E4-0C89-44DB-A3CE-8326A0BAE7CB}" presName="composite" presStyleCnt="0"/>
      <dgm:spPr/>
    </dgm:pt>
    <dgm:pt modelId="{36CBED61-F6AB-4F7A-908C-E55F1FCAFE94}" type="pres">
      <dgm:prSet presAssocID="{539588E4-0C89-44DB-A3CE-8326A0BAE7CB}" presName="parentText" presStyleLbl="alignNode1" presStyleIdx="3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7E5C59DC-D3B0-49E4-AB2C-3F278079A82C}" type="pres">
      <dgm:prSet presAssocID="{539588E4-0C89-44DB-A3CE-8326A0BAE7CB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436FDD-CA1F-4E19-A085-EF3DCC4A192E}" type="pres">
      <dgm:prSet presAssocID="{20DAB201-E704-4C59-A3DB-3AAC1EEAB505}" presName="sp" presStyleCnt="0"/>
      <dgm:spPr/>
    </dgm:pt>
    <dgm:pt modelId="{ED1FD75A-333F-4D47-921F-1649C4A904DE}" type="pres">
      <dgm:prSet presAssocID="{BFDF31E4-2297-4997-972A-C6ADD225EFF3}" presName="composite" presStyleCnt="0"/>
      <dgm:spPr/>
    </dgm:pt>
    <dgm:pt modelId="{FAC78CDC-4A01-456D-8646-E73D9117DDB3}" type="pres">
      <dgm:prSet presAssocID="{BFDF31E4-2297-4997-972A-C6ADD225EFF3}" presName="parentText" presStyleLbl="alignNode1" presStyleIdx="4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A2CFED2F-613E-4EEF-9A58-9FC38B929E87}" type="pres">
      <dgm:prSet presAssocID="{BFDF31E4-2297-4997-972A-C6ADD225EFF3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FCCB3C-C629-47D5-956C-01C66D60FC38}" type="pres">
      <dgm:prSet presAssocID="{92AF58CC-77C4-43E8-B847-7937CFBBCC59}" presName="sp" presStyleCnt="0"/>
      <dgm:spPr/>
    </dgm:pt>
    <dgm:pt modelId="{47EBDCF6-405E-4142-A875-227021202D0C}" type="pres">
      <dgm:prSet presAssocID="{865FC88A-8C50-4971-96DA-A3A4AB0C9085}" presName="composite" presStyleCnt="0"/>
      <dgm:spPr/>
    </dgm:pt>
    <dgm:pt modelId="{E7006375-0CC3-4980-B869-0ABDBDEBB3EF}" type="pres">
      <dgm:prSet presAssocID="{865FC88A-8C50-4971-96DA-A3A4AB0C9085}" presName="parentText" presStyleLbl="alignNode1" presStyleIdx="5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06527D26-8781-42B0-B68A-B5A05D113C56}" type="pres">
      <dgm:prSet presAssocID="{865FC88A-8C50-4971-96DA-A3A4AB0C9085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827B19-E194-45FA-9181-A456BA31B502}" type="presOf" srcId="{5F923DDE-A8CF-44C5-A22B-87A5878EF533}" destId="{7E5C59DC-D3B0-49E4-AB2C-3F278079A82C}" srcOrd="0" destOrd="0" presId="urn:microsoft.com/office/officeart/2005/8/layout/chevron2"/>
    <dgm:cxn modelId="{F681FDF6-D17B-4754-90A4-24A53ECDB322}" srcId="{C9B5A9CF-4B68-4CA7-AAE6-DDCDEC3BBEEA}" destId="{B803CE8F-9FA8-4EA2-9122-D7522C0D708E}" srcOrd="1" destOrd="0" parTransId="{ECFAEE20-22C1-4986-8384-139D6DF3449D}" sibTransId="{298ACAE9-E04E-4060-8582-CA34AE87E201}"/>
    <dgm:cxn modelId="{335BC677-DED2-47B2-9D65-C6C24498AB58}" type="presOf" srcId="{C9B5A9CF-4B68-4CA7-AAE6-DDCDEC3BBEEA}" destId="{336F1906-4819-4550-8E09-86582DC76D19}" srcOrd="0" destOrd="0" presId="urn:microsoft.com/office/officeart/2005/8/layout/chevron2"/>
    <dgm:cxn modelId="{EC47534C-2934-444E-BADA-296E46AEA725}" srcId="{B803CE8F-9FA8-4EA2-9122-D7522C0D708E}" destId="{02B3F0B9-1A24-4ABF-A087-2325C59784ED}" srcOrd="0" destOrd="0" parTransId="{C1710D7A-0680-4210-82F5-19CD2CF2737A}" sibTransId="{76E0E10A-A9BC-42E0-B140-1B3C5F4A6BE8}"/>
    <dgm:cxn modelId="{404648A4-49D3-47E2-A6CB-CF03BAC52E38}" srcId="{539588E4-0C89-44DB-A3CE-8326A0BAE7CB}" destId="{5F923DDE-A8CF-44C5-A22B-87A5878EF533}" srcOrd="0" destOrd="0" parTransId="{DF5AE352-4432-45F4-A1B2-BC05B1059057}" sibTransId="{8BB672C4-322E-4CC8-9473-755EFA756C0E}"/>
    <dgm:cxn modelId="{691E198F-965E-4248-B046-A76E3F4603EF}" type="presOf" srcId="{BFDF31E4-2297-4997-972A-C6ADD225EFF3}" destId="{FAC78CDC-4A01-456D-8646-E73D9117DDB3}" srcOrd="0" destOrd="0" presId="urn:microsoft.com/office/officeart/2005/8/layout/chevron2"/>
    <dgm:cxn modelId="{85CF23C5-0962-4A55-931B-BBA1CFB79961}" srcId="{C9B5A9CF-4B68-4CA7-AAE6-DDCDEC3BBEEA}" destId="{BFDF31E4-2297-4997-972A-C6ADD225EFF3}" srcOrd="4" destOrd="0" parTransId="{DC3E8964-214F-40DD-9B59-85E1A746782D}" sibTransId="{92AF58CC-77C4-43E8-B847-7937CFBBCC59}"/>
    <dgm:cxn modelId="{A1AD85D5-2F73-4D18-BC3F-B6D25466D4F4}" srcId="{BFDF31E4-2297-4997-972A-C6ADD225EFF3}" destId="{5122BE21-2F5C-4FF0-9E25-3B996B17FA22}" srcOrd="0" destOrd="0" parTransId="{9FF2525C-CDF4-4E05-965B-3A70C5755AED}" sibTransId="{24EB78EA-161D-440A-B6B6-F8EB9538CC01}"/>
    <dgm:cxn modelId="{0971BCF2-5502-4815-8D1D-A2ADA1777226}" type="presOf" srcId="{02B3F0B9-1A24-4ABF-A087-2325C59784ED}" destId="{ADF4CCF7-2B3E-4B29-B648-514EFF2F1D52}" srcOrd="0" destOrd="0" presId="urn:microsoft.com/office/officeart/2005/8/layout/chevron2"/>
    <dgm:cxn modelId="{B8628AF0-DD92-400B-B4D4-0A592DEB57A3}" type="presOf" srcId="{539588E4-0C89-44DB-A3CE-8326A0BAE7CB}" destId="{36CBED61-F6AB-4F7A-908C-E55F1FCAFE94}" srcOrd="0" destOrd="0" presId="urn:microsoft.com/office/officeart/2005/8/layout/chevron2"/>
    <dgm:cxn modelId="{4B00D599-9138-4A93-813D-2E3D19C4AD49}" srcId="{E73E78D4-09D3-4BE5-9CB1-8151A247C2A0}" destId="{7930A4CB-5817-48C9-A6A2-75C887BF4BDC}" srcOrd="0" destOrd="0" parTransId="{1103A7BA-3FBC-4831-885A-C9D60B6DB226}" sibTransId="{23BA3087-8B04-4727-ADB2-BE38FF742B34}"/>
    <dgm:cxn modelId="{8F76146D-017D-4854-AACA-5837ED0C410B}" type="presOf" srcId="{01DE31F9-D7EC-4F89-A8B4-D7D85B61865C}" destId="{56B43EE7-F0C9-4183-B0C8-5DA3003818D1}" srcOrd="0" destOrd="0" presId="urn:microsoft.com/office/officeart/2005/8/layout/chevron2"/>
    <dgm:cxn modelId="{1CABCA91-35BE-4AE0-B7FF-B223F435D6D2}" type="presOf" srcId="{E73E78D4-09D3-4BE5-9CB1-8151A247C2A0}" destId="{31611258-27C2-4726-9C87-0E726E1D10BB}" srcOrd="0" destOrd="0" presId="urn:microsoft.com/office/officeart/2005/8/layout/chevron2"/>
    <dgm:cxn modelId="{D8FDE720-ACA5-4B0F-92CF-514ED9529B72}" type="presOf" srcId="{7930A4CB-5817-48C9-A6A2-75C887BF4BDC}" destId="{1CB63ADF-8458-4C2B-8E67-FC64A4651969}" srcOrd="0" destOrd="0" presId="urn:microsoft.com/office/officeart/2005/8/layout/chevron2"/>
    <dgm:cxn modelId="{8CC0F883-C30B-4DC8-8727-7F5BABC23BF7}" srcId="{195B3C8E-E894-4C65-AE72-341BE2855820}" destId="{01DE31F9-D7EC-4F89-A8B4-D7D85B61865C}" srcOrd="0" destOrd="0" parTransId="{981AD1BA-1011-48A9-930F-6B7B774D5FB5}" sibTransId="{6F8AA873-05A5-4D7E-BA3D-2CCF8F1DF428}"/>
    <dgm:cxn modelId="{096FEA7E-6742-40DC-ACCF-D4E6465025F3}" srcId="{C9B5A9CF-4B68-4CA7-AAE6-DDCDEC3BBEEA}" destId="{865FC88A-8C50-4971-96DA-A3A4AB0C9085}" srcOrd="5" destOrd="0" parTransId="{0902AA77-E55B-4BB0-9791-33B28C35A070}" sibTransId="{9FC5C99D-53D1-44FB-95DA-63EFD8D64080}"/>
    <dgm:cxn modelId="{5C0E232E-41A2-4E11-81AB-8C152054CD48}" type="presOf" srcId="{68E0B685-6475-44A0-BA3A-5E22EDB7AC46}" destId="{06527D26-8781-42B0-B68A-B5A05D113C56}" srcOrd="0" destOrd="0" presId="urn:microsoft.com/office/officeart/2005/8/layout/chevron2"/>
    <dgm:cxn modelId="{C9C9447C-5A78-4408-9547-A9580EA7254F}" srcId="{C9B5A9CF-4B68-4CA7-AAE6-DDCDEC3BBEEA}" destId="{539588E4-0C89-44DB-A3CE-8326A0BAE7CB}" srcOrd="3" destOrd="0" parTransId="{ACD3E8F3-775A-41EB-BC2C-12108C2E8E0B}" sibTransId="{20DAB201-E704-4C59-A3DB-3AAC1EEAB505}"/>
    <dgm:cxn modelId="{122897C6-531C-4020-988C-4F20F3F5940E}" srcId="{C9B5A9CF-4B68-4CA7-AAE6-DDCDEC3BBEEA}" destId="{E73E78D4-09D3-4BE5-9CB1-8151A247C2A0}" srcOrd="0" destOrd="0" parTransId="{87C63A97-C44F-44DC-B73D-CAAC7EC0928F}" sibTransId="{3DD753D8-8356-4AA6-BE34-C37BE2F0C913}"/>
    <dgm:cxn modelId="{80EC2E11-84E2-44EF-8B4E-2DBDBC5EB654}" srcId="{865FC88A-8C50-4971-96DA-A3A4AB0C9085}" destId="{68E0B685-6475-44A0-BA3A-5E22EDB7AC46}" srcOrd="0" destOrd="0" parTransId="{C7D0E884-BABB-4D50-94BF-43E0737DFA46}" sibTransId="{661D775E-9E34-4E01-ACD7-0E818F1FDCD7}"/>
    <dgm:cxn modelId="{65EAC96C-11FC-44A9-843B-83E450F2E822}" type="presOf" srcId="{865FC88A-8C50-4971-96DA-A3A4AB0C9085}" destId="{E7006375-0CC3-4980-B869-0ABDBDEBB3EF}" srcOrd="0" destOrd="0" presId="urn:microsoft.com/office/officeart/2005/8/layout/chevron2"/>
    <dgm:cxn modelId="{1F019C39-B4E3-40DE-829A-E0BA479ED38C}" type="presOf" srcId="{B803CE8F-9FA8-4EA2-9122-D7522C0D708E}" destId="{6CA7718F-6AD2-4258-83E6-90FC496B9D52}" srcOrd="0" destOrd="0" presId="urn:microsoft.com/office/officeart/2005/8/layout/chevron2"/>
    <dgm:cxn modelId="{112E4DA2-C710-4535-9ADC-D848D15AB08F}" type="presOf" srcId="{195B3C8E-E894-4C65-AE72-341BE2855820}" destId="{79EE1AA9-419A-4FF3-B324-1BBB599215BB}" srcOrd="0" destOrd="0" presId="urn:microsoft.com/office/officeart/2005/8/layout/chevron2"/>
    <dgm:cxn modelId="{9C01DAA5-917C-4AA3-9B07-CD3ED6369DFA}" type="presOf" srcId="{5122BE21-2F5C-4FF0-9E25-3B996B17FA22}" destId="{A2CFED2F-613E-4EEF-9A58-9FC38B929E87}" srcOrd="0" destOrd="0" presId="urn:microsoft.com/office/officeart/2005/8/layout/chevron2"/>
    <dgm:cxn modelId="{EECE1008-382E-42CD-944F-02619B011702}" srcId="{C9B5A9CF-4B68-4CA7-AAE6-DDCDEC3BBEEA}" destId="{195B3C8E-E894-4C65-AE72-341BE2855820}" srcOrd="2" destOrd="0" parTransId="{43FF6C05-0EA8-41FF-86E7-5A05B5B62C61}" sibTransId="{76B3B426-AF54-4B53-B082-21C11961D515}"/>
    <dgm:cxn modelId="{0BA91E8C-5C70-456D-B63C-816FAC1C6B77}" type="presParOf" srcId="{336F1906-4819-4550-8E09-86582DC76D19}" destId="{7AF486BA-E84A-47C2-9CBF-67A26DF8BD41}" srcOrd="0" destOrd="0" presId="urn:microsoft.com/office/officeart/2005/8/layout/chevron2"/>
    <dgm:cxn modelId="{BCC60BE7-F000-45EF-A117-C277D1157951}" type="presParOf" srcId="{7AF486BA-E84A-47C2-9CBF-67A26DF8BD41}" destId="{31611258-27C2-4726-9C87-0E726E1D10BB}" srcOrd="0" destOrd="0" presId="urn:microsoft.com/office/officeart/2005/8/layout/chevron2"/>
    <dgm:cxn modelId="{9610A768-5655-4466-BF95-C0A349B93436}" type="presParOf" srcId="{7AF486BA-E84A-47C2-9CBF-67A26DF8BD41}" destId="{1CB63ADF-8458-4C2B-8E67-FC64A4651969}" srcOrd="1" destOrd="0" presId="urn:microsoft.com/office/officeart/2005/8/layout/chevron2"/>
    <dgm:cxn modelId="{47FD572A-0732-4C47-93B9-1F51BC6D9124}" type="presParOf" srcId="{336F1906-4819-4550-8E09-86582DC76D19}" destId="{40EB96D4-4E54-4BAC-90F0-F7EA56BC62EC}" srcOrd="1" destOrd="0" presId="urn:microsoft.com/office/officeart/2005/8/layout/chevron2"/>
    <dgm:cxn modelId="{18F9F13A-D485-4C29-99A6-C8736950370D}" type="presParOf" srcId="{336F1906-4819-4550-8E09-86582DC76D19}" destId="{3DC6D74F-908B-480B-80C9-4D5EA785DAD2}" srcOrd="2" destOrd="0" presId="urn:microsoft.com/office/officeart/2005/8/layout/chevron2"/>
    <dgm:cxn modelId="{A72F5EEA-2F90-4558-9C5A-876417491874}" type="presParOf" srcId="{3DC6D74F-908B-480B-80C9-4D5EA785DAD2}" destId="{6CA7718F-6AD2-4258-83E6-90FC496B9D52}" srcOrd="0" destOrd="0" presId="urn:microsoft.com/office/officeart/2005/8/layout/chevron2"/>
    <dgm:cxn modelId="{1F5ED6EE-EAB3-44F0-8277-8C325DD66854}" type="presParOf" srcId="{3DC6D74F-908B-480B-80C9-4D5EA785DAD2}" destId="{ADF4CCF7-2B3E-4B29-B648-514EFF2F1D52}" srcOrd="1" destOrd="0" presId="urn:microsoft.com/office/officeart/2005/8/layout/chevron2"/>
    <dgm:cxn modelId="{9F2701FA-381B-48FF-ACE9-8889AC93C844}" type="presParOf" srcId="{336F1906-4819-4550-8E09-86582DC76D19}" destId="{6EFE721F-622B-49C7-8DEA-08193B45C9B2}" srcOrd="3" destOrd="0" presId="urn:microsoft.com/office/officeart/2005/8/layout/chevron2"/>
    <dgm:cxn modelId="{8766ABD2-7395-48FF-9E74-180FBB28AB36}" type="presParOf" srcId="{336F1906-4819-4550-8E09-86582DC76D19}" destId="{D2CDBA64-9474-4F8F-8C01-E2CB12C807F9}" srcOrd="4" destOrd="0" presId="urn:microsoft.com/office/officeart/2005/8/layout/chevron2"/>
    <dgm:cxn modelId="{CB5B2EA4-0775-4DBF-8753-F3E4653E3D2D}" type="presParOf" srcId="{D2CDBA64-9474-4F8F-8C01-E2CB12C807F9}" destId="{79EE1AA9-419A-4FF3-B324-1BBB599215BB}" srcOrd="0" destOrd="0" presId="urn:microsoft.com/office/officeart/2005/8/layout/chevron2"/>
    <dgm:cxn modelId="{A732ABEB-FCBA-4912-B1E4-0E595A71CC60}" type="presParOf" srcId="{D2CDBA64-9474-4F8F-8C01-E2CB12C807F9}" destId="{56B43EE7-F0C9-4183-B0C8-5DA3003818D1}" srcOrd="1" destOrd="0" presId="urn:microsoft.com/office/officeart/2005/8/layout/chevron2"/>
    <dgm:cxn modelId="{2E3463AD-5D7F-47EF-9C15-75E0C1C31189}" type="presParOf" srcId="{336F1906-4819-4550-8E09-86582DC76D19}" destId="{67D5A982-19D5-4455-A942-482D08021A2A}" srcOrd="5" destOrd="0" presId="urn:microsoft.com/office/officeart/2005/8/layout/chevron2"/>
    <dgm:cxn modelId="{983A590D-CDE7-4739-A714-D6252489B054}" type="presParOf" srcId="{336F1906-4819-4550-8E09-86582DC76D19}" destId="{0AD33124-BCF6-4860-9241-6EC98C64D630}" srcOrd="6" destOrd="0" presId="urn:microsoft.com/office/officeart/2005/8/layout/chevron2"/>
    <dgm:cxn modelId="{00A0B089-85DE-410F-B4B9-913FB8454595}" type="presParOf" srcId="{0AD33124-BCF6-4860-9241-6EC98C64D630}" destId="{36CBED61-F6AB-4F7A-908C-E55F1FCAFE94}" srcOrd="0" destOrd="0" presId="urn:microsoft.com/office/officeart/2005/8/layout/chevron2"/>
    <dgm:cxn modelId="{3882F7CB-027E-4295-ABD3-3D5C1D40C6B4}" type="presParOf" srcId="{0AD33124-BCF6-4860-9241-6EC98C64D630}" destId="{7E5C59DC-D3B0-49E4-AB2C-3F278079A82C}" srcOrd="1" destOrd="0" presId="urn:microsoft.com/office/officeart/2005/8/layout/chevron2"/>
    <dgm:cxn modelId="{54CB6DD9-C830-47FB-B0C5-86ED85EBD349}" type="presParOf" srcId="{336F1906-4819-4550-8E09-86582DC76D19}" destId="{50436FDD-CA1F-4E19-A085-EF3DCC4A192E}" srcOrd="7" destOrd="0" presId="urn:microsoft.com/office/officeart/2005/8/layout/chevron2"/>
    <dgm:cxn modelId="{638FEAC4-F2C3-47BE-BAAF-6B0F564F243C}" type="presParOf" srcId="{336F1906-4819-4550-8E09-86582DC76D19}" destId="{ED1FD75A-333F-4D47-921F-1649C4A904DE}" srcOrd="8" destOrd="0" presId="urn:microsoft.com/office/officeart/2005/8/layout/chevron2"/>
    <dgm:cxn modelId="{C4BAFF5D-676B-4A6B-9D08-65C310BD903D}" type="presParOf" srcId="{ED1FD75A-333F-4D47-921F-1649C4A904DE}" destId="{FAC78CDC-4A01-456D-8646-E73D9117DDB3}" srcOrd="0" destOrd="0" presId="urn:microsoft.com/office/officeart/2005/8/layout/chevron2"/>
    <dgm:cxn modelId="{9DD0E31F-46B1-4898-9379-2751AC893FA6}" type="presParOf" srcId="{ED1FD75A-333F-4D47-921F-1649C4A904DE}" destId="{A2CFED2F-613E-4EEF-9A58-9FC38B929E87}" srcOrd="1" destOrd="0" presId="urn:microsoft.com/office/officeart/2005/8/layout/chevron2"/>
    <dgm:cxn modelId="{C6613694-7F22-43BC-8CA2-19E8EF3B2431}" type="presParOf" srcId="{336F1906-4819-4550-8E09-86582DC76D19}" destId="{25FCCB3C-C629-47D5-956C-01C66D60FC38}" srcOrd="9" destOrd="0" presId="urn:microsoft.com/office/officeart/2005/8/layout/chevron2"/>
    <dgm:cxn modelId="{D4CAAEB2-E8C3-4E58-9EE4-171C222E993E}" type="presParOf" srcId="{336F1906-4819-4550-8E09-86582DC76D19}" destId="{47EBDCF6-405E-4142-A875-227021202D0C}" srcOrd="10" destOrd="0" presId="urn:microsoft.com/office/officeart/2005/8/layout/chevron2"/>
    <dgm:cxn modelId="{EB37FE95-F5FE-4423-9AEC-673612244940}" type="presParOf" srcId="{47EBDCF6-405E-4142-A875-227021202D0C}" destId="{E7006375-0CC3-4980-B869-0ABDBDEBB3EF}" srcOrd="0" destOrd="0" presId="urn:microsoft.com/office/officeart/2005/8/layout/chevron2"/>
    <dgm:cxn modelId="{E41283DE-799E-47FB-93CF-49FF75979B43}" type="presParOf" srcId="{47EBDCF6-405E-4142-A875-227021202D0C}" destId="{06527D26-8781-42B0-B68A-B5A05D113C5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611258-27C2-4726-9C87-0E726E1D10BB}">
      <dsp:nvSpPr>
        <dsp:cNvPr id="0" name=""/>
        <dsp:cNvSpPr/>
      </dsp:nvSpPr>
      <dsp:spPr>
        <a:xfrm rot="5400000">
          <a:off x="-154009" y="159851"/>
          <a:ext cx="1026727" cy="718709"/>
        </a:xfrm>
        <a:prstGeom prst="chevron">
          <a:avLst/>
        </a:prstGeom>
        <a:solidFill>
          <a:srgbClr val="002060"/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/>
          </a:r>
          <a:br>
            <a:rPr lang="ru-RU" sz="1000" kern="1200" dirty="0" smtClean="0"/>
          </a:br>
          <a:r>
            <a:rPr lang="ru-RU" sz="1800" kern="1200" dirty="0" smtClean="0"/>
            <a:t>2023</a:t>
          </a:r>
          <a:br>
            <a:rPr lang="ru-RU" sz="1800" kern="1200" dirty="0" smtClean="0"/>
          </a:br>
          <a:r>
            <a:rPr lang="ru-RU" sz="1800" kern="1200" dirty="0" smtClean="0"/>
            <a:t>4</a:t>
          </a:r>
          <a:r>
            <a:rPr lang="ru-RU" sz="1800" kern="1200" baseline="0" dirty="0" smtClean="0"/>
            <a:t> </a:t>
          </a:r>
          <a:r>
            <a:rPr lang="ru-RU" sz="1800" kern="1200" baseline="0" dirty="0" err="1" smtClean="0"/>
            <a:t>кв</a:t>
          </a:r>
          <a:endParaRPr lang="ru-RU" sz="1800" kern="1200" dirty="0"/>
        </a:p>
      </dsp:txBody>
      <dsp:txXfrm rot="-5400000">
        <a:off x="1" y="365197"/>
        <a:ext cx="718709" cy="308018"/>
      </dsp:txXfrm>
    </dsp:sp>
    <dsp:sp modelId="{1CB63ADF-8458-4C2B-8E67-FC64A4651969}">
      <dsp:nvSpPr>
        <dsp:cNvPr id="0" name=""/>
        <dsp:cNvSpPr/>
      </dsp:nvSpPr>
      <dsp:spPr>
        <a:xfrm rot="5400000">
          <a:off x="3968842" y="-3244291"/>
          <a:ext cx="667723" cy="71679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Получение инвестирования</a:t>
          </a:r>
          <a:endParaRPr lang="ru-RU" sz="1800" kern="1200" dirty="0"/>
        </a:p>
      </dsp:txBody>
      <dsp:txXfrm rot="-5400000">
        <a:off x="718709" y="38438"/>
        <a:ext cx="7135394" cy="602531"/>
      </dsp:txXfrm>
    </dsp:sp>
    <dsp:sp modelId="{6CA7718F-6AD2-4258-83E6-90FC496B9D52}">
      <dsp:nvSpPr>
        <dsp:cNvPr id="0" name=""/>
        <dsp:cNvSpPr/>
      </dsp:nvSpPr>
      <dsp:spPr>
        <a:xfrm rot="5400000">
          <a:off x="-154009" y="1089895"/>
          <a:ext cx="1026727" cy="7187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/>
          </a:r>
          <a:br>
            <a:rPr lang="ru-RU" sz="1000" kern="1200" dirty="0" smtClean="0"/>
          </a:br>
          <a:r>
            <a:rPr lang="ru-RU" sz="1800" kern="1200" dirty="0" smtClean="0"/>
            <a:t>2024</a:t>
          </a:r>
          <a:r>
            <a:rPr lang="ru-RU" sz="1800" kern="1200" dirty="0" smtClean="0"/>
            <a:t/>
          </a:r>
          <a:br>
            <a:rPr lang="ru-RU" sz="1800" kern="1200" dirty="0" smtClean="0"/>
          </a:br>
          <a:r>
            <a:rPr lang="ru-RU" sz="1800" kern="1200" dirty="0" smtClean="0"/>
            <a:t>1</a:t>
          </a:r>
          <a:r>
            <a:rPr lang="ru-RU" sz="1800" kern="1200" baseline="0" dirty="0" smtClean="0"/>
            <a:t> </a:t>
          </a:r>
          <a:r>
            <a:rPr lang="ru-RU" sz="1800" kern="1200" baseline="0" dirty="0" err="1" smtClean="0"/>
            <a:t>кв</a:t>
          </a:r>
          <a:endParaRPr lang="ru-RU" sz="1800" kern="1200" dirty="0"/>
        </a:p>
      </dsp:txBody>
      <dsp:txXfrm rot="-5400000">
        <a:off x="1" y="1295241"/>
        <a:ext cx="718709" cy="308018"/>
      </dsp:txXfrm>
    </dsp:sp>
    <dsp:sp modelId="{ADF4CCF7-2B3E-4B29-B648-514EFF2F1D52}">
      <dsp:nvSpPr>
        <dsp:cNvPr id="0" name=""/>
        <dsp:cNvSpPr/>
      </dsp:nvSpPr>
      <dsp:spPr>
        <a:xfrm rot="5400000">
          <a:off x="3969018" y="-2314422"/>
          <a:ext cx="667373" cy="71679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Доработка сценария и теоретической части </a:t>
          </a:r>
          <a:r>
            <a:rPr lang="ru-RU" sz="1800" kern="1200" dirty="0" err="1" smtClean="0"/>
            <a:t>геймдизайна</a:t>
          </a:r>
          <a:r>
            <a:rPr lang="ru-RU" sz="1800" kern="1200" dirty="0" smtClean="0"/>
            <a:t>, проработка и тестирование основных механик игры</a:t>
          </a:r>
          <a:endParaRPr lang="ru-RU" sz="1800" kern="1200" dirty="0"/>
        </a:p>
      </dsp:txBody>
      <dsp:txXfrm rot="-5400000">
        <a:off x="718710" y="968464"/>
        <a:ext cx="7135412" cy="602217"/>
      </dsp:txXfrm>
    </dsp:sp>
    <dsp:sp modelId="{79EE1AA9-419A-4FF3-B324-1BBB599215BB}">
      <dsp:nvSpPr>
        <dsp:cNvPr id="0" name=""/>
        <dsp:cNvSpPr/>
      </dsp:nvSpPr>
      <dsp:spPr>
        <a:xfrm rot="5400000">
          <a:off x="-154009" y="2019939"/>
          <a:ext cx="1026727" cy="718709"/>
        </a:xfrm>
        <a:prstGeom prst="chevron">
          <a:avLst/>
        </a:prstGeom>
        <a:solidFill>
          <a:srgbClr val="00B0F0"/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/>
          </a:r>
          <a:br>
            <a:rPr lang="ru-RU" sz="1000" kern="1200" dirty="0" smtClean="0"/>
          </a:br>
          <a:r>
            <a:rPr lang="ru-RU" sz="1800" kern="1200" dirty="0" smtClean="0"/>
            <a:t>2024</a:t>
          </a:r>
          <a:br>
            <a:rPr lang="ru-RU" sz="1800" kern="1200" dirty="0" smtClean="0"/>
          </a:br>
          <a:r>
            <a:rPr lang="ru-RU" sz="1800" kern="1200" dirty="0" smtClean="0"/>
            <a:t>1</a:t>
          </a:r>
          <a:r>
            <a:rPr lang="ru-RU" sz="1800" kern="1200" baseline="0" dirty="0" smtClean="0"/>
            <a:t> </a:t>
          </a:r>
          <a:r>
            <a:rPr lang="ru-RU" sz="1800" kern="1200" baseline="0" dirty="0" err="1" smtClean="0"/>
            <a:t>кв</a:t>
          </a:r>
          <a:endParaRPr lang="ru-RU" sz="1800" kern="1200" dirty="0"/>
        </a:p>
      </dsp:txBody>
      <dsp:txXfrm rot="-5400000">
        <a:off x="1" y="2225285"/>
        <a:ext cx="718709" cy="308018"/>
      </dsp:txXfrm>
    </dsp:sp>
    <dsp:sp modelId="{56B43EE7-F0C9-4183-B0C8-5DA3003818D1}">
      <dsp:nvSpPr>
        <dsp:cNvPr id="0" name=""/>
        <dsp:cNvSpPr/>
      </dsp:nvSpPr>
      <dsp:spPr>
        <a:xfrm rot="5400000">
          <a:off x="3969018" y="-1384378"/>
          <a:ext cx="667373" cy="71679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Участие в </a:t>
          </a:r>
          <a:r>
            <a:rPr lang="en-US" sz="1800" kern="1200" dirty="0" smtClean="0"/>
            <a:t>Global Game Jam</a:t>
          </a:r>
          <a:r>
            <a:rPr lang="ru-RU" sz="1800" kern="1200" dirty="0" smtClean="0"/>
            <a:t>, пиар игры</a:t>
          </a:r>
          <a:endParaRPr lang="ru-RU" sz="1800" kern="1200" dirty="0"/>
        </a:p>
      </dsp:txBody>
      <dsp:txXfrm rot="-5400000">
        <a:off x="718710" y="1898508"/>
        <a:ext cx="7135412" cy="602217"/>
      </dsp:txXfrm>
    </dsp:sp>
    <dsp:sp modelId="{36CBED61-F6AB-4F7A-908C-E55F1FCAFE94}">
      <dsp:nvSpPr>
        <dsp:cNvPr id="0" name=""/>
        <dsp:cNvSpPr/>
      </dsp:nvSpPr>
      <dsp:spPr>
        <a:xfrm rot="5400000">
          <a:off x="-154009" y="2949983"/>
          <a:ext cx="1026727" cy="718709"/>
        </a:xfrm>
        <a:prstGeom prst="chevron">
          <a:avLst/>
        </a:prstGeom>
        <a:solidFill>
          <a:srgbClr val="002060"/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/>
          </a:r>
          <a:br>
            <a:rPr lang="ru-RU" sz="1000" kern="1200" dirty="0" smtClean="0"/>
          </a:br>
          <a:r>
            <a:rPr lang="ru-RU" sz="1800" kern="1200" dirty="0" smtClean="0"/>
            <a:t>2024</a:t>
          </a:r>
          <a:br>
            <a:rPr lang="ru-RU" sz="1800" kern="1200" dirty="0" smtClean="0"/>
          </a:br>
          <a:r>
            <a:rPr lang="ru-RU" sz="1800" kern="1200" dirty="0" smtClean="0"/>
            <a:t>2-3</a:t>
          </a:r>
          <a:r>
            <a:rPr lang="ru-RU" sz="1800" kern="1200" baseline="0" dirty="0" smtClean="0"/>
            <a:t> </a:t>
          </a:r>
          <a:r>
            <a:rPr lang="ru-RU" sz="1800" kern="1200" baseline="0" dirty="0" err="1" smtClean="0"/>
            <a:t>кв</a:t>
          </a:r>
          <a:endParaRPr lang="ru-RU" sz="1800" kern="1200" dirty="0"/>
        </a:p>
      </dsp:txBody>
      <dsp:txXfrm rot="-5400000">
        <a:off x="1" y="3155329"/>
        <a:ext cx="718709" cy="308018"/>
      </dsp:txXfrm>
    </dsp:sp>
    <dsp:sp modelId="{7E5C59DC-D3B0-49E4-AB2C-3F278079A82C}">
      <dsp:nvSpPr>
        <dsp:cNvPr id="0" name=""/>
        <dsp:cNvSpPr/>
      </dsp:nvSpPr>
      <dsp:spPr>
        <a:xfrm rot="5400000">
          <a:off x="3969018" y="-454334"/>
          <a:ext cx="667373" cy="71679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Имплементация дизайна и доработка технической части игры</a:t>
          </a:r>
          <a:endParaRPr lang="ru-RU" sz="1800" kern="1200" dirty="0"/>
        </a:p>
      </dsp:txBody>
      <dsp:txXfrm rot="-5400000">
        <a:off x="718710" y="2828552"/>
        <a:ext cx="7135412" cy="602217"/>
      </dsp:txXfrm>
    </dsp:sp>
    <dsp:sp modelId="{FAC78CDC-4A01-456D-8646-E73D9117DDB3}">
      <dsp:nvSpPr>
        <dsp:cNvPr id="0" name=""/>
        <dsp:cNvSpPr/>
      </dsp:nvSpPr>
      <dsp:spPr>
        <a:xfrm rot="5400000">
          <a:off x="-154009" y="3880027"/>
          <a:ext cx="1026727" cy="7187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/>
          </a:r>
          <a:br>
            <a:rPr lang="ru-RU" sz="1000" kern="1200" dirty="0" smtClean="0"/>
          </a:br>
          <a:r>
            <a:rPr lang="ru-RU" sz="1800" kern="1200" dirty="0" smtClean="0"/>
            <a:t>2024</a:t>
          </a:r>
          <a:br>
            <a:rPr lang="ru-RU" sz="1800" kern="1200" dirty="0" smtClean="0"/>
          </a:br>
          <a:r>
            <a:rPr lang="ru-RU" sz="1800" kern="1200" dirty="0" smtClean="0"/>
            <a:t>4</a:t>
          </a:r>
          <a:r>
            <a:rPr lang="ru-RU" sz="1800" kern="1200" baseline="0" dirty="0" smtClean="0"/>
            <a:t> </a:t>
          </a:r>
          <a:r>
            <a:rPr lang="ru-RU" sz="1800" kern="1200" baseline="0" dirty="0" err="1" smtClean="0"/>
            <a:t>кв</a:t>
          </a:r>
          <a:endParaRPr lang="ru-RU" sz="1800" kern="1200" dirty="0"/>
        </a:p>
      </dsp:txBody>
      <dsp:txXfrm rot="-5400000">
        <a:off x="1" y="4085373"/>
        <a:ext cx="718709" cy="308018"/>
      </dsp:txXfrm>
    </dsp:sp>
    <dsp:sp modelId="{A2CFED2F-613E-4EEF-9A58-9FC38B929E87}">
      <dsp:nvSpPr>
        <dsp:cNvPr id="0" name=""/>
        <dsp:cNvSpPr/>
      </dsp:nvSpPr>
      <dsp:spPr>
        <a:xfrm rot="5400000">
          <a:off x="3969018" y="475709"/>
          <a:ext cx="667373" cy="71679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Старт продаж</a:t>
          </a:r>
          <a:endParaRPr lang="ru-RU" sz="1800" kern="1200" dirty="0"/>
        </a:p>
      </dsp:txBody>
      <dsp:txXfrm rot="-5400000">
        <a:off x="718710" y="3758595"/>
        <a:ext cx="7135412" cy="602217"/>
      </dsp:txXfrm>
    </dsp:sp>
    <dsp:sp modelId="{E7006375-0CC3-4980-B869-0ABDBDEBB3EF}">
      <dsp:nvSpPr>
        <dsp:cNvPr id="0" name=""/>
        <dsp:cNvSpPr/>
      </dsp:nvSpPr>
      <dsp:spPr>
        <a:xfrm rot="5400000">
          <a:off x="-154009" y="4810071"/>
          <a:ext cx="1026727" cy="718709"/>
        </a:xfrm>
        <a:prstGeom prst="chevron">
          <a:avLst/>
        </a:prstGeom>
        <a:solidFill>
          <a:srgbClr val="00B0F0"/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/>
          </a:r>
          <a:br>
            <a:rPr lang="ru-RU" sz="1000" kern="1200" dirty="0" smtClean="0"/>
          </a:br>
          <a:r>
            <a:rPr lang="ru-RU" sz="1800" kern="1200" dirty="0" smtClean="0"/>
            <a:t>2025</a:t>
          </a:r>
          <a:endParaRPr lang="ru-RU" sz="1800" kern="1200" dirty="0"/>
        </a:p>
      </dsp:txBody>
      <dsp:txXfrm rot="-5400000">
        <a:off x="1" y="5015417"/>
        <a:ext cx="718709" cy="308018"/>
      </dsp:txXfrm>
    </dsp:sp>
    <dsp:sp modelId="{06527D26-8781-42B0-B68A-B5A05D113C56}">
      <dsp:nvSpPr>
        <dsp:cNvPr id="0" name=""/>
        <dsp:cNvSpPr/>
      </dsp:nvSpPr>
      <dsp:spPr>
        <a:xfrm rot="5400000">
          <a:off x="3969018" y="1405753"/>
          <a:ext cx="667373" cy="71679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Продажа 17 000 копий, получение 5 100 000 рублей выручки</a:t>
          </a:r>
          <a:endParaRPr lang="ru-RU" sz="1800" kern="1200" dirty="0"/>
        </a:p>
      </dsp:txBody>
      <dsp:txXfrm rot="-5400000">
        <a:off x="718710" y="4688639"/>
        <a:ext cx="7135412" cy="602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453B2-78F3-4CE7-B972-E915F6A6E10F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0E9D3-526F-4272-9B44-A3EF6C575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4219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9304F-2BCC-498B-8F86-5993304A4779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84E75-D989-4E13-83C2-E04CD5D38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4490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84E75-D989-4E13-83C2-E04CD5D38C4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050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468DD58-DB10-B74B-B122-90C79E1AB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B6B637-9BBC-A746-A123-DA9D7235E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5060" y="586582"/>
            <a:ext cx="6160325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08A1883-B08D-BD4A-B1A4-564CFBF69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5060" y="3066257"/>
            <a:ext cx="6160325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60FEBF-FC68-5940-8408-7AA92F26F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DE92-B691-4B7D-A386-C1BD1D0A6F2F}" type="datetime1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AF05D3-01BF-8A42-B5E2-AA2327A4F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A25D76-1EFE-FA4C-8D0F-96E40264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63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C11493-70DA-4F40-B18B-01882757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BE5BD0-B7A8-9B40-9AB5-0DBA90DF1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FF31A1-DADB-F64A-BEBA-6AC48E90C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1265B-A3BE-4FE4-96D4-3A3B6661139F}" type="datetime1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9FB6A0-DAF0-7E47-B97C-1959E2BBC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980F65-48DE-0F47-9AE4-8C5274D6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533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9B9028-A6A0-AA47-9A85-DE2BD943F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621057-B7A1-0B4B-A6BB-93C07AA5B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4FD353-3005-AA44-B1F8-3D8F2C4F1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DDD9-963B-4509-B2F9-AE8DD889999B}" type="datetime1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D10EE7-DEB6-C649-9E53-AE8EB744F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1665B2-6583-FA49-ABAE-8323C6A9C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58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E06745-F536-7049-8D0D-BB50A7F7B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870B58-8BE0-5846-9A24-A91FA1673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21F5A85-5AB6-394A-98C8-B73B3ECE8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1FB91D8-BE0E-B54E-914A-3B00872C9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35DC-1994-4619-8E17-986BDB4A859F}" type="datetime1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51DFF1-3F28-444E-A843-913451B1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C61945-5F70-514E-9CD4-56885BC4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26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89C012-00B0-E945-B698-3733663A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C8B6CC-5B99-1046-94CB-3910E562F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6B4E02-4DAF-FC4B-9DF6-5739BC1D8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57E5243-C7C1-884A-82EC-322F5A062F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3083453-DE2C-D544-9E7C-F711443EB0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571954B-3EBC-B744-8F53-7075B00CA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7EBC-BC5E-48D3-B067-6BED8C2C600B}" type="datetime1">
              <a:rPr lang="ru-RU" smtClean="0"/>
              <a:t>03.12.2023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A4E7285-82AA-A848-856A-64686C102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8E984CD-E115-DA48-BA47-B54C3B52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63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D258A6-642A-BF40-9958-4533E852F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EFA18D4-4CEF-7D40-B6A4-7A86F4483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ACE1A-A532-4EE9-8A0F-DC0DB7C52F68}" type="datetime1">
              <a:rPr lang="ru-RU" smtClean="0"/>
              <a:t>03.12.2023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7689032-E3AA-E245-853E-A73CAA107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97AAB9C-695D-F84B-9246-DB6248F9A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34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27275D3-2908-3247-B605-5B971188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869D-94D4-4BD9-9230-B94D5AC8FAD5}" type="datetime1">
              <a:rPr lang="ru-RU" smtClean="0"/>
              <a:t>03.12.2023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97BBEC9-CBCD-D94B-9ADA-44F9C9DD0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A8A520-85A8-8D46-8B9C-866EC1EA5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45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956170-6B83-DE46-BBCD-20AB77EF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26FED9-D619-DF49-9B1D-6E3976947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90FE7C-8051-964D-99B3-CF35F9C56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3FCFFFE-88C3-FA49-BC3F-79D32E1D1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D323-1F16-442A-8169-34509C12A274}" type="datetime1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B94432-4D8B-5B4F-A3A7-59742BD10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860719C-C737-3741-9BBB-4D0034D0B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2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0D62D0-2513-9841-ABC7-CDDA24865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AA366AA-3FC8-B943-BE0C-AA130D266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574131E-00F8-2F44-8CB7-E507EDF93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C94AA6-6713-014A-9DD1-54A1159D9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A76F6-306D-472F-AC8A-287DB7091193}" type="datetime1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324C64A-03C8-7C48-8C9B-2621E488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9E5F111-4F7D-D441-B9CA-7C93C02D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51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3C0DE8-5326-0240-93CC-CE2DBE7A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90DD616-202F-0C4A-8498-BAF9B8022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B97C6E-BA0B-9142-9BD9-D11445128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A0B2-EF9F-4718-97E7-B88F3F51A4CA}" type="datetime1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5F3C7A-3D05-004B-8719-DCFDE50D3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B22C74-F7E3-4149-A59E-138439A0B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78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C8EC024-114A-2E49-87A2-3A1B102C0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AF4E8B-9B93-B841-9A41-58F2A8F7F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097BB6-C721-A64C-9FED-ADB1BC39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677C-374B-4779-A8F0-92D9B5A11402}" type="datetime1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D44087-0D6B-DF46-B616-00415249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8BF165-B5F1-A84D-AD5D-2D894A7A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793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1ED96A1-01DB-3F4E-9A1D-BE8F965E24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7573516-973B-2249-A644-F27551981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946" y="136526"/>
            <a:ext cx="7886700" cy="773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6F80DC-44A3-154D-BC99-BF2A84FB3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1946" y="1246909"/>
            <a:ext cx="7886700" cy="4701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7741BF-604F-7D49-9946-889C3E68D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A330F-4FB7-4B46-8B6D-37F6D5A5A0F2}" type="datetime1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0DCCA2-3C6B-3D47-A0E6-7C4CCBDF5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440882-C990-BE40-9BCA-2271ADF5C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71DB6-0B58-4EC8-99E5-FEC6B2BEA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37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bin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685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7"/>
          <p:cNvSpPr/>
          <p:nvPr/>
        </p:nvSpPr>
        <p:spPr bwMode="auto">
          <a:xfrm>
            <a:off x="4576740" y="2345381"/>
            <a:ext cx="4591757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4577353" y="-2"/>
            <a:ext cx="4591145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4576740" y="5343576"/>
            <a:ext cx="4591146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373968" y="2110183"/>
            <a:ext cx="3623409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dirty="0" smtClean="0"/>
              <a:t>Компьютерная игра-детектив «</a:t>
            </a:r>
            <a:r>
              <a:rPr lang="en-US" sz="4000" dirty="0" smtClean="0"/>
              <a:t>Medicine For Everyone</a:t>
            </a:r>
            <a:r>
              <a:rPr lang="ru-RU" sz="4000" dirty="0" smtClean="0"/>
              <a:t>»</a:t>
            </a:r>
            <a:endParaRPr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6613897" y="-2"/>
            <a:ext cx="2554598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595797" y="-9876106"/>
            <a:ext cx="3096408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6613895" y="2349046"/>
            <a:ext cx="2553082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18637" y="196383"/>
            <a:ext cx="1758615" cy="17921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977" y="2998194"/>
            <a:ext cx="1099274" cy="1514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640" y="480711"/>
            <a:ext cx="2111718" cy="796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12" y="410766"/>
            <a:ext cx="2902693" cy="11514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1" t="14307" r="12123" b="-171"/>
          <a:stretch/>
        </p:blipFill>
        <p:spPr>
          <a:xfrm>
            <a:off x="6613895" y="2345381"/>
            <a:ext cx="2554636" cy="452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1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560840" cy="1143000"/>
          </a:xfrm>
        </p:spPr>
        <p:txBody>
          <a:bodyPr/>
          <a:lstStyle/>
          <a:p>
            <a:r>
              <a:rPr lang="ru-RU" dirty="0" smtClean="0"/>
              <a:t>Рост доли геймеров в России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671" y="7029400"/>
            <a:ext cx="787717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59871" y="5373216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48% опрошенных играют на компьютере или ноутбуке (41 897 692 человек)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39122298"/>
              </p:ext>
            </p:extLst>
          </p:nvPr>
        </p:nvGraphicFramePr>
        <p:xfrm>
          <a:off x="1243846" y="1196752"/>
          <a:ext cx="5616623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497828895"/>
              </p:ext>
            </p:extLst>
          </p:nvPr>
        </p:nvGraphicFramePr>
        <p:xfrm>
          <a:off x="5364088" y="4077546"/>
          <a:ext cx="5831632" cy="3193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115616" y="836712"/>
            <a:ext cx="7818785" cy="3142828"/>
          </a:xfrm>
          <a:prstGeom prst="roundRect">
            <a:avLst>
              <a:gd name="adj" fmla="val 11411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83568" y="908721"/>
            <a:ext cx="8375078" cy="3168352"/>
          </a:xfrm>
        </p:spPr>
        <p:txBody>
          <a:bodyPr>
            <a:normAutofit/>
          </a:bodyPr>
          <a:lstStyle/>
          <a:p>
            <a:pPr marL="514350" indent="0">
              <a:buClr>
                <a:schemeClr val="accent1">
                  <a:lumMod val="50000"/>
                </a:schemeClr>
              </a:buClr>
              <a:buNone/>
            </a:pPr>
            <a:r>
              <a:rPr lang="ru-RU" sz="2400" dirty="0"/>
              <a:t>37,55% опрошенных заявили, что они не удовлетворены текущим предложением на </a:t>
            </a:r>
            <a:r>
              <a:rPr lang="ru-RU" sz="2400" dirty="0" smtClean="0"/>
              <a:t>рынке</a:t>
            </a:r>
            <a:endParaRPr lang="ru-RU" sz="2400" dirty="0"/>
          </a:p>
          <a:p>
            <a:pPr marL="514350" indent="0">
              <a:buClr>
                <a:schemeClr val="accent1">
                  <a:lumMod val="50000"/>
                </a:schemeClr>
              </a:buClr>
              <a:buNone/>
            </a:pPr>
            <a:r>
              <a:rPr lang="ru-RU" sz="2400" dirty="0"/>
              <a:t>Основные недостатки текущих представителей жанра, исходя из отзывов:</a:t>
            </a:r>
            <a:endParaRPr lang="en-US" sz="2400" dirty="0"/>
          </a:p>
          <a:p>
            <a:pPr marL="971550" indent="-457200"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ru-RU" sz="2400" dirty="0"/>
              <a:t>Проблемы локализации</a:t>
            </a:r>
          </a:p>
          <a:p>
            <a:pPr marL="971550" indent="-457200"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ru-RU" sz="2400" dirty="0"/>
              <a:t>Лёгкость головоломок</a:t>
            </a:r>
          </a:p>
          <a:p>
            <a:pPr marL="971550" indent="-457200"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ru-RU" sz="2400" dirty="0"/>
              <a:t>Недостаточная степень влияния игрока на сюжет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24528" y="-341615"/>
            <a:ext cx="4929222" cy="432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56576" y="3645024"/>
            <a:ext cx="4786346" cy="202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38734087"/>
              </p:ext>
            </p:extLst>
          </p:nvPr>
        </p:nvGraphicFramePr>
        <p:xfrm>
          <a:off x="683568" y="4581128"/>
          <a:ext cx="5076056" cy="300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99108870"/>
              </p:ext>
            </p:extLst>
          </p:nvPr>
        </p:nvGraphicFramePr>
        <p:xfrm>
          <a:off x="1619672" y="4123003"/>
          <a:ext cx="5148064" cy="3102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2115" y="188640"/>
            <a:ext cx="179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Выборка </a:t>
            </a:r>
            <a:r>
              <a:rPr lang="en-US" dirty="0" smtClean="0"/>
              <a:t>n</a:t>
            </a:r>
            <a:r>
              <a:rPr lang="en-US" dirty="0" smtClean="0"/>
              <a:t> </a:t>
            </a:r>
            <a:r>
              <a:rPr lang="en-US" dirty="0" smtClean="0"/>
              <a:t>= 538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17264746"/>
              </p:ext>
            </p:extLst>
          </p:nvPr>
        </p:nvGraphicFramePr>
        <p:xfrm>
          <a:off x="9900592" y="3787630"/>
          <a:ext cx="4824536" cy="2761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0592" y="-171400"/>
            <a:ext cx="6019809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78867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Создание новой игры с учётом пожеланий </a:t>
            </a:r>
            <a:r>
              <a:rPr lang="ru-RU" sz="2400" dirty="0" smtClean="0"/>
              <a:t>потребителей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 algn="r">
              <a:buNone/>
            </a:pPr>
            <a:r>
              <a:rPr lang="ru-RU" sz="2400" dirty="0" smtClean="0"/>
              <a:t>Движок: </a:t>
            </a:r>
            <a:r>
              <a:rPr lang="en-US" sz="2400" dirty="0" smtClean="0"/>
              <a:t>Unity</a:t>
            </a:r>
            <a:r>
              <a:rPr lang="ru-RU" sz="2400" dirty="0" smtClean="0"/>
              <a:t> (язык </a:t>
            </a:r>
            <a:r>
              <a:rPr lang="en-US" sz="2400" dirty="0" smtClean="0"/>
              <a:t>C#</a:t>
            </a:r>
            <a:r>
              <a:rPr lang="ru-RU" sz="2400" dirty="0" smtClean="0"/>
              <a:t>)</a:t>
            </a:r>
            <a:r>
              <a:rPr lang="en-US" sz="2400" dirty="0" smtClean="0"/>
              <a:t>	</a:t>
            </a:r>
            <a:endParaRPr lang="ru-RU" sz="2400" dirty="0" smtClean="0"/>
          </a:p>
          <a:p>
            <a:pPr marL="0" indent="0" algn="r">
              <a:buNone/>
            </a:pPr>
            <a:r>
              <a:rPr lang="ru-RU" sz="2400" dirty="0" smtClean="0"/>
              <a:t>Графика: </a:t>
            </a:r>
            <a:r>
              <a:rPr lang="en-US" sz="2400" dirty="0" err="1" smtClean="0"/>
              <a:t>MediBang</a:t>
            </a:r>
            <a:r>
              <a:rPr lang="en-US" sz="2400" dirty="0" smtClean="0"/>
              <a:t> Paint	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70</a:t>
            </a:r>
            <a:r>
              <a:rPr lang="ru-RU" sz="2400" dirty="0"/>
              <a:t>% согласны приобрести эту игру за 300 рублей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772816"/>
            <a:ext cx="4824536" cy="27138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35943"/>
            <a:ext cx="2218455" cy="4436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Конкурентный анализ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271374"/>
              </p:ext>
            </p:extLst>
          </p:nvPr>
        </p:nvGraphicFramePr>
        <p:xfrm>
          <a:off x="1187624" y="1196752"/>
          <a:ext cx="7056785" cy="4302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59467"/>
                <a:gridCol w="1659467"/>
                <a:gridCol w="1856042"/>
                <a:gridCol w="188180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Игра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MFE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Disco Elysium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L.A. Noire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Графика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r>
                        <a:rPr lang="en-US" dirty="0" smtClean="0"/>
                        <a:t>D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3D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3D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Системные</a:t>
                      </a:r>
                      <a:r>
                        <a:rPr lang="ru-RU" baseline="0" dirty="0" smtClean="0"/>
                        <a:t> требования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Очень </a:t>
                      </a:r>
                      <a:r>
                        <a:rPr lang="ru-RU" dirty="0" smtClean="0"/>
                        <a:t>низкие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Видеокарта: </a:t>
                      </a:r>
                      <a:r>
                        <a:rPr lang="en-US" dirty="0" smtClean="0"/>
                        <a:t>NVIDIA GeForce 1060</a:t>
                      </a:r>
                      <a:r>
                        <a:rPr lang="en-US" baseline="0" dirty="0" smtClean="0"/>
                        <a:t> </a:t>
                      </a:r>
                      <a:endParaRPr lang="en-US" baseline="0" dirty="0" smtClean="0"/>
                    </a:p>
                    <a:p>
                      <a:r>
                        <a:rPr lang="ru-RU" dirty="0" smtClean="0"/>
                        <a:t>Процессор</a:t>
                      </a:r>
                      <a:r>
                        <a:rPr lang="ru-RU" dirty="0" smtClean="0"/>
                        <a:t>:</a:t>
                      </a:r>
                    </a:p>
                    <a:p>
                      <a:r>
                        <a:rPr lang="en-US" dirty="0" smtClean="0"/>
                        <a:t>Intel Core </a:t>
                      </a:r>
                      <a:r>
                        <a:rPr lang="en-US" dirty="0" smtClean="0"/>
                        <a:t>i7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/>
                        <a:t>Видеокарта: </a:t>
                      </a:r>
                      <a:r>
                        <a:rPr lang="en-US" sz="1800" kern="1200" dirty="0" smtClean="0"/>
                        <a:t>NVIDIA GeForce 8600 GT </a:t>
                      </a:r>
                      <a:r>
                        <a:rPr lang="ru-RU" sz="1800" kern="1200" dirty="0" smtClean="0"/>
                        <a:t>Процессор</a:t>
                      </a:r>
                      <a:r>
                        <a:rPr lang="ru-RU" sz="1800" kern="1200" dirty="0" smtClean="0"/>
                        <a:t>: </a:t>
                      </a:r>
                      <a:r>
                        <a:rPr lang="en-US" sz="1800" kern="1200" dirty="0" smtClean="0"/>
                        <a:t>Intel Dual Core 2.2 </a:t>
                      </a:r>
                      <a:r>
                        <a:rPr lang="ru-RU" sz="1800" kern="1200" dirty="0" smtClean="0"/>
                        <a:t>ГГц</a:t>
                      </a:r>
                      <a:endParaRPr lang="en-US" sz="1800" kern="1200" dirty="0" smtClean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Длительность разработки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1 года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3-4 года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лет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игры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 </a:t>
                      </a:r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725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1700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556792"/>
            <a:ext cx="693646" cy="6936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122" y="1556792"/>
            <a:ext cx="693646" cy="6936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556792"/>
            <a:ext cx="693646" cy="6936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"/>
          <a:stretch/>
        </p:blipFill>
        <p:spPr>
          <a:xfrm>
            <a:off x="-39758" y="404260"/>
            <a:ext cx="9213778" cy="6507695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24544" y="-192019"/>
            <a:ext cx="10873208" cy="9361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44824" y="744085"/>
            <a:ext cx="2736304" cy="77311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Lean Canvas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67" y="28242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Компьютерная игра-детектив «</a:t>
            </a:r>
            <a:r>
              <a:rPr lang="en-US" sz="2400" b="1" dirty="0" smtClean="0">
                <a:solidFill>
                  <a:schemeClr val="bg1"/>
                </a:solidFill>
              </a:rPr>
              <a:t>MFE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811493891"/>
              </p:ext>
            </p:extLst>
          </p:nvPr>
        </p:nvGraphicFramePr>
        <p:xfrm>
          <a:off x="3491880" y="4725144"/>
          <a:ext cx="5832648" cy="2132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0774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396552" y="-243408"/>
            <a:ext cx="9937104" cy="12241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36526"/>
            <a:ext cx="8519094" cy="71127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Целевая аудитория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797"/>
            <a:ext cx="9144000" cy="602528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рынка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63752" y="4906180"/>
            <a:ext cx="3904594" cy="1440160"/>
          </a:xfrm>
          <a:prstGeom prst="roundRect">
            <a:avLst/>
          </a:prstGeo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marL="0" indent="0" algn="ctr">
              <a:buClr>
                <a:schemeClr val="accent1">
                  <a:lumMod val="50000"/>
                </a:schemeClr>
              </a:buCl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40,5 млн рублей </a:t>
            </a:r>
            <a:r>
              <a:rPr lang="ru-RU" sz="2400" dirty="0">
                <a:solidFill>
                  <a:schemeClr val="bg1"/>
                </a:solidFill>
              </a:rPr>
              <a:t>в год (тратят на отечественные детективные игры русские потребители)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971600" y="2364074"/>
            <a:ext cx="3668960" cy="3668960"/>
            <a:chOff x="971600" y="1052736"/>
            <a:chExt cx="3240360" cy="3240360"/>
          </a:xfrm>
        </p:grpSpPr>
        <p:sp>
          <p:nvSpPr>
            <p:cNvPr id="6" name="Овал 5"/>
            <p:cNvSpPr/>
            <p:nvPr/>
          </p:nvSpPr>
          <p:spPr>
            <a:xfrm>
              <a:off x="971600" y="1052736"/>
              <a:ext cx="3240360" cy="324036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1277634" y="1664804"/>
              <a:ext cx="2628292" cy="26282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1619672" y="2348880"/>
              <a:ext cx="1944216" cy="194421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07764" y="1195639"/>
              <a:ext cx="7680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TAM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00775" y="1801494"/>
              <a:ext cx="7820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AM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87661" y="2517285"/>
              <a:ext cx="8082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S</a:t>
              </a:r>
              <a:r>
                <a:rPr lang="en-US" sz="2400" b="1" dirty="0">
                  <a:solidFill>
                    <a:schemeClr val="bg1"/>
                  </a:solidFill>
                </a:rPr>
                <a:t>O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M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707904" y="1052736"/>
            <a:ext cx="3531470" cy="1205436"/>
          </a:xfrm>
          <a:prstGeom prst="round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rgbClr val="514DDF">
                  <a:lumMod val="50000"/>
                </a:srgbClr>
              </a:buClr>
            </a:pPr>
            <a:r>
              <a:rPr lang="ru-RU" sz="2400" dirty="0">
                <a:solidFill>
                  <a:schemeClr val="bg1"/>
                </a:solidFill>
              </a:rPr>
              <a:t>135 млрд рублей в год (тратят на игры русские потребители)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5585" y="2915186"/>
            <a:ext cx="4104455" cy="1205436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rgbClr val="514DDF">
                  <a:lumMod val="50000"/>
                </a:srgbClr>
              </a:buClr>
            </a:pPr>
            <a:r>
              <a:rPr lang="ru-RU" sz="2400" dirty="0">
                <a:solidFill>
                  <a:schemeClr val="bg1"/>
                </a:solidFill>
              </a:rPr>
              <a:t>2,7 млрд рублей в год (тратят на детективные игры русские потребители)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>
            <a:off x="3491880" y="2132856"/>
            <a:ext cx="414888" cy="50405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3995936" y="3831658"/>
            <a:ext cx="936104" cy="288964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3491880" y="5229200"/>
            <a:ext cx="1303705" cy="648072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886700" cy="773112"/>
          </a:xfrm>
        </p:spPr>
        <p:txBody>
          <a:bodyPr/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7126" y="3059765"/>
            <a:ext cx="3600400" cy="4413422"/>
          </a:xfrm>
        </p:spPr>
        <p:txBody>
          <a:bodyPr>
            <a:normAutofit/>
          </a:bodyPr>
          <a:lstStyle/>
          <a:p>
            <a:pPr marL="0" indent="0">
              <a:buClr>
                <a:schemeClr val="accent1">
                  <a:lumMod val="50000"/>
                </a:schemeClr>
              </a:buClr>
              <a:buNone/>
            </a:pPr>
            <a:r>
              <a:rPr lang="ru-RU" sz="2400" dirty="0" smtClean="0"/>
              <a:t>Михаил </a:t>
            </a:r>
            <a:r>
              <a:rPr lang="ru-RU" sz="2400" dirty="0" smtClean="0"/>
              <a:t>Владимирович </a:t>
            </a:r>
            <a:r>
              <a:rPr lang="ru-RU" sz="2400" dirty="0" smtClean="0"/>
              <a:t>СЕО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ru-RU" sz="1800" dirty="0" smtClean="0"/>
              <a:t>Студент 2 курса ВШЭКН ЮУрГУ, обучающийся на специальности «ФИИТ».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</a:pPr>
            <a:r>
              <a:rPr lang="ru-RU" sz="1800" dirty="0" smtClean="0"/>
              <a:t>3 года изучает программирование. Лауреат 1 степени регионального этапа Балтийского инженерно-научного конкурса 2021 года в номинации «Информатика», участник </a:t>
            </a:r>
            <a:r>
              <a:rPr lang="en-US" sz="1800" dirty="0" smtClean="0"/>
              <a:t>Global Game Jam </a:t>
            </a:r>
            <a:r>
              <a:rPr lang="ru-RU" sz="1800" dirty="0" smtClean="0"/>
              <a:t>2023</a:t>
            </a: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667526" y="3068960"/>
            <a:ext cx="3600400" cy="4404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Марина </a:t>
            </a:r>
            <a:r>
              <a:rPr lang="ru-RU" sz="2400" dirty="0" smtClean="0">
                <a:solidFill>
                  <a:srgbClr val="000000"/>
                </a:solidFill>
              </a:rPr>
              <a:t>Сергеевна</a:t>
            </a:r>
            <a:r>
              <a:rPr lang="ru-RU" sz="2400" dirty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Дизайнер</a:t>
            </a:r>
            <a:endParaRPr lang="ru-RU" sz="1400" dirty="0">
              <a:solidFill>
                <a:srgbClr val="000000"/>
              </a:solidFill>
            </a:endParaRPr>
          </a:p>
          <a:p>
            <a:pPr lvl="0">
              <a:buClr>
                <a:srgbClr val="514DDF">
                  <a:lumMod val="50000"/>
                </a:srgbClr>
              </a:buClr>
              <a:buFont typeface="Wingdings" pitchFamily="2" charset="2"/>
              <a:buChar char="§"/>
            </a:pPr>
            <a:r>
              <a:rPr lang="ru-RU" sz="1800" dirty="0">
                <a:solidFill>
                  <a:srgbClr val="000000"/>
                </a:solidFill>
              </a:rPr>
              <a:t>Студент 2 курса ВШЭКН </a:t>
            </a:r>
            <a:r>
              <a:rPr lang="ru-RU" sz="1800" dirty="0" err="1">
                <a:solidFill>
                  <a:srgbClr val="000000"/>
                </a:solidFill>
              </a:rPr>
              <a:t>ЮУрГУ</a:t>
            </a:r>
            <a:r>
              <a:rPr lang="ru-RU" sz="1800" dirty="0">
                <a:solidFill>
                  <a:srgbClr val="000000"/>
                </a:solidFill>
              </a:rPr>
              <a:t>, обучающийся на специальности «ФИИТ».</a:t>
            </a:r>
          </a:p>
          <a:p>
            <a:pPr lvl="0">
              <a:buClr>
                <a:srgbClr val="514DDF">
                  <a:lumMod val="50000"/>
                </a:srgbClr>
              </a:buClr>
              <a:buFont typeface="Wingdings" pitchFamily="2" charset="2"/>
              <a:buChar char="§"/>
            </a:pPr>
            <a:r>
              <a:rPr lang="ru-RU" sz="1800" dirty="0">
                <a:solidFill>
                  <a:srgbClr val="000000"/>
                </a:solidFill>
              </a:rPr>
              <a:t>Один из авторов сборника комиксов «</a:t>
            </a:r>
            <a:r>
              <a:rPr lang="ru-RU" sz="1800" dirty="0" err="1">
                <a:solidFill>
                  <a:srgbClr val="000000"/>
                </a:solidFill>
              </a:rPr>
              <a:t>НЕманга</a:t>
            </a:r>
            <a:r>
              <a:rPr lang="ru-RU" sz="1800" dirty="0">
                <a:solidFill>
                  <a:srgbClr val="000000"/>
                </a:solidFill>
              </a:rPr>
              <a:t>». Проходит курс «</a:t>
            </a:r>
            <a:r>
              <a:rPr lang="ru-RU" sz="1800" dirty="0" err="1">
                <a:solidFill>
                  <a:srgbClr val="000000"/>
                </a:solidFill>
              </a:rPr>
              <a:t>Моушн</a:t>
            </a:r>
            <a:r>
              <a:rPr lang="ru-RU" sz="1800" dirty="0">
                <a:solidFill>
                  <a:srgbClr val="000000"/>
                </a:solidFill>
              </a:rPr>
              <a:t> дизайна»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1057501" y="764705"/>
            <a:ext cx="7200800" cy="5976664"/>
            <a:chOff x="971600" y="764705"/>
            <a:chExt cx="7200800" cy="5976664"/>
          </a:xfrm>
        </p:grpSpPr>
        <p:sp>
          <p:nvSpPr>
            <p:cNvPr id="9" name="Прямоугольник с двумя скругленными соседними углами 8"/>
            <p:cNvSpPr/>
            <p:nvPr/>
          </p:nvSpPr>
          <p:spPr>
            <a:xfrm>
              <a:off x="971600" y="3068961"/>
              <a:ext cx="7200800" cy="3672408"/>
            </a:xfrm>
            <a:prstGeom prst="round2SameRect">
              <a:avLst>
                <a:gd name="adj1" fmla="val 0"/>
                <a:gd name="adj2" fmla="val 11428"/>
              </a:avLst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с двумя скругленными соседними углами 7"/>
            <p:cNvSpPr/>
            <p:nvPr/>
          </p:nvSpPr>
          <p:spPr>
            <a:xfrm>
              <a:off x="971600" y="764705"/>
              <a:ext cx="7200800" cy="2304255"/>
            </a:xfrm>
            <a:prstGeom prst="round2SameRect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rgbClr val="0070C0"/>
                </a:gs>
                <a:gs pos="100000">
                  <a:srgbClr val="002060"/>
                </a:gs>
              </a:gsLst>
              <a:path path="circle">
                <a:fillToRect l="50000" t="50000" r="50000" b="50000"/>
              </a:path>
              <a:tileRect/>
            </a:gra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7531" y="836712"/>
              <a:ext cx="2249335" cy="2160240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45" t="12857" r="9734" b="35238"/>
            <a:stretch/>
          </p:blipFill>
          <p:spPr>
            <a:xfrm>
              <a:off x="1691680" y="836712"/>
              <a:ext cx="2127209" cy="2160240"/>
            </a:xfrm>
            <a:prstGeom prst="ellipse">
              <a:avLst/>
            </a:prstGeom>
            <a:ln>
              <a:noFill/>
            </a:ln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4572000" y="3068961"/>
              <a:ext cx="0" cy="3672408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 на 2023-2025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984656"/>
              </p:ext>
            </p:extLst>
          </p:nvPr>
        </p:nvGraphicFramePr>
        <p:xfrm>
          <a:off x="971600" y="908720"/>
          <a:ext cx="78867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46" y="136526"/>
            <a:ext cx="7886700" cy="660484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578546" cy="365125"/>
          </a:xfrm>
        </p:spPr>
        <p:txBody>
          <a:bodyPr/>
          <a:lstStyle/>
          <a:p>
            <a:fld id="{A0071DB6-0B58-4EC8-99E5-FEC6B2BEA96B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06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3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14DDF"/>
      </a:accent1>
      <a:accent2>
        <a:srgbClr val="02BAE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powerpointbase.com-1082</Template>
  <TotalTime>589</TotalTime>
  <Words>386</Words>
  <Application>Microsoft Office PowerPoint</Application>
  <PresentationFormat>Экран (4:3)</PresentationFormat>
  <Paragraphs>111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Рост доли геймеров в России</vt:lpstr>
      <vt:lpstr>Проблема</vt:lpstr>
      <vt:lpstr>Решение</vt:lpstr>
      <vt:lpstr>Конкурентный анализ</vt:lpstr>
      <vt:lpstr>Lean Canvas</vt:lpstr>
      <vt:lpstr>Целевая аудитория</vt:lpstr>
      <vt:lpstr>Анализ рынка</vt:lpstr>
      <vt:lpstr>Команда</vt:lpstr>
      <vt:lpstr>Планы на 2023-2025</vt:lpstr>
      <vt:lpstr>Спасибо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Компьютерная игра-детектив «Medicine For Everyone»</dc:title>
  <dc:creator>Золотой</dc:creator>
  <cp:lastModifiedBy>Лунила .</cp:lastModifiedBy>
  <cp:revision>205</cp:revision>
  <dcterms:created xsi:type="dcterms:W3CDTF">2023-11-30T11:17:08Z</dcterms:created>
  <dcterms:modified xsi:type="dcterms:W3CDTF">2023-12-03T16:10:03Z</dcterms:modified>
</cp:coreProperties>
</file>