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1" r:id="rId4"/>
    <p:sldId id="286" r:id="rId5"/>
    <p:sldId id="307" r:id="rId6"/>
    <p:sldId id="308" r:id="rId7"/>
    <p:sldId id="309" r:id="rId8"/>
    <p:sldId id="310" r:id="rId9"/>
    <p:sldId id="311" r:id="rId10"/>
    <p:sldId id="312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4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6DD06-2B14-4A47-9E60-69BA71173D03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80058-701E-492A-A802-A8377C901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58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061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15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13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38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85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4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5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7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24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3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E72F7-76BA-45F2-A080-B9052113366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14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6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7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905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912" y="1475419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6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92696" y="296521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 err="1">
                <a:solidFill>
                  <a:srgbClr val="173277"/>
                </a:solidFill>
                <a:latin typeface="Geometria" pitchFamily="34" charset="-52"/>
              </a:rPr>
              <a:t>неОграниченная</a:t>
            </a:r>
            <a:r>
              <a:rPr lang="ru-RU" altLang="ru-RU" sz="4000" b="1" dirty="0">
                <a:solidFill>
                  <a:srgbClr val="173277"/>
                </a:solidFill>
                <a:latin typeface="Geometria" pitchFamily="34" charset="-52"/>
              </a:rPr>
              <a:t> культура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899592" y="4264734"/>
            <a:ext cx="7416824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Гаер </a:t>
            </a:r>
            <a:r>
              <a:rPr lang="ru-RU" altLang="ru-RU" sz="3497" dirty="0" err="1">
                <a:solidFill>
                  <a:srgbClr val="173277"/>
                </a:solidFill>
                <a:latin typeface="Geometria" pitchFamily="34" charset="-52"/>
              </a:rPr>
              <a:t>Лионелла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7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6103" y="1024045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675586" y="137662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700" dirty="0"/>
              <a:t>ПРОБЛЕМА</a:t>
            </a:r>
            <a:endParaRPr sz="27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3892" y="5626145"/>
            <a:ext cx="406697" cy="380133"/>
            <a:chOff x="-1" y="0"/>
            <a:chExt cx="542261" cy="506842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3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53A16BC-559C-193D-95E4-0AD6BAA2F02A}"/>
              </a:ext>
            </a:extLst>
          </p:cNvPr>
          <p:cNvSpPr txBox="1"/>
          <p:nvPr/>
        </p:nvSpPr>
        <p:spPr>
          <a:xfrm>
            <a:off x="602674" y="2045738"/>
            <a:ext cx="7962113" cy="12464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Проблема, которую решает проект заключается в отсутствии на региональном рынке услуг по расширению реализации потребностей в области организации свободного времени, реализации потребностей и интересов лиц с ОВЗ через предоставление доступа к трансляциям мероприятий в области культуры и искусства (театральные постановки, оперные представления, балет и другие культурные трансляции) в режиме реального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4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949475" y="1122713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700" dirty="0"/>
              <a:t>ЦЕЛЕВАЯ АУДИТОРИЯ</a:t>
            </a:r>
            <a:endParaRPr sz="2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B392977-8DC2-1B26-A191-CC57A6004E16}"/>
              </a:ext>
            </a:extLst>
          </p:cNvPr>
          <p:cNvSpPr txBox="1"/>
          <p:nvPr/>
        </p:nvSpPr>
        <p:spPr>
          <a:xfrm>
            <a:off x="745392" y="2357361"/>
            <a:ext cx="7754371" cy="1708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Потенциальные потребители</a:t>
            </a:r>
          </a:p>
          <a:p>
            <a:pPr algn="just"/>
            <a:r>
              <a:rPr lang="ru-RU" sz="1500" dirty="0"/>
              <a:t>1. Физические лица - лица с ограниченными возможностями</a:t>
            </a:r>
          </a:p>
          <a:p>
            <a:pPr algn="just"/>
            <a:r>
              <a:rPr lang="ru-RU" sz="1500" dirty="0"/>
              <a:t>здоровья.</a:t>
            </a:r>
          </a:p>
          <a:p>
            <a:pPr algn="just"/>
            <a:r>
              <a:rPr lang="ru-RU" sz="1500" dirty="0"/>
              <a:t>2. Юридические лица - организации, которые входят в</a:t>
            </a:r>
          </a:p>
          <a:p>
            <a:pPr algn="just"/>
            <a:r>
              <a:rPr lang="ru-RU" sz="1500" dirty="0"/>
              <a:t>непосредственный контакт с лицами с ОВЗ, оказывают им социальные и</a:t>
            </a:r>
          </a:p>
          <a:p>
            <a:pPr algn="just"/>
            <a:r>
              <a:rPr lang="ru-RU" sz="1500" dirty="0"/>
              <a:t>иные услуги (образовательные организации, госпитали,</a:t>
            </a:r>
          </a:p>
          <a:p>
            <a:pPr algn="just"/>
            <a:r>
              <a:rPr lang="ru-RU" sz="1500" dirty="0"/>
              <a:t>реабилитационные центры и т.п.).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5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127400" y="137662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РЕШЕНИЕ</a:t>
            </a:r>
            <a:endParaRPr sz="2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B392977-8DC2-1B26-A191-CC57A6004E16}"/>
              </a:ext>
            </a:extLst>
          </p:cNvPr>
          <p:cNvSpPr txBox="1"/>
          <p:nvPr/>
        </p:nvSpPr>
        <p:spPr>
          <a:xfrm>
            <a:off x="745392" y="2357361"/>
            <a:ext cx="7754371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Решение проблемы видится с  помощью разработки онлайн-платформы, которая позволит лицам с ОВЗ наслаждаться театральными постановками, оперными представлениями, балетными выступлениями и другими культурными трансляциями в режиме реального времени. Это дает возможность взаимодействия между зрителями и исполнителями. Виртуальные чаты, форумы и комментарии позволят зрителям обсуждать представления, делиться впечатлениями и задавать вопросы артистам. Это создаст атмосферу участия и взаимодействия, которая обогатит опыт просмотра и позволит зрителям с ОВЗ чувствовать себя частью культурного сообщества.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946757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2" y="5626145"/>
            <a:ext cx="406697" cy="380132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6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127400" y="137662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КОНКУРЕНТЫ</a:t>
            </a:r>
            <a:endParaRPr sz="2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B392977-8DC2-1B26-A191-CC57A6004E16}"/>
              </a:ext>
            </a:extLst>
          </p:cNvPr>
          <p:cNvSpPr txBox="1"/>
          <p:nvPr/>
        </p:nvSpPr>
        <p:spPr>
          <a:xfrm>
            <a:off x="745393" y="2357361"/>
            <a:ext cx="3742343" cy="3093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Конкурентами являются учреждения культуры и искусства, общественные и социальные организации, которые занимаются организацией досуговой деятельностью лиц с ОВЗ в офлайн режиме: Казанский академический русский большой драматический театр имени В.И. Качалова г. Казань, «Русский драматический театр «Мастеровые» г. Набережные Челны, Органный зал г. Набережные Челны, Татарский драматический театр имени </a:t>
            </a:r>
            <a:r>
              <a:rPr lang="ru-RU" sz="1500" dirty="0" err="1"/>
              <a:t>Гаязова</a:t>
            </a:r>
            <a:r>
              <a:rPr lang="ru-RU" sz="1500" dirty="0"/>
              <a:t> и др.</a:t>
            </a:r>
          </a:p>
          <a:p>
            <a:pPr algn="just"/>
            <a:endParaRPr lang="ru-RU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CE8B65-66BA-BA12-3AD4-EA0BD95F1EB7}"/>
              </a:ext>
            </a:extLst>
          </p:cNvPr>
          <p:cNvSpPr txBox="1"/>
          <p:nvPr/>
        </p:nvSpPr>
        <p:spPr>
          <a:xfrm>
            <a:off x="4840323" y="2357361"/>
            <a:ext cx="4133958" cy="21698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Одно из основным конкурентным преимуществ проекта состоит в том, что предложенная услуга предоставляется в цифровом формате и позволяет потребителю с любой точки мира получить доступ к ней. Помимо данного преимущества, предлагается доступ с любого формата устройства, будь то ПК, смартфон, ноутбук, планшетный компьютер. Необходим только доступ к сети Интернет.</a:t>
            </a:r>
          </a:p>
        </p:txBody>
      </p:sp>
    </p:spTree>
    <p:extLst>
      <p:ext uri="{BB962C8B-B14F-4D97-AF65-F5344CB8AC3E}">
        <p14:creationId xmlns:p14="http://schemas.microsoft.com/office/powerpoint/2010/main" val="179937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7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069711" y="121543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РЫНОК</a:t>
            </a:r>
            <a:endParaRPr sz="2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B392977-8DC2-1B26-A191-CC57A6004E16}"/>
              </a:ext>
            </a:extLst>
          </p:cNvPr>
          <p:cNvSpPr txBox="1"/>
          <p:nvPr/>
        </p:nvSpPr>
        <p:spPr>
          <a:xfrm>
            <a:off x="365014" y="1700181"/>
            <a:ext cx="8578095" cy="35548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500" dirty="0"/>
              <a:t>ТАМ: В целом, потенциальными потребителями являются все лица, имеющие статус лица с ОВЗ (по Республике Татарстан - 281 654 (по состоянию на 01.01.2023) включая детей-инвалидов). Таким образом ТАМ - 281654*299 рублей = 84214546 рублей.</a:t>
            </a:r>
          </a:p>
          <a:p>
            <a:pPr algn="just"/>
            <a:r>
              <a:rPr lang="ru-RU" sz="1500" dirty="0"/>
              <a:t>SAM: Доступный объем рынка составляет 79 396 (30 % от общего количества потенциальных потребителей, которые имеют активную жизненную позицию, стремятся удовлетворять свои потребности в самореализации и саморазвитии) - 79396*299 рублей = 23739404 рублей.</a:t>
            </a:r>
          </a:p>
          <a:p>
            <a:pPr algn="just"/>
            <a:r>
              <a:rPr lang="ru-RU" sz="1500" dirty="0"/>
              <a:t>SOM: Реально достижимый объем рынка - молодые люди от 18 до 35 лет, имеющие статус лиц с ОВЗ (8000 человек). Благодаря наличию платной подписки на услуги платформы, выручка от обслуживания лиц с ОВЗ - примерно 2392000 рублей/год - 2 392 000*299 рублей = 715 208 000 рублей.</a:t>
            </a:r>
          </a:p>
          <a:p>
            <a:pPr algn="just"/>
            <a:r>
              <a:rPr lang="ru-RU" sz="1500" dirty="0"/>
              <a:t>Но, поскольку, проект направлен на удовлетворение социальных потребностей населения, то расчет идет на поддержку со стороны муниципалитета и государства. Примерные затраты составят 1500000 рублей. Рентабельность составит: 2392000 рублей (выручка) – 1500000 рублей (затраты)/1000000 рублей (инвестиции)*100%=89,2%.</a:t>
            </a:r>
          </a:p>
          <a:p>
            <a:pPr algn="just"/>
            <a:r>
              <a:rPr lang="ru-RU" sz="1500" dirty="0"/>
              <a:t>На основании анализа рынка доля рынка стартап-проекта к концу</a:t>
            </a:r>
          </a:p>
          <a:p>
            <a:pPr algn="just"/>
            <a:r>
              <a:rPr lang="ru-RU" sz="1500" dirty="0"/>
              <a:t>первого года его реализации составит: 85%</a:t>
            </a:r>
          </a:p>
        </p:txBody>
      </p:sp>
    </p:spTree>
    <p:extLst>
      <p:ext uri="{BB962C8B-B14F-4D97-AF65-F5344CB8AC3E}">
        <p14:creationId xmlns:p14="http://schemas.microsoft.com/office/powerpoint/2010/main" val="144744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8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069711" y="121543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ТЕКУЩИЕ РЕЗУЛЬТАТЫ</a:t>
            </a:r>
            <a:endParaRPr sz="2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A72F1DE-E321-8F25-9BE9-D196621C05D5}"/>
              </a:ext>
            </a:extLst>
          </p:cNvPr>
          <p:cNvSpPr txBox="1"/>
          <p:nvPr/>
        </p:nvSpPr>
        <p:spPr>
          <a:xfrm>
            <a:off x="685801" y="1886626"/>
            <a:ext cx="7904018" cy="21698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1350" dirty="0"/>
              <a:t>Предложена идея проекта и концепция ее реализации, сформулирована и проверена гипотеза о востребованности услуги по расширению реализации потребностей в области организации свободного времени, реализации потребностей и интересов лиц с ОВЗ через предоставление доступа к трансляциям мероприятий в области культуры и искусства (театральные постановки, оперные представления, балет и другие культурные трансляции) в режиме реального времени,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 </a:t>
            </a:r>
          </a:p>
          <a:p>
            <a:pPr algn="just"/>
            <a:r>
              <a:rPr lang="ru-RU" sz="1350" dirty="0"/>
              <a:t>Создана команда стартап-проекта. Уровень готовности продукта - TRL 2.</a:t>
            </a:r>
          </a:p>
        </p:txBody>
      </p:sp>
    </p:spTree>
    <p:extLst>
      <p:ext uri="{BB962C8B-B14F-4D97-AF65-F5344CB8AC3E}">
        <p14:creationId xmlns:p14="http://schemas.microsoft.com/office/powerpoint/2010/main" val="3975246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9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069711" y="121543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КОМАНДА</a:t>
            </a:r>
            <a:endParaRPr sz="2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32CED4F-C4EB-5E96-9406-254D0B17D889}"/>
              </a:ext>
            </a:extLst>
          </p:cNvPr>
          <p:cNvSpPr txBox="1"/>
          <p:nvPr/>
        </p:nvSpPr>
        <p:spPr>
          <a:xfrm>
            <a:off x="331248" y="3727048"/>
            <a:ext cx="3993573" cy="15927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350" dirty="0"/>
              <a:t>Гаер </a:t>
            </a:r>
            <a:r>
              <a:rPr lang="ru-RU" sz="1350" dirty="0" err="1"/>
              <a:t>Лионелла</a:t>
            </a:r>
            <a:r>
              <a:rPr lang="ru-RU" sz="1350" dirty="0"/>
              <a:t> Альбертовна</a:t>
            </a:r>
          </a:p>
          <a:p>
            <a:pPr algn="just"/>
            <a:r>
              <a:rPr lang="ru-RU" sz="1200" i="1" dirty="0"/>
              <a:t>Лидер проекта. Общее руководство проектом, принятие управленческих решений разработка инфраструктуры проекта, маркетинговые функции.</a:t>
            </a:r>
          </a:p>
          <a:p>
            <a:pPr algn="just"/>
            <a:r>
              <a:rPr lang="ru-RU" sz="1200" i="1" dirty="0"/>
              <a:t>Общие экономические и специальные юридические знания и навыки. Опыт в управленческой деятельности, прохождение различных курсов и повышение квалификации в сфере маркетинга.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B1D067-299A-4426-E37F-D1A3B64B1EED}"/>
              </a:ext>
            </a:extLst>
          </p:cNvPr>
          <p:cNvSpPr txBox="1"/>
          <p:nvPr/>
        </p:nvSpPr>
        <p:spPr>
          <a:xfrm>
            <a:off x="4749906" y="3727048"/>
            <a:ext cx="4062846" cy="15927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350" dirty="0" err="1"/>
              <a:t>Имамиева</a:t>
            </a:r>
            <a:r>
              <a:rPr lang="ru-RU" sz="1350" dirty="0"/>
              <a:t> Эльвина Ильдаровна</a:t>
            </a:r>
          </a:p>
          <a:p>
            <a:pPr algn="just"/>
            <a:r>
              <a:rPr lang="ru-RU" sz="1200" i="1" dirty="0"/>
              <a:t>Администратор проекта. Ведение проектной документации, обеспечение участников проекта необходимой информацией для успешного выполнения работ по проекту. </a:t>
            </a:r>
          </a:p>
          <a:p>
            <a:pPr algn="just"/>
            <a:r>
              <a:rPr lang="ru-RU" sz="1200" i="1" dirty="0"/>
              <a:t>Опыт в администрировании определенных видов деятельности. Общие экономические и специальные юридические знания и навыки.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7B8ADEC-B828-72DE-9972-7E2BCEBB8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330" y="1655794"/>
            <a:ext cx="2175164" cy="207125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83BEE2DC-55B2-16D5-F206-D0741C667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06" y="1642080"/>
            <a:ext cx="2175164" cy="208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8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562614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3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10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1274532"/>
            <a:ext cx="1968677" cy="276997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/>
              <a:endParaRPr lang="ru-RU" sz="135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56864" y="3248540"/>
            <a:ext cx="3742342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2069711" y="1215436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700" dirty="0"/>
              <a:t>ПЛАНЫ РАЗВИТИЯ</a:t>
            </a:r>
            <a:endParaRPr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5800C5-8D6C-23C8-99A5-060AEA8CD4DF}"/>
              </a:ext>
            </a:extLst>
          </p:cNvPr>
          <p:cNvSpPr txBox="1"/>
          <p:nvPr/>
        </p:nvSpPr>
        <p:spPr>
          <a:xfrm>
            <a:off x="886691" y="1941863"/>
            <a:ext cx="6664036" cy="21698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350" dirty="0"/>
              <a:t>1.Разработка MVP проекта</a:t>
            </a:r>
          </a:p>
          <a:p>
            <a:r>
              <a:rPr lang="ru-RU" sz="1350" dirty="0"/>
              <a:t>2.Проведение </a:t>
            </a:r>
            <a:r>
              <a:rPr lang="ru-RU" sz="1350" dirty="0" err="1"/>
              <a:t>решенческих</a:t>
            </a:r>
            <a:r>
              <a:rPr lang="ru-RU" sz="1350" dirty="0"/>
              <a:t> интервью с потенциальными потребителями продуктов и услуг проекта и</a:t>
            </a:r>
          </a:p>
          <a:p>
            <a:r>
              <a:rPr lang="ru-RU" sz="1350" dirty="0"/>
              <a:t>потенциальными партнерами. Реализация первых продаж во время </a:t>
            </a:r>
            <a:r>
              <a:rPr lang="ru-RU" sz="1350" dirty="0" err="1"/>
              <a:t>решенческих</a:t>
            </a:r>
            <a:r>
              <a:rPr lang="ru-RU" sz="1350" dirty="0"/>
              <a:t> интервью.</a:t>
            </a:r>
          </a:p>
          <a:p>
            <a:r>
              <a:rPr lang="ru-RU" sz="1350" dirty="0"/>
              <a:t>3.Доработка MVP по результатам </a:t>
            </a:r>
            <a:r>
              <a:rPr lang="ru-RU" sz="1350" dirty="0" err="1"/>
              <a:t>решенческих</a:t>
            </a:r>
            <a:r>
              <a:rPr lang="ru-RU" sz="1350" dirty="0"/>
              <a:t> интервью.</a:t>
            </a:r>
          </a:p>
          <a:p>
            <a:r>
              <a:rPr lang="ru-RU" sz="1350" dirty="0"/>
              <a:t>4.Тестирование каналов продаж и выбор приоритетных каналов продвижения.</a:t>
            </a:r>
          </a:p>
          <a:p>
            <a:r>
              <a:rPr lang="ru-RU" sz="1350" dirty="0"/>
              <a:t>5.Построение и непрерывное совершенствование воронки продаж.</a:t>
            </a:r>
          </a:p>
          <a:p>
            <a:r>
              <a:rPr lang="ru-RU" sz="1350" dirty="0"/>
              <a:t>6.Продвижение по выбранным каналам продаж и масштабирование проекта на федеральном уровне.</a:t>
            </a:r>
          </a:p>
        </p:txBody>
      </p:sp>
    </p:spTree>
    <p:extLst>
      <p:ext uri="{BB962C8B-B14F-4D97-AF65-F5344CB8AC3E}">
        <p14:creationId xmlns:p14="http://schemas.microsoft.com/office/powerpoint/2010/main" val="372950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4577353" y="2164340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4577353" y="852554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4576786" y="4868180"/>
            <a:ext cx="1779554" cy="113691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6266836" y="848220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5" name="Текст 2"/>
          <p:cNvSpPr txBox="1"/>
          <p:nvPr/>
        </p:nvSpPr>
        <p:spPr>
          <a:xfrm>
            <a:off x="399007" y="1603590"/>
            <a:ext cx="3623409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lang="ru-RU" sz="5175" dirty="0"/>
              <a:t> ЗА ВНИМАНИЕ!</a:t>
            </a:r>
            <a:endParaRPr sz="54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725" dirty="0"/>
              <a:t>КОНТАКТЫ</a:t>
            </a:r>
            <a:endParaRPr sz="1725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725" dirty="0"/>
              <a:t>+7 930 034 75 69</a:t>
            </a:r>
            <a:endParaRPr sz="1725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1725" dirty="0"/>
              <a:t>E</a:t>
            </a:r>
            <a:r>
              <a:rPr sz="1725" dirty="0"/>
              <a:t>mail</a:t>
            </a:r>
            <a:r>
              <a:rPr lang="ru-RU" sz="1725" dirty="0"/>
              <a:t>: </a:t>
            </a:r>
            <a:r>
              <a:rPr lang="en-US" sz="1725" dirty="0"/>
              <a:t>070601lina@mail.ru</a:t>
            </a:r>
            <a:endParaRPr sz="17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823</Words>
  <Application>Microsoft Office PowerPoint</Application>
  <PresentationFormat>Экран (4:3)</PresentationFormat>
  <Paragraphs>63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kramin</dc:creator>
  <cp:lastModifiedBy>1</cp:lastModifiedBy>
  <cp:revision>3</cp:revision>
  <dcterms:created xsi:type="dcterms:W3CDTF">2023-11-24T14:37:25Z</dcterms:created>
  <dcterms:modified xsi:type="dcterms:W3CDTF">2023-11-26T17:02:15Z</dcterms:modified>
</cp:coreProperties>
</file>