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5143500" type="screen16x9"/>
  <p:notesSz cx="6858000" cy="9144000"/>
  <p:embeddedFontLst>
    <p:embeddedFont>
      <p:font typeface="Average" panose="020B0604020202020204" charset="0"/>
      <p:regular r:id="rId14"/>
    </p:embeddedFont>
    <p:embeddedFont>
      <p:font typeface="Georgia" panose="02040502050405020303" pitchFamily="18" charset="0"/>
      <p:regular r:id="rId15"/>
      <p:bold r:id="rId16"/>
      <p:italic r:id="rId17"/>
      <p:boldItalic r:id="rId18"/>
    </p:embeddedFont>
    <p:embeddedFont>
      <p:font typeface="Nunito" pitchFamily="2" charset="-52"/>
      <p:regular r:id="rId19"/>
      <p:bold r:id="rId20"/>
      <p:italic r:id="rId21"/>
      <p:boldItalic r:id="rId22"/>
    </p:embeddedFont>
    <p:embeddedFont>
      <p:font typeface="Nunito Black" pitchFamily="2" charset="-52"/>
      <p:bold r:id="rId23"/>
      <p:boldItalic r:id="rId24"/>
    </p:embeddedFont>
    <p:embeddedFont>
      <p:font typeface="Nunito ExtraBold" pitchFamily="2" charset="-52"/>
      <p:bold r:id="rId25"/>
      <p:boldItalic r:id="rId26"/>
    </p:embeddedFont>
    <p:embeddedFont>
      <p:font typeface="Nunito Light" pitchFamily="2" charset="-52"/>
      <p:regular r:id="rId27"/>
      <p:bold r:id="rId28"/>
      <p:italic r:id="rId29"/>
      <p:boldItalic r:id="rId30"/>
    </p:embeddedFont>
    <p:embeddedFont>
      <p:font typeface="Nunito Medium" panose="020B0604020202020204" charset="-52"/>
      <p:regular r:id="rId31"/>
      <p:bold r:id="rId32"/>
      <p:italic r:id="rId33"/>
      <p:boldItalic r:id="rId34"/>
    </p:embeddedFont>
    <p:embeddedFont>
      <p:font typeface="Nunito SemiBold" pitchFamily="2" charset="-52"/>
      <p:regular r:id="rId35"/>
      <p:bold r:id="rId36"/>
      <p:italic r:id="rId37"/>
      <p:boldItalic r:id="rId38"/>
    </p:embeddedFont>
    <p:embeddedFont>
      <p:font typeface="Oswald" panose="00000500000000000000" pitchFamily="2" charset="-52"/>
      <p:regular r:id="rId39"/>
      <p:bold r:id="rId4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2B690D4-85FC-4C0D-853A-CC356E6141CF}">
  <a:tblStyle styleId="{52B690D4-85FC-4C0D-853A-CC356E6141C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42" d="100"/>
          <a:sy n="142" d="100"/>
        </p:scale>
        <p:origin x="714" y="12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26" Type="http://schemas.openxmlformats.org/officeDocument/2006/relationships/font" Target="fonts/font13.fntdata"/><Relationship Id="rId39" Type="http://schemas.openxmlformats.org/officeDocument/2006/relationships/font" Target="fonts/font26.fntdata"/><Relationship Id="rId21" Type="http://schemas.openxmlformats.org/officeDocument/2006/relationships/font" Target="fonts/font8.fntdata"/><Relationship Id="rId34" Type="http://schemas.openxmlformats.org/officeDocument/2006/relationships/font" Target="fonts/font21.fntdata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29" Type="http://schemas.openxmlformats.org/officeDocument/2006/relationships/font" Target="fonts/font16.fntdata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1.fntdata"/><Relationship Id="rId32" Type="http://schemas.openxmlformats.org/officeDocument/2006/relationships/font" Target="fonts/font19.fntdata"/><Relationship Id="rId37" Type="http://schemas.openxmlformats.org/officeDocument/2006/relationships/font" Target="fonts/font24.fntdata"/><Relationship Id="rId40" Type="http://schemas.openxmlformats.org/officeDocument/2006/relationships/font" Target="fonts/font27.fntdata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28" Type="http://schemas.openxmlformats.org/officeDocument/2006/relationships/font" Target="fonts/font15.fntdata"/><Relationship Id="rId36" Type="http://schemas.openxmlformats.org/officeDocument/2006/relationships/font" Target="fonts/font23.fntdata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31" Type="http://schemas.openxmlformats.org/officeDocument/2006/relationships/font" Target="fonts/font18.fntdata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font" Target="fonts/font14.fntdata"/><Relationship Id="rId30" Type="http://schemas.openxmlformats.org/officeDocument/2006/relationships/font" Target="fonts/font17.fntdata"/><Relationship Id="rId35" Type="http://schemas.openxmlformats.org/officeDocument/2006/relationships/font" Target="fonts/font22.fntdata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font" Target="fonts/font12.fntdata"/><Relationship Id="rId33" Type="http://schemas.openxmlformats.org/officeDocument/2006/relationships/font" Target="fonts/font20.fntdata"/><Relationship Id="rId38" Type="http://schemas.openxmlformats.org/officeDocument/2006/relationships/font" Target="fonts/font25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5b2b8e6ebe687263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5b2b8e6ebe687263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2a273f72a2a_0_5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2a273f72a2a_0_5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5b2b8e6ebe687263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5b2b8e6ebe687263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5b2b8e6ebe687263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5b2b8e6ebe687263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26b0f6b8880fed6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26b0f6b8880fed6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2a388eab351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2a388eab351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26b0f6b8880fed61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26b0f6b8880fed61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26b0f6b8880fed61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26b0f6b8880fed61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26b0f6b8880fed61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26b0f6b8880fed61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26b0f6b8880fed61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26b0f6b8880fed61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4350279" y="2855377"/>
            <a:ext cx="443589" cy="105632"/>
            <a:chOff x="4137525" y="2915950"/>
            <a:chExt cx="869100" cy="207000"/>
          </a:xfrm>
        </p:grpSpPr>
        <p:sp>
          <p:nvSpPr>
            <p:cNvPr id="11" name="Google Shape;11;p2"/>
            <p:cNvSpPr/>
            <p:nvPr/>
          </p:nvSpPr>
          <p:spPr>
            <a:xfrm>
              <a:off x="4468575" y="2915950"/>
              <a:ext cx="207000" cy="20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>
              <a:off x="4799625" y="2915950"/>
              <a:ext cx="207000" cy="20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4137525" y="2915950"/>
              <a:ext cx="207000" cy="20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" name="Google Shape;14;p2"/>
          <p:cNvSpPr txBox="1">
            <a:spLocks noGrp="1"/>
          </p:cNvSpPr>
          <p:nvPr>
            <p:ph type="ctrTitle"/>
          </p:nvPr>
        </p:nvSpPr>
        <p:spPr>
          <a:xfrm>
            <a:off x="671258" y="990800"/>
            <a:ext cx="7801500" cy="1730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subTitle" idx="1"/>
          </p:nvPr>
        </p:nvSpPr>
        <p:spPr>
          <a:xfrm>
            <a:off x="671250" y="3174876"/>
            <a:ext cx="78015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title"/>
          </p:nvPr>
        </p:nvSpPr>
        <p:spPr>
          <a:xfrm>
            <a:off x="671250" y="2141250"/>
            <a:ext cx="7852200" cy="861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4" name="Google Shape;34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5" name="Google Shape;35;p7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lt2"/>
        </a:solidFill>
        <a:effectLst/>
      </p:bgPr>
    </p:bg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8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62271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8" name="Google Shape;38;p8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9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41" name="Google Shape;41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2" name="Google Shape;42;p9"/>
          <p:cNvSpPr txBox="1">
            <a:spLocks noGrp="1"/>
          </p:cNvSpPr>
          <p:nvPr>
            <p:ph type="title"/>
          </p:nvPr>
        </p:nvSpPr>
        <p:spPr>
          <a:xfrm>
            <a:off x="265500" y="1081400"/>
            <a:ext cx="4045200" cy="1710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43" name="Google Shape;43;p9"/>
          <p:cNvSpPr txBox="1">
            <a:spLocks noGrp="1"/>
          </p:cNvSpPr>
          <p:nvPr>
            <p:ph type="subTitle" idx="1"/>
          </p:nvPr>
        </p:nvSpPr>
        <p:spPr>
          <a:xfrm>
            <a:off x="265500" y="2845201"/>
            <a:ext cx="4045200" cy="134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44" name="Google Shape;44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5" name="Google Shape;45;p9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Oswald"/>
              <a:buNone/>
              <a:defRPr sz="21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1pPr>
          </a:lstStyle>
          <a:p>
            <a:endParaRPr/>
          </a:p>
        </p:txBody>
      </p:sp>
      <p:sp>
        <p:nvSpPr>
          <p:cNvPr id="48" name="Google Shape;48;p10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255275"/>
            <a:ext cx="8520600" cy="1890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1" name="Google Shape;51;p11"/>
          <p:cNvSpPr txBox="1">
            <a:spLocks noGrp="1"/>
          </p:cNvSpPr>
          <p:nvPr>
            <p:ph type="body" idx="1"/>
          </p:nvPr>
        </p:nvSpPr>
        <p:spPr>
          <a:xfrm>
            <a:off x="311700" y="32284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2" name="Google Shape;52;p11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2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late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verage"/>
              <a:buChar char="●"/>
              <a:defRPr sz="18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○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■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●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○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■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●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○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■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1pPr>
            <a:lvl2pPr lvl="1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2pPr>
            <a:lvl3pPr lvl="2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3pPr>
            <a:lvl4pPr lvl="3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4pPr>
            <a:lvl5pPr lvl="4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5pPr>
            <a:lvl6pPr lvl="5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6pPr>
            <a:lvl7pPr lvl="6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7pPr>
            <a:lvl8pPr lvl="7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8pPr>
            <a:lvl9pPr lvl="8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.jpg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3"/>
          <p:cNvSpPr txBox="1">
            <a:spLocks noGrp="1"/>
          </p:cNvSpPr>
          <p:nvPr>
            <p:ph type="ctrTitle"/>
          </p:nvPr>
        </p:nvSpPr>
        <p:spPr>
          <a:xfrm>
            <a:off x="671258" y="1143200"/>
            <a:ext cx="7801500" cy="1730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8400" b="1">
                <a:solidFill>
                  <a:schemeClr val="accent4"/>
                </a:solidFill>
                <a:latin typeface="Georgia"/>
                <a:ea typeface="Georgia"/>
                <a:cs typeface="Georgia"/>
                <a:sym typeface="Georgia"/>
              </a:rPr>
              <a:t>AdWall</a:t>
            </a:r>
            <a:endParaRPr sz="8400" b="1">
              <a:solidFill>
                <a:schemeClr val="accent4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60" name="Google Shape;60;p13"/>
          <p:cNvSpPr txBox="1">
            <a:spLocks noGrp="1"/>
          </p:cNvSpPr>
          <p:nvPr>
            <p:ph type="subTitle" idx="1"/>
          </p:nvPr>
        </p:nvSpPr>
        <p:spPr>
          <a:xfrm>
            <a:off x="311700" y="30627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rPr lang="ru" sz="2400">
                <a:solidFill>
                  <a:schemeClr val="accent5"/>
                </a:solidFill>
                <a:latin typeface="Nunito"/>
                <a:ea typeface="Nunito"/>
                <a:cs typeface="Nunito"/>
                <a:sym typeface="Nunito"/>
              </a:rPr>
              <a:t>Предоставление услуг по размещения рекламы определенного размера на шумоподавляющем заборе</a:t>
            </a:r>
            <a:endParaRPr sz="2400">
              <a:solidFill>
                <a:schemeClr val="accent5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4"/>
          <p:cNvSpPr txBox="1">
            <a:spLocks noGrp="1"/>
          </p:cNvSpPr>
          <p:nvPr>
            <p:ph type="title"/>
          </p:nvPr>
        </p:nvSpPr>
        <p:spPr>
          <a:xfrm>
            <a:off x="1436100" y="321800"/>
            <a:ext cx="6271800" cy="69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ru" sz="4200" b="1">
                <a:latin typeface="Georgia"/>
                <a:ea typeface="Georgia"/>
                <a:cs typeface="Georgia"/>
                <a:sym typeface="Georgia"/>
              </a:rPr>
              <a:t>Основные проблемы</a:t>
            </a:r>
            <a:endParaRPr sz="4200" b="1"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66" name="Google Shape;66;p14"/>
          <p:cNvSpPr txBox="1"/>
          <p:nvPr/>
        </p:nvSpPr>
        <p:spPr>
          <a:xfrm>
            <a:off x="671250" y="1229375"/>
            <a:ext cx="7801500" cy="34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chemeClr val="lt2"/>
                </a:solidFill>
                <a:latin typeface="Nunito Medium"/>
                <a:ea typeface="Nunito Medium"/>
                <a:cs typeface="Nunito Medium"/>
                <a:sym typeface="Nunito Medium"/>
              </a:rPr>
              <a:t>Проблема для тех, кто обладает правом собственности на шумоподавляющие заборы вдоль автомагистралей и </a:t>
            </a:r>
            <a:endParaRPr sz="2100">
              <a:solidFill>
                <a:schemeClr val="lt2"/>
              </a:solidFill>
              <a:latin typeface="Nunito Medium"/>
              <a:ea typeface="Nunito Medium"/>
              <a:cs typeface="Nunito Medium"/>
              <a:sym typeface="Nunito Medium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chemeClr val="lt2"/>
                </a:solidFill>
                <a:latin typeface="Nunito Medium"/>
                <a:ea typeface="Nunito Medium"/>
                <a:cs typeface="Nunito Medium"/>
                <a:sym typeface="Nunito Medium"/>
              </a:rPr>
              <a:t>ж/д линий:</a:t>
            </a:r>
            <a:r>
              <a:rPr lang="ru" sz="2100">
                <a:solidFill>
                  <a:schemeClr val="accent3"/>
                </a:solidFill>
                <a:latin typeface="Nunito Medium"/>
                <a:ea typeface="Nunito Medium"/>
                <a:cs typeface="Nunito Medium"/>
                <a:sym typeface="Nunito Medium"/>
              </a:rPr>
              <a:t> </a:t>
            </a:r>
            <a:r>
              <a:rPr lang="ru" sz="2100">
                <a:solidFill>
                  <a:schemeClr val="accent4"/>
                </a:solidFill>
                <a:latin typeface="Nunito Medium"/>
                <a:ea typeface="Nunito Medium"/>
                <a:cs typeface="Nunito Medium"/>
                <a:sym typeface="Nunito Medium"/>
              </a:rPr>
              <a:t>отсутствие возможности их монетизации.</a:t>
            </a:r>
            <a:endParaRPr sz="2100">
              <a:solidFill>
                <a:schemeClr val="accent4"/>
              </a:solidFill>
              <a:latin typeface="Nunito Medium"/>
              <a:ea typeface="Nunito Medium"/>
              <a:cs typeface="Nunito Medium"/>
              <a:sym typeface="Nunito Medium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100">
              <a:solidFill>
                <a:schemeClr val="accent4"/>
              </a:solidFill>
              <a:latin typeface="Nunito Medium"/>
              <a:ea typeface="Nunito Medium"/>
              <a:cs typeface="Nunito Medium"/>
              <a:sym typeface="Nunito Medium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chemeClr val="lt2"/>
                </a:solidFill>
                <a:latin typeface="Nunito Medium"/>
                <a:ea typeface="Nunito Medium"/>
                <a:cs typeface="Nunito Medium"/>
                <a:sym typeface="Nunito Medium"/>
              </a:rPr>
              <a:t>Проблема для руководителей малого, среднего и крупного бизнеса:</a:t>
            </a:r>
            <a:r>
              <a:rPr lang="ru" sz="2100">
                <a:solidFill>
                  <a:schemeClr val="accent3"/>
                </a:solidFill>
                <a:latin typeface="Nunito Medium"/>
                <a:ea typeface="Nunito Medium"/>
                <a:cs typeface="Nunito Medium"/>
                <a:sym typeface="Nunito Medium"/>
              </a:rPr>
              <a:t> </a:t>
            </a:r>
            <a:r>
              <a:rPr lang="ru" sz="2100">
                <a:solidFill>
                  <a:schemeClr val="accent4"/>
                </a:solidFill>
                <a:latin typeface="Nunito Medium"/>
                <a:ea typeface="Nunito Medium"/>
                <a:cs typeface="Nunito Medium"/>
                <a:sym typeface="Nunito Medium"/>
              </a:rPr>
              <a:t>небольшой бюджет на маркетинговую кампанию и недостаточный поток клиентов для организации, необходимость привлечения клиентов в новый филиал или на предстоящее мероприятие.</a:t>
            </a:r>
            <a:endParaRPr sz="2100">
              <a:solidFill>
                <a:schemeClr val="accent4"/>
              </a:solidFill>
              <a:latin typeface="Nunito Medium"/>
              <a:ea typeface="Nunito Medium"/>
              <a:cs typeface="Nunito Medium"/>
              <a:sym typeface="Nunito Medium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5"/>
          <p:cNvSpPr txBox="1">
            <a:spLocks noGrp="1"/>
          </p:cNvSpPr>
          <p:nvPr>
            <p:ph type="title"/>
          </p:nvPr>
        </p:nvSpPr>
        <p:spPr>
          <a:xfrm>
            <a:off x="1219300" y="363150"/>
            <a:ext cx="65934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4000" b="1" dirty="0">
                <a:solidFill>
                  <a:schemeClr val="accent4">
                    <a:lumMod val="75000"/>
                  </a:schemeClr>
                </a:solidFill>
                <a:latin typeface="Georgia"/>
                <a:ea typeface="Georgia"/>
                <a:cs typeface="Georgia"/>
                <a:sym typeface="Georgia"/>
              </a:rPr>
              <a:t>Цели и задачи проекта</a:t>
            </a:r>
            <a:endParaRPr sz="4000" b="1" dirty="0">
              <a:solidFill>
                <a:schemeClr val="accent4">
                  <a:lumMod val="75000"/>
                </a:schemeClr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72" name="Google Shape;72;p15"/>
          <p:cNvSpPr txBox="1">
            <a:spLocks noGrp="1"/>
          </p:cNvSpPr>
          <p:nvPr>
            <p:ph type="body" idx="4294967295"/>
          </p:nvPr>
        </p:nvSpPr>
        <p:spPr>
          <a:xfrm>
            <a:off x="231000" y="1278000"/>
            <a:ext cx="7144500" cy="3416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unito Medium"/>
              <a:buChar char="➔"/>
            </a:pPr>
            <a:r>
              <a:rPr lang="ru" dirty="0">
                <a:latin typeface="Nunito Medium"/>
                <a:ea typeface="Nunito Medium"/>
                <a:cs typeface="Nunito Medium"/>
                <a:sym typeface="Nunito Medium"/>
              </a:rPr>
              <a:t>Предоставление платформы для размещения рекламы</a:t>
            </a:r>
            <a:endParaRPr dirty="0">
              <a:latin typeface="Nunito Medium"/>
              <a:ea typeface="Nunito Medium"/>
              <a:cs typeface="Nunito Medium"/>
              <a:sym typeface="Nunito Medium"/>
            </a:endParaRPr>
          </a:p>
          <a:p>
            <a:pPr marL="457200" lvl="0" indent="-3429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unito Medium"/>
              <a:buChar char="➔"/>
            </a:pPr>
            <a:r>
              <a:rPr lang="ru" dirty="0">
                <a:latin typeface="Nunito Medium"/>
                <a:ea typeface="Nunito Medium"/>
                <a:cs typeface="Nunito Medium"/>
                <a:sym typeface="Nunito Medium"/>
              </a:rPr>
              <a:t>Составление договоров с компаниями-клиентами</a:t>
            </a:r>
            <a:endParaRPr dirty="0">
              <a:latin typeface="Nunito Medium"/>
              <a:ea typeface="Nunito Medium"/>
              <a:cs typeface="Nunito Medium"/>
              <a:sym typeface="Nunito Medium"/>
            </a:endParaRPr>
          </a:p>
          <a:p>
            <a:pPr marL="457200" lvl="0" indent="-3429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unito Medium"/>
              <a:buChar char="➔"/>
            </a:pPr>
            <a:r>
              <a:rPr lang="ru" dirty="0">
                <a:latin typeface="Nunito Medium"/>
                <a:ea typeface="Nunito Medium"/>
                <a:cs typeface="Nunito Medium"/>
                <a:sym typeface="Nunito Medium"/>
              </a:rPr>
              <a:t>Поиск потенциальных клиентов</a:t>
            </a:r>
            <a:endParaRPr dirty="0">
              <a:latin typeface="Nunito Medium"/>
              <a:ea typeface="Nunito Medium"/>
              <a:cs typeface="Nunito Medium"/>
              <a:sym typeface="Nunito Medium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unito Medium"/>
              <a:buChar char="➔"/>
            </a:pPr>
            <a:r>
              <a:rPr lang="ru" dirty="0">
                <a:latin typeface="Nunito Medium"/>
                <a:ea typeface="Nunito Medium"/>
                <a:cs typeface="Nunito Medium"/>
                <a:sym typeface="Nunito Medium"/>
              </a:rPr>
              <a:t>Осуществление размещения рекламы </a:t>
            </a:r>
            <a:endParaRPr dirty="0">
              <a:latin typeface="Nunito Medium"/>
              <a:ea typeface="Nunito Medium"/>
              <a:cs typeface="Nunito Medium"/>
              <a:sym typeface="Nunito Medium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latin typeface="Nunito Medium"/>
                <a:ea typeface="Nunito Medium"/>
                <a:cs typeface="Nunito Medium"/>
                <a:sym typeface="Nunito Medium"/>
              </a:rPr>
              <a:t>на платформе сдача в аренду уникального </a:t>
            </a:r>
            <a:endParaRPr dirty="0">
              <a:latin typeface="Nunito Medium"/>
              <a:ea typeface="Nunito Medium"/>
              <a:cs typeface="Nunito Medium"/>
              <a:sym typeface="Nunito Medium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latin typeface="Nunito Medium"/>
                <a:ea typeface="Nunito Medium"/>
                <a:cs typeface="Nunito Medium"/>
                <a:sym typeface="Nunito Medium"/>
              </a:rPr>
              <a:t>рекламного места</a:t>
            </a:r>
            <a:endParaRPr dirty="0">
              <a:latin typeface="Nunito Medium"/>
              <a:ea typeface="Nunito Medium"/>
              <a:cs typeface="Nunito Medium"/>
              <a:sym typeface="Nunito Medium"/>
            </a:endParaRPr>
          </a:p>
        </p:txBody>
      </p:sp>
      <p:pic>
        <p:nvPicPr>
          <p:cNvPr id="73" name="Google Shape;73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88750" y="1278000"/>
            <a:ext cx="5183000" cy="41010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6"/>
          <p:cNvSpPr txBox="1">
            <a:spLocks noGrp="1"/>
          </p:cNvSpPr>
          <p:nvPr>
            <p:ph type="title"/>
          </p:nvPr>
        </p:nvSpPr>
        <p:spPr>
          <a:xfrm>
            <a:off x="3059850" y="120075"/>
            <a:ext cx="3024300" cy="79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4500" b="1" u="sng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Решение</a:t>
            </a:r>
            <a:endParaRPr sz="4500" b="1" u="sng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79" name="Google Shape;79;p16"/>
          <p:cNvSpPr txBox="1">
            <a:spLocks noGrp="1"/>
          </p:cNvSpPr>
          <p:nvPr>
            <p:ph type="body" idx="1"/>
          </p:nvPr>
        </p:nvSpPr>
        <p:spPr>
          <a:xfrm>
            <a:off x="832500" y="1127250"/>
            <a:ext cx="7479000" cy="7920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91425" tIns="91425" rIns="91425" bIns="91425" anchor="t" anchorCtr="0">
            <a:normAutofit fontScale="925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solidFill>
                  <a:schemeClr val="tx1"/>
                </a:solidFill>
                <a:latin typeface="Nunito Medium"/>
                <a:ea typeface="Nunito Medium"/>
                <a:cs typeface="Nunito Medium"/>
                <a:sym typeface="Nunito Medium"/>
              </a:rPr>
              <a:t>Мы предоставляем недорогой и эффективный способ привлечь новую целевую аудиторию для малого, крупного и среднего бизнеса:</a:t>
            </a:r>
            <a:r>
              <a:rPr lang="ru" dirty="0">
                <a:solidFill>
                  <a:schemeClr val="lt2"/>
                </a:solidFill>
                <a:latin typeface="Nunito Medium"/>
                <a:ea typeface="Nunito Medium"/>
                <a:cs typeface="Nunito Medium"/>
                <a:sym typeface="Nunito Medium"/>
              </a:rPr>
              <a:t> </a:t>
            </a:r>
            <a:endParaRPr dirty="0">
              <a:solidFill>
                <a:schemeClr val="lt2"/>
              </a:solidFill>
              <a:latin typeface="Nunito Medium"/>
              <a:ea typeface="Nunito Medium"/>
              <a:cs typeface="Nunito Medium"/>
              <a:sym typeface="Nunito Medium"/>
            </a:endParaRPr>
          </a:p>
        </p:txBody>
      </p:sp>
      <p:sp>
        <p:nvSpPr>
          <p:cNvPr id="80" name="Google Shape;80;p16"/>
          <p:cNvSpPr txBox="1"/>
          <p:nvPr/>
        </p:nvSpPr>
        <p:spPr>
          <a:xfrm>
            <a:off x="1923450" y="2175987"/>
            <a:ext cx="5297100" cy="2462182"/>
          </a:xfrm>
          <a:prstGeom prst="rect">
            <a:avLst/>
          </a:prstGeom>
          <a:solidFill>
            <a:schemeClr val="bg1">
              <a:alpha val="80000"/>
            </a:schemeClr>
          </a:solidFill>
          <a:ln w="19050">
            <a:solidFill>
              <a:schemeClr val="bg1"/>
            </a:solidFill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ru" dirty="0">
                <a:sym typeface="Nunito"/>
              </a:rPr>
              <a:t> </a:t>
            </a:r>
            <a:r>
              <a:rPr lang="ru" sz="2400" b="1" dirty="0">
                <a:solidFill>
                  <a:schemeClr val="tx1"/>
                </a:solidFill>
                <a:latin typeface="Nunito ExtraBold" panose="020B0604020202020204" charset="-52"/>
                <a:sym typeface="Nunito"/>
              </a:rPr>
              <a:t>Размещение рекламы на шумоподавляющих заборах, установленных вдоль автомагистралей и железнодорожных путей.</a:t>
            </a:r>
            <a:endParaRPr sz="2400" b="1" dirty="0">
              <a:solidFill>
                <a:schemeClr val="tx1"/>
              </a:solidFill>
              <a:latin typeface="Nunito ExtraBold" panose="020B0604020202020204" charset="-52"/>
              <a:sym typeface="Nunito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7"/>
          <p:cNvSpPr txBox="1">
            <a:spLocks noGrp="1"/>
          </p:cNvSpPr>
          <p:nvPr>
            <p:ph type="title"/>
          </p:nvPr>
        </p:nvSpPr>
        <p:spPr>
          <a:xfrm>
            <a:off x="1420950" y="243325"/>
            <a:ext cx="6302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600" b="1">
                <a:latin typeface="Georgia"/>
                <a:ea typeface="Georgia"/>
                <a:cs typeface="Georgia"/>
                <a:sym typeface="Georgia"/>
              </a:rPr>
              <a:t>Отличие от конкурентов</a:t>
            </a:r>
            <a:endParaRPr sz="3600" b="1">
              <a:latin typeface="Georgia"/>
              <a:ea typeface="Georgia"/>
              <a:cs typeface="Georgia"/>
              <a:sym typeface="Georgia"/>
            </a:endParaRPr>
          </a:p>
        </p:txBody>
      </p:sp>
      <p:graphicFrame>
        <p:nvGraphicFramePr>
          <p:cNvPr id="86" name="Google Shape;86;p17"/>
          <p:cNvGraphicFramePr/>
          <p:nvPr/>
        </p:nvGraphicFramePr>
        <p:xfrm>
          <a:off x="619850" y="1306400"/>
          <a:ext cx="7904300" cy="2900000"/>
        </p:xfrm>
        <a:graphic>
          <a:graphicData uri="http://schemas.openxmlformats.org/drawingml/2006/table">
            <a:tbl>
              <a:tblPr>
                <a:noFill/>
                <a:tableStyleId>{52B690D4-85FC-4C0D-853A-CC356E6141CF}</a:tableStyleId>
              </a:tblPr>
              <a:tblGrid>
                <a:gridCol w="1767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3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366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84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047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503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5282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6575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 b="1">
                        <a:solidFill>
                          <a:schemeClr val="accent6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600" b="1">
                          <a:solidFill>
                            <a:schemeClr val="accent6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AdWall</a:t>
                      </a:r>
                      <a:endParaRPr sz="1600" b="1">
                        <a:solidFill>
                          <a:schemeClr val="accent6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600" b="1">
                          <a:solidFill>
                            <a:schemeClr val="accent6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Premium group</a:t>
                      </a:r>
                      <a:endParaRPr sz="1600" b="1">
                        <a:solidFill>
                          <a:schemeClr val="accent6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600" b="1">
                          <a:solidFill>
                            <a:schemeClr val="accent6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All Bilbobards</a:t>
                      </a:r>
                      <a:endParaRPr sz="1600" b="1">
                        <a:solidFill>
                          <a:schemeClr val="accent6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600" b="1">
                          <a:solidFill>
                            <a:schemeClr val="accent6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Russ</a:t>
                      </a:r>
                      <a:endParaRPr sz="1600" b="1">
                        <a:solidFill>
                          <a:schemeClr val="accent6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600" b="1">
                          <a:solidFill>
                            <a:schemeClr val="accent6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Limes Media</a:t>
                      </a:r>
                      <a:endParaRPr sz="1600" b="1">
                        <a:solidFill>
                          <a:schemeClr val="accent6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600" b="1">
                          <a:solidFill>
                            <a:schemeClr val="accent6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MkPrint</a:t>
                      </a:r>
                      <a:endParaRPr sz="1600" b="1">
                        <a:solidFill>
                          <a:schemeClr val="accent6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75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600" b="1">
                          <a:solidFill>
                            <a:schemeClr val="accent6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Долговечность</a:t>
                      </a:r>
                      <a:endParaRPr sz="1600" b="1">
                        <a:solidFill>
                          <a:schemeClr val="accent6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2000" b="1">
                          <a:solidFill>
                            <a:schemeClr val="accent6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+</a:t>
                      </a:r>
                      <a:endParaRPr sz="2000" b="1">
                        <a:solidFill>
                          <a:schemeClr val="accent6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2000" b="1">
                          <a:solidFill>
                            <a:schemeClr val="accent6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+</a:t>
                      </a:r>
                      <a:endParaRPr sz="2000" b="1">
                        <a:solidFill>
                          <a:schemeClr val="accent6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2000" b="1">
                          <a:solidFill>
                            <a:schemeClr val="accent6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+</a:t>
                      </a:r>
                      <a:endParaRPr sz="2000" b="1">
                        <a:solidFill>
                          <a:schemeClr val="accent6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2000" b="1">
                          <a:solidFill>
                            <a:schemeClr val="accent6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+</a:t>
                      </a:r>
                      <a:endParaRPr sz="2000" b="1">
                        <a:solidFill>
                          <a:schemeClr val="accent6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2000" b="1">
                          <a:solidFill>
                            <a:schemeClr val="accent6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+</a:t>
                      </a:r>
                      <a:endParaRPr sz="2000" b="1">
                        <a:solidFill>
                          <a:schemeClr val="accent6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2000" b="1">
                          <a:solidFill>
                            <a:schemeClr val="accent6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-</a:t>
                      </a:r>
                      <a:endParaRPr sz="2000" b="1">
                        <a:solidFill>
                          <a:schemeClr val="accent6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75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600" b="1">
                          <a:solidFill>
                            <a:schemeClr val="accent6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Монетизация шумоподавляющих заборов</a:t>
                      </a:r>
                      <a:endParaRPr sz="1600" b="1">
                        <a:solidFill>
                          <a:schemeClr val="accent6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2000" b="1">
                          <a:solidFill>
                            <a:schemeClr val="accent6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+</a:t>
                      </a:r>
                      <a:endParaRPr sz="2000" b="1">
                        <a:solidFill>
                          <a:schemeClr val="accent6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2000" b="1">
                          <a:solidFill>
                            <a:schemeClr val="accent6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-</a:t>
                      </a:r>
                      <a:endParaRPr sz="2000" b="1">
                        <a:solidFill>
                          <a:schemeClr val="accent6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2000" b="1">
                          <a:solidFill>
                            <a:schemeClr val="accent6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-</a:t>
                      </a:r>
                      <a:endParaRPr sz="2000" b="1">
                        <a:solidFill>
                          <a:schemeClr val="accent6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2000" b="1">
                          <a:solidFill>
                            <a:schemeClr val="accent6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-</a:t>
                      </a:r>
                      <a:endParaRPr sz="2000" b="1">
                        <a:solidFill>
                          <a:schemeClr val="accent6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2000" b="1">
                          <a:solidFill>
                            <a:schemeClr val="accent6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-</a:t>
                      </a:r>
                      <a:endParaRPr sz="2000" b="1">
                        <a:solidFill>
                          <a:schemeClr val="accent6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2000" b="1">
                          <a:solidFill>
                            <a:schemeClr val="accent6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-</a:t>
                      </a:r>
                      <a:endParaRPr sz="2000" b="1">
                        <a:solidFill>
                          <a:schemeClr val="accent6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75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600" b="1">
                          <a:solidFill>
                            <a:schemeClr val="accent6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Дешевизна</a:t>
                      </a:r>
                      <a:endParaRPr sz="1600" b="1">
                        <a:solidFill>
                          <a:schemeClr val="accent6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2000" b="1">
                          <a:solidFill>
                            <a:schemeClr val="accent6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+</a:t>
                      </a:r>
                      <a:endParaRPr sz="2000" b="1">
                        <a:solidFill>
                          <a:schemeClr val="accent6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2000" b="1">
                          <a:solidFill>
                            <a:schemeClr val="accent6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+</a:t>
                      </a:r>
                      <a:endParaRPr sz="2000" b="1">
                        <a:solidFill>
                          <a:schemeClr val="accent6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2000" b="1">
                          <a:solidFill>
                            <a:schemeClr val="accent6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+</a:t>
                      </a:r>
                      <a:endParaRPr sz="2000" b="1">
                        <a:solidFill>
                          <a:schemeClr val="accent6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2000" b="1">
                          <a:solidFill>
                            <a:schemeClr val="accent6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-</a:t>
                      </a:r>
                      <a:endParaRPr sz="2000" b="1">
                        <a:solidFill>
                          <a:schemeClr val="accent6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2000" b="1">
                          <a:solidFill>
                            <a:schemeClr val="accent6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-</a:t>
                      </a:r>
                      <a:endParaRPr sz="2000" b="1">
                        <a:solidFill>
                          <a:schemeClr val="accent6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2000" b="1">
                          <a:solidFill>
                            <a:schemeClr val="accent6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+</a:t>
                      </a:r>
                      <a:endParaRPr sz="2000" b="1">
                        <a:solidFill>
                          <a:schemeClr val="accent6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8"/>
          <p:cNvSpPr txBox="1">
            <a:spLocks noGrp="1"/>
          </p:cNvSpPr>
          <p:nvPr>
            <p:ph type="title"/>
          </p:nvPr>
        </p:nvSpPr>
        <p:spPr>
          <a:xfrm>
            <a:off x="2734800" y="156875"/>
            <a:ext cx="3674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400" b="1">
                <a:solidFill>
                  <a:schemeClr val="accent5"/>
                </a:solidFill>
                <a:latin typeface="Georgia"/>
                <a:ea typeface="Georgia"/>
                <a:cs typeface="Georgia"/>
                <a:sym typeface="Georgia"/>
              </a:rPr>
              <a:t>Бизнес-модель</a:t>
            </a:r>
            <a:endParaRPr sz="3400" b="1">
              <a:solidFill>
                <a:schemeClr val="accent5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graphicFrame>
        <p:nvGraphicFramePr>
          <p:cNvPr id="92" name="Google Shape;92;p18"/>
          <p:cNvGraphicFramePr/>
          <p:nvPr/>
        </p:nvGraphicFramePr>
        <p:xfrm>
          <a:off x="653850" y="922200"/>
          <a:ext cx="7836300" cy="3912110"/>
        </p:xfrm>
        <a:graphic>
          <a:graphicData uri="http://schemas.openxmlformats.org/drawingml/2006/table">
            <a:tbl>
              <a:tblPr>
                <a:noFill/>
                <a:tableStyleId>{52B690D4-85FC-4C0D-853A-CC356E6141CF}</a:tableStyleId>
              </a:tblPr>
              <a:tblGrid>
                <a:gridCol w="2149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94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32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590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92387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solidFill>
                            <a:schemeClr val="accent4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Ключевые партнёры</a:t>
                      </a:r>
                      <a:endParaRPr>
                        <a:solidFill>
                          <a:schemeClr val="accent4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  <a:p>
                      <a:pPr marL="457200" lvl="0" indent="-31115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2"/>
                        </a:buClr>
                        <a:buSzPts val="1300"/>
                        <a:buFont typeface="Nunito"/>
                        <a:buChar char="-"/>
                      </a:pPr>
                      <a:r>
                        <a:rPr lang="ru" sz="1300">
                          <a:solidFill>
                            <a:schemeClr val="lt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государство</a:t>
                      </a:r>
                      <a:endParaRPr sz="1300">
                        <a:solidFill>
                          <a:schemeClr val="lt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  <a:p>
                      <a:pPr marL="457200" lvl="0" indent="-31115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2"/>
                        </a:buClr>
                        <a:buSzPts val="1300"/>
                        <a:buFont typeface="Nunito"/>
                        <a:buChar char="-"/>
                      </a:pPr>
                      <a:r>
                        <a:rPr lang="ru" sz="1300">
                          <a:solidFill>
                            <a:schemeClr val="lt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компания, которая занимается производством баннеров и их установкой</a:t>
                      </a:r>
                      <a:endParaRPr sz="1300">
                        <a:solidFill>
                          <a:schemeClr val="lt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solidFill>
                            <a:schemeClr val="accent4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Ключевые ресурсы</a:t>
                      </a:r>
                      <a:endParaRPr>
                        <a:solidFill>
                          <a:schemeClr val="accent4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  <a:p>
                      <a:pPr marL="457200" lvl="0" indent="-31115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2"/>
                        </a:buClr>
                        <a:buSzPts val="1300"/>
                        <a:buFont typeface="Nunito"/>
                        <a:buChar char="-"/>
                      </a:pPr>
                      <a:r>
                        <a:rPr lang="ru" sz="1300">
                          <a:solidFill>
                            <a:schemeClr val="lt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интеллектуальные ресурсы для составления договоров с клиентами</a:t>
                      </a:r>
                      <a:endParaRPr sz="1300">
                        <a:solidFill>
                          <a:schemeClr val="lt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  <a:p>
                      <a:pPr marL="457200" lvl="0" indent="-31115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2"/>
                        </a:buClr>
                        <a:buSzPts val="1300"/>
                        <a:buFont typeface="Nunito"/>
                        <a:buChar char="-"/>
                      </a:pPr>
                      <a:r>
                        <a:rPr lang="ru" sz="1300">
                          <a:solidFill>
                            <a:schemeClr val="lt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место на заборе</a:t>
                      </a:r>
                      <a:endParaRPr sz="1300">
                        <a:solidFill>
                          <a:schemeClr val="lt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  <a:p>
                      <a:pPr marL="457200" lvl="0" indent="-31115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2"/>
                        </a:buClr>
                        <a:buSzPts val="1300"/>
                        <a:buFont typeface="Nunito"/>
                        <a:buChar char="-"/>
                      </a:pPr>
                      <a:r>
                        <a:rPr lang="ru" sz="1300">
                          <a:solidFill>
                            <a:schemeClr val="lt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деньги на выкуп части забора</a:t>
                      </a:r>
                      <a:endParaRPr sz="1300">
                        <a:solidFill>
                          <a:schemeClr val="lt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dirty="0">
                          <a:solidFill>
                            <a:schemeClr val="accent4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Клиенты</a:t>
                      </a:r>
                      <a:endParaRPr dirty="0">
                        <a:solidFill>
                          <a:schemeClr val="accent4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dirty="0">
                          <a:solidFill>
                            <a:schemeClr val="lt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Крупные и средние (региональные) бизнесы</a:t>
                      </a:r>
                      <a:endParaRPr sz="1300" dirty="0">
                        <a:solidFill>
                          <a:schemeClr val="lt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ru" sz="1300" dirty="0">
                          <a:solidFill>
                            <a:schemeClr val="lt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На начальном этапе более вероятно партнерство со средним бизнесом.</a:t>
                      </a:r>
                      <a:endParaRPr sz="1300" dirty="0">
                        <a:solidFill>
                          <a:schemeClr val="lt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72850">
                <a:tc gridSpan="2">
                  <a:txBody>
                    <a:bodyPr/>
                    <a:lstStyle/>
                    <a:p>
                      <a:pPr marL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solidFill>
                            <a:schemeClr val="accent4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Каналы сбыта</a:t>
                      </a:r>
                      <a:endParaRPr>
                        <a:solidFill>
                          <a:schemeClr val="accent4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  <a:p>
                      <a:pPr marL="457200" lvl="0" indent="-31115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2"/>
                        </a:buClr>
                        <a:buSzPts val="1300"/>
                        <a:buFont typeface="Nunito"/>
                        <a:buChar char="-"/>
                      </a:pPr>
                      <a:r>
                        <a:rPr lang="ru" sz="1300">
                          <a:solidFill>
                            <a:schemeClr val="lt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размещение собственного билборда на заборе</a:t>
                      </a:r>
                      <a:endParaRPr sz="1300">
                        <a:solidFill>
                          <a:schemeClr val="lt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  <a:p>
                      <a:pPr marL="457200" lvl="0" indent="-31115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2"/>
                        </a:buClr>
                        <a:buSzPts val="1300"/>
                        <a:buFont typeface="Nunito"/>
                        <a:buChar char="-"/>
                      </a:pPr>
                      <a:r>
                        <a:rPr lang="ru" sz="1300">
                          <a:solidFill>
                            <a:schemeClr val="lt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интернет (контекстная реклама)</a:t>
                      </a:r>
                      <a:endParaRPr sz="1300">
                        <a:solidFill>
                          <a:schemeClr val="lt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dirty="0">
                          <a:solidFill>
                            <a:schemeClr val="accent4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Издержки</a:t>
                      </a:r>
                      <a:endParaRPr dirty="0">
                        <a:solidFill>
                          <a:schemeClr val="accent4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  <a:p>
                      <a:pPr marL="457200" lvl="0" indent="-31115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2"/>
                        </a:buClr>
                        <a:buSzPts val="1300"/>
                        <a:buFont typeface="Nunito"/>
                        <a:buChar char="-"/>
                      </a:pPr>
                      <a:r>
                        <a:rPr lang="ru" sz="1300" dirty="0">
                          <a:solidFill>
                            <a:schemeClr val="lt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отчисление процентов от прибыли государству за размещение рекламы</a:t>
                      </a:r>
                      <a:endParaRPr sz="1300" dirty="0">
                        <a:solidFill>
                          <a:schemeClr val="lt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  <a:p>
                      <a:pPr marL="457200" lvl="0" indent="-31115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2"/>
                        </a:buClr>
                        <a:buSzPts val="1300"/>
                        <a:buFont typeface="Nunito"/>
                        <a:buChar char="-"/>
                      </a:pPr>
                      <a:r>
                        <a:rPr lang="ru" sz="1300" dirty="0">
                          <a:solidFill>
                            <a:schemeClr val="lt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оплата труда компаний, занимающихся установкой баннеров</a:t>
                      </a:r>
                      <a:endParaRPr sz="1300" dirty="0">
                        <a:solidFill>
                          <a:schemeClr val="lt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9"/>
          <p:cNvSpPr txBox="1">
            <a:spLocks noGrp="1"/>
          </p:cNvSpPr>
          <p:nvPr>
            <p:ph type="body" idx="1"/>
          </p:nvPr>
        </p:nvSpPr>
        <p:spPr>
          <a:xfrm>
            <a:off x="603100" y="1457275"/>
            <a:ext cx="37923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latin typeface="Nunito"/>
                <a:ea typeface="Nunito"/>
                <a:cs typeface="Nunito"/>
                <a:sym typeface="Nunito"/>
              </a:rPr>
              <a:t>- Бухгалтерия, юридические услуги</a:t>
            </a:r>
            <a:endParaRPr sz="1800"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800">
                <a:latin typeface="Nunito"/>
                <a:ea typeface="Nunito"/>
                <a:cs typeface="Nunito"/>
                <a:sym typeface="Nunito"/>
              </a:rPr>
              <a:t>- Прочие неучтенные расходы</a:t>
            </a:r>
            <a:endParaRPr sz="1800"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800">
                <a:latin typeface="Nunito"/>
                <a:ea typeface="Nunito"/>
                <a:cs typeface="Nunito"/>
                <a:sym typeface="Nunito"/>
              </a:rPr>
              <a:t>- Услуги маркетинга и продвижения (баннерная и контекстная реклама)</a:t>
            </a:r>
            <a:endParaRPr sz="1800"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ru" sz="1800">
                <a:latin typeface="Nunito"/>
                <a:ea typeface="Nunito"/>
                <a:cs typeface="Nunito"/>
                <a:sym typeface="Nunito"/>
              </a:rPr>
              <a:t>- Оплата труда команды проекта на окладной части и самозанятых исполнителей</a:t>
            </a:r>
            <a:endParaRPr sz="18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98" name="Google Shape;98;p19"/>
          <p:cNvSpPr txBox="1">
            <a:spLocks noGrp="1"/>
          </p:cNvSpPr>
          <p:nvPr>
            <p:ph type="body" idx="2"/>
          </p:nvPr>
        </p:nvSpPr>
        <p:spPr>
          <a:xfrm>
            <a:off x="5138851" y="1457275"/>
            <a:ext cx="3216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latin typeface="Nunito"/>
                <a:ea typeface="Nunito"/>
                <a:cs typeface="Nunito"/>
                <a:sym typeface="Nunito"/>
              </a:rPr>
              <a:t>- Процент, выплачиваемый правообладателю забора (5%)</a:t>
            </a:r>
            <a:endParaRPr sz="1800"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ru" sz="1800">
                <a:latin typeface="Nunito"/>
                <a:ea typeface="Nunito"/>
                <a:cs typeface="Nunito"/>
                <a:sym typeface="Nunito"/>
              </a:rPr>
              <a:t>- Оплата труда команды по сдельной оплате (компании по изготовлению баннеров (50%) и компании по установке баннеров (10%))</a:t>
            </a:r>
            <a:endParaRPr sz="18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99" name="Google Shape;99;p19"/>
          <p:cNvSpPr txBox="1"/>
          <p:nvPr/>
        </p:nvSpPr>
        <p:spPr>
          <a:xfrm>
            <a:off x="1462900" y="927075"/>
            <a:ext cx="2072700" cy="39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 b="1">
                <a:solidFill>
                  <a:schemeClr val="accent5"/>
                </a:solidFill>
                <a:latin typeface="Nunito"/>
                <a:ea typeface="Nunito"/>
                <a:cs typeface="Nunito"/>
                <a:sym typeface="Nunito"/>
              </a:rPr>
              <a:t>Постоянные</a:t>
            </a:r>
            <a:endParaRPr sz="2400" b="1">
              <a:solidFill>
                <a:schemeClr val="accent5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00" name="Google Shape;100;p19"/>
          <p:cNvSpPr txBox="1"/>
          <p:nvPr/>
        </p:nvSpPr>
        <p:spPr>
          <a:xfrm>
            <a:off x="5661150" y="927075"/>
            <a:ext cx="2172000" cy="39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 b="1">
                <a:solidFill>
                  <a:schemeClr val="accent5"/>
                </a:solidFill>
                <a:latin typeface="Nunito"/>
                <a:ea typeface="Nunito"/>
                <a:cs typeface="Nunito"/>
                <a:sym typeface="Nunito"/>
              </a:rPr>
              <a:t>Переменные</a:t>
            </a:r>
            <a:endParaRPr sz="2400" b="1">
              <a:solidFill>
                <a:schemeClr val="accent5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cxnSp>
        <p:nvCxnSpPr>
          <p:cNvPr id="101" name="Google Shape;101;p19"/>
          <p:cNvCxnSpPr>
            <a:stCxn id="102" idx="2"/>
            <a:endCxn id="99" idx="0"/>
          </p:cNvCxnSpPr>
          <p:nvPr/>
        </p:nvCxnSpPr>
        <p:spPr>
          <a:xfrm flipH="1">
            <a:off x="2499300" y="793475"/>
            <a:ext cx="2072700" cy="13350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03" name="Google Shape;103;p19"/>
          <p:cNvCxnSpPr>
            <a:stCxn id="102" idx="2"/>
            <a:endCxn id="100" idx="0"/>
          </p:cNvCxnSpPr>
          <p:nvPr/>
        </p:nvCxnSpPr>
        <p:spPr>
          <a:xfrm>
            <a:off x="4572000" y="793475"/>
            <a:ext cx="2175300" cy="13350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02" name="Google Shape;102;p19"/>
          <p:cNvSpPr txBox="1">
            <a:spLocks noGrp="1"/>
          </p:cNvSpPr>
          <p:nvPr>
            <p:ph type="title"/>
          </p:nvPr>
        </p:nvSpPr>
        <p:spPr>
          <a:xfrm>
            <a:off x="3197100" y="220775"/>
            <a:ext cx="2749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600" b="1">
                <a:latin typeface="Georgia"/>
                <a:ea typeface="Georgia"/>
                <a:cs typeface="Georgia"/>
                <a:sym typeface="Georgia"/>
              </a:rPr>
              <a:t>Издержки</a:t>
            </a:r>
            <a:endParaRPr sz="3600" b="1">
              <a:latin typeface="Georgia"/>
              <a:ea typeface="Georgia"/>
              <a:cs typeface="Georgia"/>
              <a:sym typeface="Georgi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0"/>
          <p:cNvSpPr txBox="1">
            <a:spLocks noGrp="1"/>
          </p:cNvSpPr>
          <p:nvPr>
            <p:ph type="title"/>
          </p:nvPr>
        </p:nvSpPr>
        <p:spPr>
          <a:xfrm>
            <a:off x="1852350" y="315175"/>
            <a:ext cx="5439300" cy="74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800" b="1">
                <a:latin typeface="Georgia"/>
                <a:ea typeface="Georgia"/>
                <a:cs typeface="Georgia"/>
                <a:sym typeface="Georgia"/>
              </a:rPr>
              <a:t>Финансовая модель</a:t>
            </a:r>
            <a:endParaRPr sz="3800" b="1"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109" name="Google Shape;109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267600"/>
            <a:ext cx="8839199" cy="2608288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1"/>
          <p:cNvSpPr/>
          <p:nvPr/>
        </p:nvSpPr>
        <p:spPr>
          <a:xfrm>
            <a:off x="1386150" y="1147500"/>
            <a:ext cx="3171300" cy="3171300"/>
          </a:xfrm>
          <a:prstGeom prst="ellipse">
            <a:avLst/>
          </a:prstGeom>
          <a:solidFill>
            <a:schemeClr val="accent4"/>
          </a:solidFill>
          <a:ln w="2857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accent2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  <p:sp>
        <p:nvSpPr>
          <p:cNvPr id="115" name="Google Shape;115;p21"/>
          <p:cNvSpPr/>
          <p:nvPr/>
        </p:nvSpPr>
        <p:spPr>
          <a:xfrm>
            <a:off x="1741350" y="1857900"/>
            <a:ext cx="2460900" cy="2460900"/>
          </a:xfrm>
          <a:prstGeom prst="ellipse">
            <a:avLst/>
          </a:prstGeom>
          <a:solidFill>
            <a:schemeClr val="lt2"/>
          </a:solidFill>
          <a:ln w="2857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verage"/>
              <a:ea typeface="Average"/>
              <a:cs typeface="Average"/>
              <a:sym typeface="Average"/>
            </a:endParaRPr>
          </a:p>
        </p:txBody>
      </p:sp>
      <p:sp>
        <p:nvSpPr>
          <p:cNvPr id="116" name="Google Shape;116;p21"/>
          <p:cNvSpPr/>
          <p:nvPr/>
        </p:nvSpPr>
        <p:spPr>
          <a:xfrm>
            <a:off x="2114550" y="2604300"/>
            <a:ext cx="1714500" cy="1714500"/>
          </a:xfrm>
          <a:prstGeom prst="ellipse">
            <a:avLst/>
          </a:prstGeom>
          <a:solidFill>
            <a:schemeClr val="accent5"/>
          </a:solidFill>
          <a:ln w="2857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verage"/>
              <a:ea typeface="Average"/>
              <a:cs typeface="Average"/>
              <a:sym typeface="Average"/>
            </a:endParaRPr>
          </a:p>
        </p:txBody>
      </p:sp>
      <p:sp>
        <p:nvSpPr>
          <p:cNvPr id="117" name="Google Shape;117;p21"/>
          <p:cNvSpPr txBox="1"/>
          <p:nvPr/>
        </p:nvSpPr>
        <p:spPr>
          <a:xfrm>
            <a:off x="2590800" y="1304350"/>
            <a:ext cx="762000" cy="4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rPr>
              <a:t>TAM</a:t>
            </a:r>
            <a:endParaRPr sz="2000">
              <a:solidFill>
                <a:schemeClr val="lt1"/>
              </a:solidFill>
              <a:latin typeface="Nunito Black"/>
              <a:ea typeface="Nunito Black"/>
              <a:cs typeface="Nunito Black"/>
              <a:sym typeface="Nunito Black"/>
            </a:endParaRPr>
          </a:p>
        </p:txBody>
      </p:sp>
      <p:sp>
        <p:nvSpPr>
          <p:cNvPr id="118" name="Google Shape;118;p21"/>
          <p:cNvSpPr txBox="1"/>
          <p:nvPr/>
        </p:nvSpPr>
        <p:spPr>
          <a:xfrm>
            <a:off x="2557800" y="2026000"/>
            <a:ext cx="828000" cy="4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rPr>
              <a:t>SAM</a:t>
            </a:r>
            <a:endParaRPr sz="2000">
              <a:solidFill>
                <a:schemeClr val="lt1"/>
              </a:solidFill>
              <a:latin typeface="Nunito Black"/>
              <a:ea typeface="Nunito Black"/>
              <a:cs typeface="Nunito Black"/>
              <a:sym typeface="Nunito Black"/>
            </a:endParaRPr>
          </a:p>
        </p:txBody>
      </p:sp>
      <p:sp>
        <p:nvSpPr>
          <p:cNvPr id="119" name="Google Shape;119;p21"/>
          <p:cNvSpPr txBox="1"/>
          <p:nvPr/>
        </p:nvSpPr>
        <p:spPr>
          <a:xfrm>
            <a:off x="2590800" y="2723100"/>
            <a:ext cx="828000" cy="4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rPr>
              <a:t>SOM</a:t>
            </a:r>
            <a:endParaRPr sz="2000">
              <a:solidFill>
                <a:schemeClr val="lt1"/>
              </a:solidFill>
              <a:latin typeface="Nunito Black"/>
              <a:ea typeface="Nunito Black"/>
              <a:cs typeface="Nunito Black"/>
              <a:sym typeface="Nunito Black"/>
            </a:endParaRPr>
          </a:p>
        </p:txBody>
      </p:sp>
      <p:cxnSp>
        <p:nvCxnSpPr>
          <p:cNvPr id="120" name="Google Shape;120;p21"/>
          <p:cNvCxnSpPr/>
          <p:nvPr/>
        </p:nvCxnSpPr>
        <p:spPr>
          <a:xfrm>
            <a:off x="4841875" y="4045050"/>
            <a:ext cx="3251100" cy="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21" name="Google Shape;121;p21"/>
          <p:cNvCxnSpPr>
            <a:stCxn id="116" idx="6"/>
          </p:cNvCxnSpPr>
          <p:nvPr/>
        </p:nvCxnSpPr>
        <p:spPr>
          <a:xfrm>
            <a:off x="3829050" y="3461550"/>
            <a:ext cx="1010400" cy="58350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22" name="Google Shape;122;p21"/>
          <p:cNvCxnSpPr/>
          <p:nvPr/>
        </p:nvCxnSpPr>
        <p:spPr>
          <a:xfrm>
            <a:off x="5224250" y="3074800"/>
            <a:ext cx="2980800" cy="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23" name="Google Shape;123;p21"/>
          <p:cNvCxnSpPr>
            <a:stCxn id="114" idx="7"/>
          </p:cNvCxnSpPr>
          <p:nvPr/>
        </p:nvCxnSpPr>
        <p:spPr>
          <a:xfrm>
            <a:off x="4093024" y="1611926"/>
            <a:ext cx="1344000" cy="33120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24" name="Google Shape;124;p21"/>
          <p:cNvCxnSpPr/>
          <p:nvPr/>
        </p:nvCxnSpPr>
        <p:spPr>
          <a:xfrm>
            <a:off x="5437025" y="1943125"/>
            <a:ext cx="2790300" cy="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25" name="Google Shape;125;p21"/>
          <p:cNvCxnSpPr>
            <a:stCxn id="115" idx="7"/>
          </p:cNvCxnSpPr>
          <p:nvPr/>
        </p:nvCxnSpPr>
        <p:spPr>
          <a:xfrm>
            <a:off x="3841860" y="2218290"/>
            <a:ext cx="1382400" cy="85650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26" name="Google Shape;126;p21"/>
          <p:cNvSpPr txBox="1"/>
          <p:nvPr/>
        </p:nvSpPr>
        <p:spPr>
          <a:xfrm>
            <a:off x="5562425" y="1857900"/>
            <a:ext cx="2848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solidFill>
                  <a:schemeClr val="lt2"/>
                </a:solidFill>
                <a:latin typeface="Nunito Light"/>
                <a:ea typeface="Nunito Light"/>
                <a:cs typeface="Nunito Light"/>
                <a:sym typeface="Nunito Light"/>
              </a:rPr>
              <a:t>Общий объём целевого рынка</a:t>
            </a:r>
            <a:endParaRPr dirty="0">
              <a:solidFill>
                <a:schemeClr val="lt2"/>
              </a:solidFill>
              <a:latin typeface="Nunito Light"/>
              <a:ea typeface="Nunito Light"/>
              <a:cs typeface="Nunito Light"/>
              <a:sym typeface="Nunito Light"/>
            </a:endParaRPr>
          </a:p>
        </p:txBody>
      </p:sp>
      <p:sp>
        <p:nvSpPr>
          <p:cNvPr id="127" name="Google Shape;127;p21"/>
          <p:cNvSpPr txBox="1"/>
          <p:nvPr/>
        </p:nvSpPr>
        <p:spPr>
          <a:xfrm>
            <a:off x="5334425" y="2998600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lt2"/>
                </a:solidFill>
                <a:latin typeface="Nunito Light"/>
                <a:ea typeface="Nunito Light"/>
                <a:cs typeface="Nunito Light"/>
                <a:sym typeface="Nunito Light"/>
              </a:rPr>
              <a:t>Общий объём доступного рынка</a:t>
            </a:r>
            <a:endParaRPr/>
          </a:p>
        </p:txBody>
      </p:sp>
      <p:sp>
        <p:nvSpPr>
          <p:cNvPr id="128" name="Google Shape;128;p21"/>
          <p:cNvSpPr txBox="1"/>
          <p:nvPr/>
        </p:nvSpPr>
        <p:spPr>
          <a:xfrm>
            <a:off x="4991850" y="3986900"/>
            <a:ext cx="34761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lt2"/>
                </a:solidFill>
                <a:latin typeface="Nunito Light"/>
                <a:ea typeface="Nunito Light"/>
                <a:cs typeface="Nunito Light"/>
                <a:sym typeface="Nunito Light"/>
              </a:rPr>
              <a:t>Реально достижимый объём рынка</a:t>
            </a:r>
            <a:r>
              <a:rPr lang="ru"/>
              <a:t> </a:t>
            </a:r>
            <a:endParaRPr/>
          </a:p>
        </p:txBody>
      </p:sp>
      <p:sp>
        <p:nvSpPr>
          <p:cNvPr id="129" name="Google Shape;129;p21"/>
          <p:cNvSpPr txBox="1">
            <a:spLocks noGrp="1"/>
          </p:cNvSpPr>
          <p:nvPr>
            <p:ph type="title"/>
          </p:nvPr>
        </p:nvSpPr>
        <p:spPr>
          <a:xfrm>
            <a:off x="1615650" y="86350"/>
            <a:ext cx="59127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ru" sz="3700" b="1">
                <a:latin typeface="Georgia"/>
                <a:ea typeface="Georgia"/>
                <a:cs typeface="Georgia"/>
                <a:sym typeface="Georgia"/>
              </a:rPr>
              <a:t>Расчёт ёмкости рынка</a:t>
            </a:r>
            <a:endParaRPr sz="3700" b="1"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8" name="Google Shape;126;p21"/>
          <p:cNvSpPr txBox="1"/>
          <p:nvPr/>
        </p:nvSpPr>
        <p:spPr>
          <a:xfrm>
            <a:off x="5334425" y="1453066"/>
            <a:ext cx="3356766" cy="5539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300" dirty="0">
                <a:solidFill>
                  <a:schemeClr val="tx1"/>
                </a:solidFill>
                <a:latin typeface="Nunito Light"/>
                <a:ea typeface="Nunito Light"/>
                <a:cs typeface="Nunito Light"/>
                <a:sym typeface="Nunito Light"/>
              </a:rPr>
              <a:t>495 000 000 000 </a:t>
            </a:r>
            <a:r>
              <a:rPr lang="ru" sz="2300" dirty="0">
                <a:solidFill>
                  <a:schemeClr val="lt2"/>
                </a:solidFill>
                <a:latin typeface="Nunito Light"/>
                <a:ea typeface="Nunito Light"/>
                <a:cs typeface="Nunito Light"/>
                <a:sym typeface="Nunito Light"/>
              </a:rPr>
              <a:t>руб</a:t>
            </a:r>
            <a:endParaRPr sz="2300" dirty="0">
              <a:solidFill>
                <a:schemeClr val="lt2"/>
              </a:solidFill>
              <a:latin typeface="Nunito Light"/>
              <a:ea typeface="Nunito Light"/>
              <a:cs typeface="Nunito Light"/>
              <a:sym typeface="Nunito Light"/>
            </a:endParaRPr>
          </a:p>
        </p:txBody>
      </p:sp>
      <p:sp>
        <p:nvSpPr>
          <p:cNvPr id="19" name="Google Shape;126;p21"/>
          <p:cNvSpPr txBox="1"/>
          <p:nvPr/>
        </p:nvSpPr>
        <p:spPr>
          <a:xfrm>
            <a:off x="5237070" y="2611229"/>
            <a:ext cx="3356766" cy="5539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300" dirty="0">
                <a:solidFill>
                  <a:schemeClr val="tx1"/>
                </a:solidFill>
                <a:latin typeface="Nunito Light"/>
                <a:ea typeface="Nunito Light"/>
                <a:cs typeface="Nunito Light"/>
                <a:sym typeface="Nunito Light"/>
              </a:rPr>
              <a:t>39 200 000 000 </a:t>
            </a:r>
            <a:r>
              <a:rPr lang="ru" sz="2300" dirty="0">
                <a:solidFill>
                  <a:schemeClr val="lt2"/>
                </a:solidFill>
                <a:latin typeface="Nunito Light"/>
                <a:ea typeface="Nunito Light"/>
                <a:cs typeface="Nunito Light"/>
                <a:sym typeface="Nunito Light"/>
              </a:rPr>
              <a:t>руб</a:t>
            </a:r>
            <a:endParaRPr sz="2300" dirty="0">
              <a:solidFill>
                <a:schemeClr val="lt2"/>
              </a:solidFill>
              <a:latin typeface="Nunito Light"/>
              <a:ea typeface="Nunito Light"/>
              <a:cs typeface="Nunito Light"/>
              <a:sym typeface="Nunito Light"/>
            </a:endParaRPr>
          </a:p>
        </p:txBody>
      </p:sp>
      <p:sp>
        <p:nvSpPr>
          <p:cNvPr id="20" name="Google Shape;126;p21"/>
          <p:cNvSpPr txBox="1"/>
          <p:nvPr/>
        </p:nvSpPr>
        <p:spPr>
          <a:xfrm>
            <a:off x="5135139" y="3552568"/>
            <a:ext cx="2957836" cy="5385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/>
            <a:r>
              <a:rPr lang="ru" sz="2300" dirty="0">
                <a:solidFill>
                  <a:schemeClr val="tx1"/>
                </a:solidFill>
                <a:latin typeface="Nunito Light"/>
                <a:ea typeface="Nunito Light"/>
                <a:cs typeface="Nunito Light"/>
                <a:sym typeface="Nunito Light"/>
              </a:rPr>
              <a:t>2 744 000 000 </a:t>
            </a:r>
            <a:r>
              <a:rPr lang="ru" sz="2300" dirty="0">
                <a:solidFill>
                  <a:schemeClr val="lt2"/>
                </a:solidFill>
                <a:latin typeface="Nunito Light"/>
                <a:ea typeface="Nunito Light"/>
                <a:cs typeface="Nunito Light"/>
                <a:sym typeface="Nunito Light"/>
              </a:rPr>
              <a:t>руб</a:t>
            </a:r>
            <a:endParaRPr sz="2300" dirty="0">
              <a:solidFill>
                <a:schemeClr val="lt2"/>
              </a:solidFill>
              <a:latin typeface="Nunito Light"/>
              <a:ea typeface="Nunito Light"/>
              <a:cs typeface="Nunito Light"/>
              <a:sym typeface="Nunito Ligh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2"/>
          <p:cNvSpPr txBox="1">
            <a:spLocks noGrp="1"/>
          </p:cNvSpPr>
          <p:nvPr>
            <p:ph type="title"/>
          </p:nvPr>
        </p:nvSpPr>
        <p:spPr>
          <a:xfrm>
            <a:off x="3246150" y="68475"/>
            <a:ext cx="2651700" cy="83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ru" sz="4000" b="1">
                <a:latin typeface="Georgia"/>
                <a:ea typeface="Georgia"/>
                <a:cs typeface="Georgia"/>
                <a:sym typeface="Georgia"/>
              </a:rPr>
              <a:t>Команда</a:t>
            </a:r>
            <a:endParaRPr sz="4000" b="1"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35" name="Google Shape;135;p22"/>
          <p:cNvSpPr/>
          <p:nvPr/>
        </p:nvSpPr>
        <p:spPr>
          <a:xfrm>
            <a:off x="3901655" y="977150"/>
            <a:ext cx="1340700" cy="1340700"/>
          </a:xfrm>
          <a:prstGeom prst="ellipse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verage"/>
              <a:ea typeface="Average"/>
              <a:cs typeface="Average"/>
              <a:sym typeface="Average"/>
            </a:endParaRPr>
          </a:p>
        </p:txBody>
      </p:sp>
      <p:sp>
        <p:nvSpPr>
          <p:cNvPr id="136" name="Google Shape;136;p22"/>
          <p:cNvSpPr/>
          <p:nvPr/>
        </p:nvSpPr>
        <p:spPr>
          <a:xfrm>
            <a:off x="6582985" y="977150"/>
            <a:ext cx="1340700" cy="1340700"/>
          </a:xfrm>
          <a:prstGeom prst="ellipse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verage"/>
              <a:ea typeface="Average"/>
              <a:cs typeface="Average"/>
              <a:sym typeface="Average"/>
            </a:endParaRPr>
          </a:p>
        </p:txBody>
      </p:sp>
      <p:sp>
        <p:nvSpPr>
          <p:cNvPr id="137" name="Google Shape;137;p22"/>
          <p:cNvSpPr/>
          <p:nvPr/>
        </p:nvSpPr>
        <p:spPr>
          <a:xfrm>
            <a:off x="2560990" y="3012339"/>
            <a:ext cx="1340700" cy="1340700"/>
          </a:xfrm>
          <a:prstGeom prst="ellipse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verage"/>
              <a:ea typeface="Average"/>
              <a:cs typeface="Average"/>
              <a:sym typeface="Average"/>
            </a:endParaRPr>
          </a:p>
        </p:txBody>
      </p:sp>
      <p:sp>
        <p:nvSpPr>
          <p:cNvPr id="138" name="Google Shape;138;p22"/>
          <p:cNvSpPr/>
          <p:nvPr/>
        </p:nvSpPr>
        <p:spPr>
          <a:xfrm>
            <a:off x="1220325" y="977150"/>
            <a:ext cx="1340700" cy="1340700"/>
          </a:xfrm>
          <a:prstGeom prst="ellipse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verage"/>
              <a:ea typeface="Average"/>
              <a:cs typeface="Average"/>
              <a:sym typeface="Average"/>
            </a:endParaRPr>
          </a:p>
        </p:txBody>
      </p:sp>
      <p:sp>
        <p:nvSpPr>
          <p:cNvPr id="139" name="Google Shape;139;p22"/>
          <p:cNvSpPr txBox="1"/>
          <p:nvPr/>
        </p:nvSpPr>
        <p:spPr>
          <a:xfrm>
            <a:off x="841725" y="2317850"/>
            <a:ext cx="20979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accent5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Карпович Александра</a:t>
            </a:r>
            <a:endParaRPr>
              <a:solidFill>
                <a:schemeClr val="accent5"/>
              </a:solidFill>
              <a:latin typeface="Nunito SemiBold"/>
              <a:ea typeface="Nunito SemiBold"/>
              <a:cs typeface="Nunito SemiBold"/>
              <a:sym typeface="Nunito SemiBold"/>
            </a:endParaRPr>
          </a:p>
        </p:txBody>
      </p:sp>
      <p:sp>
        <p:nvSpPr>
          <p:cNvPr id="140" name="Google Shape;140;p22"/>
          <p:cNvSpPr txBox="1"/>
          <p:nvPr/>
        </p:nvSpPr>
        <p:spPr>
          <a:xfrm>
            <a:off x="3628950" y="2317850"/>
            <a:ext cx="18861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>
                <a:solidFill>
                  <a:schemeClr val="accent5"/>
                </a:solidFill>
                <a:latin typeface="Nunito"/>
                <a:ea typeface="Nunito"/>
                <a:cs typeface="Nunito"/>
                <a:sym typeface="Nunito"/>
              </a:rPr>
              <a:t>Бухарская Варвара</a:t>
            </a:r>
            <a:endParaRPr b="1">
              <a:solidFill>
                <a:schemeClr val="accent5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41" name="Google Shape;141;p22"/>
          <p:cNvSpPr txBox="1"/>
          <p:nvPr/>
        </p:nvSpPr>
        <p:spPr>
          <a:xfrm>
            <a:off x="6523875" y="2317850"/>
            <a:ext cx="14589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>
                <a:solidFill>
                  <a:schemeClr val="accent5"/>
                </a:solidFill>
                <a:latin typeface="Nunito"/>
                <a:ea typeface="Nunito"/>
                <a:cs typeface="Nunito"/>
                <a:sym typeface="Nunito"/>
              </a:rPr>
              <a:t>Куча Василий</a:t>
            </a:r>
            <a:endParaRPr b="1">
              <a:solidFill>
                <a:schemeClr val="accent5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42" name="Google Shape;142;p22"/>
          <p:cNvSpPr txBox="1"/>
          <p:nvPr/>
        </p:nvSpPr>
        <p:spPr>
          <a:xfrm>
            <a:off x="2447450" y="4276850"/>
            <a:ext cx="1567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>
                <a:solidFill>
                  <a:schemeClr val="accent5"/>
                </a:solidFill>
                <a:latin typeface="Nunito"/>
                <a:ea typeface="Nunito"/>
                <a:cs typeface="Nunito"/>
                <a:sym typeface="Nunito"/>
              </a:rPr>
              <a:t>Капралов Илья</a:t>
            </a:r>
            <a:endParaRPr b="1">
              <a:solidFill>
                <a:schemeClr val="accent5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43" name="Google Shape;143;p22"/>
          <p:cNvSpPr txBox="1"/>
          <p:nvPr/>
        </p:nvSpPr>
        <p:spPr>
          <a:xfrm>
            <a:off x="5212875" y="3444200"/>
            <a:ext cx="3282300" cy="477000"/>
          </a:xfrm>
          <a:prstGeom prst="rect">
            <a:avLst/>
          </a:prstGeom>
          <a:noFill/>
          <a:ln w="1905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900" b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Трекер </a:t>
            </a:r>
            <a:r>
              <a:rPr lang="ru" sz="1900" b="1">
                <a:solidFill>
                  <a:schemeClr val="accent5"/>
                </a:solidFill>
                <a:latin typeface="Nunito"/>
                <a:ea typeface="Nunito"/>
                <a:cs typeface="Nunito"/>
                <a:sym typeface="Nunito"/>
              </a:rPr>
              <a:t>- Яковлева Мария</a:t>
            </a:r>
            <a:endParaRPr sz="1900" b="1">
              <a:solidFill>
                <a:schemeClr val="accent5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44" name="Google Shape;144;p22"/>
          <p:cNvSpPr txBox="1"/>
          <p:nvPr/>
        </p:nvSpPr>
        <p:spPr>
          <a:xfrm>
            <a:off x="3661050" y="2571750"/>
            <a:ext cx="18219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solidFill>
                  <a:schemeClr val="accent4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Лидер</a:t>
            </a:r>
            <a:r>
              <a:rPr lang="ru" sz="1500">
                <a:solidFill>
                  <a:schemeClr val="dk1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, экономист</a:t>
            </a:r>
            <a:endParaRPr sz="1300">
              <a:solidFill>
                <a:schemeClr val="dk1"/>
              </a:solidFill>
              <a:latin typeface="Nunito SemiBold"/>
              <a:ea typeface="Nunito SemiBold"/>
              <a:cs typeface="Nunito SemiBold"/>
              <a:sym typeface="Nunito SemiBold"/>
            </a:endParaRPr>
          </a:p>
        </p:txBody>
      </p:sp>
      <p:sp>
        <p:nvSpPr>
          <p:cNvPr id="145" name="Google Shape;145;p22"/>
          <p:cNvSpPr txBox="1"/>
          <p:nvPr/>
        </p:nvSpPr>
        <p:spPr>
          <a:xfrm>
            <a:off x="1306125" y="2571750"/>
            <a:ext cx="11691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solidFill>
                  <a:schemeClr val="dk1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Менеджер</a:t>
            </a:r>
            <a:endParaRPr sz="1300">
              <a:solidFill>
                <a:schemeClr val="dk1"/>
              </a:solidFill>
              <a:latin typeface="Nunito SemiBold"/>
              <a:ea typeface="Nunito SemiBold"/>
              <a:cs typeface="Nunito SemiBold"/>
              <a:sym typeface="Nunito SemiBold"/>
            </a:endParaRPr>
          </a:p>
        </p:txBody>
      </p:sp>
      <p:sp>
        <p:nvSpPr>
          <p:cNvPr id="146" name="Google Shape;146;p22"/>
          <p:cNvSpPr txBox="1"/>
          <p:nvPr/>
        </p:nvSpPr>
        <p:spPr>
          <a:xfrm>
            <a:off x="6011475" y="2571750"/>
            <a:ext cx="24837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solidFill>
                  <a:schemeClr val="dk1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Исследователь ресурсов</a:t>
            </a:r>
            <a:endParaRPr sz="1300">
              <a:solidFill>
                <a:schemeClr val="dk1"/>
              </a:solidFill>
              <a:latin typeface="Nunito SemiBold"/>
              <a:ea typeface="Nunito SemiBold"/>
              <a:cs typeface="Nunito SemiBold"/>
              <a:sym typeface="Nunito SemiBold"/>
            </a:endParaRPr>
          </a:p>
        </p:txBody>
      </p:sp>
      <p:sp>
        <p:nvSpPr>
          <p:cNvPr id="147" name="Google Shape;147;p22"/>
          <p:cNvSpPr txBox="1"/>
          <p:nvPr/>
        </p:nvSpPr>
        <p:spPr>
          <a:xfrm>
            <a:off x="2591600" y="4519350"/>
            <a:ext cx="12795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solidFill>
                  <a:schemeClr val="dk1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Специалист</a:t>
            </a:r>
            <a:endParaRPr sz="1300">
              <a:solidFill>
                <a:schemeClr val="dk1"/>
              </a:solidFill>
              <a:latin typeface="Nunito SemiBold"/>
              <a:ea typeface="Nunito SemiBold"/>
              <a:cs typeface="Nunito SemiBold"/>
              <a:sym typeface="Nunito SemiBold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3"/>
          <p:cNvSpPr/>
          <p:nvPr/>
        </p:nvSpPr>
        <p:spPr>
          <a:xfrm>
            <a:off x="392050" y="1977375"/>
            <a:ext cx="1074900" cy="1074900"/>
          </a:xfrm>
          <a:prstGeom prst="ellipse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>
                <a:latin typeface="Nunito Black"/>
                <a:ea typeface="Nunito Black"/>
                <a:cs typeface="Nunito Black"/>
                <a:sym typeface="Nunito Black"/>
              </a:rPr>
              <a:t>500</a:t>
            </a:r>
            <a:endParaRPr sz="2000">
              <a:latin typeface="Nunito Black"/>
              <a:ea typeface="Nunito Black"/>
              <a:cs typeface="Nunito Black"/>
              <a:sym typeface="Nunito Black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latin typeface="Nunito Black"/>
                <a:ea typeface="Nunito Black"/>
                <a:cs typeface="Nunito Black"/>
                <a:sym typeface="Nunito Black"/>
              </a:rPr>
              <a:t>тыс.руб.</a:t>
            </a:r>
            <a:endParaRPr sz="1000">
              <a:latin typeface="Nunito Black"/>
              <a:ea typeface="Nunito Black"/>
              <a:cs typeface="Nunito Black"/>
              <a:sym typeface="Nunito Black"/>
            </a:endParaRPr>
          </a:p>
        </p:txBody>
      </p:sp>
      <p:sp>
        <p:nvSpPr>
          <p:cNvPr id="153" name="Google Shape;153;p23"/>
          <p:cNvSpPr/>
          <p:nvPr/>
        </p:nvSpPr>
        <p:spPr>
          <a:xfrm>
            <a:off x="5432725" y="1977375"/>
            <a:ext cx="1074900" cy="1074900"/>
          </a:xfrm>
          <a:prstGeom prst="ellipse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verage"/>
              <a:ea typeface="Average"/>
              <a:cs typeface="Average"/>
              <a:sym typeface="Average"/>
            </a:endParaRPr>
          </a:p>
        </p:txBody>
      </p:sp>
      <p:sp>
        <p:nvSpPr>
          <p:cNvPr id="154" name="Google Shape;154;p23"/>
          <p:cNvSpPr/>
          <p:nvPr/>
        </p:nvSpPr>
        <p:spPr>
          <a:xfrm>
            <a:off x="2072275" y="1977375"/>
            <a:ext cx="1074900" cy="1074900"/>
          </a:xfrm>
          <a:prstGeom prst="ellipse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verage"/>
              <a:ea typeface="Average"/>
              <a:cs typeface="Average"/>
              <a:sym typeface="Average"/>
            </a:endParaRPr>
          </a:p>
        </p:txBody>
      </p:sp>
      <p:cxnSp>
        <p:nvCxnSpPr>
          <p:cNvPr id="155" name="Google Shape;155;p23"/>
          <p:cNvCxnSpPr>
            <a:stCxn id="152" idx="6"/>
            <a:endCxn id="154" idx="2"/>
          </p:cNvCxnSpPr>
          <p:nvPr/>
        </p:nvCxnSpPr>
        <p:spPr>
          <a:xfrm>
            <a:off x="1466950" y="2514825"/>
            <a:ext cx="605400" cy="0"/>
          </a:xfrm>
          <a:prstGeom prst="straightConnector1">
            <a:avLst/>
          </a:prstGeom>
          <a:noFill/>
          <a:ln w="28575" cap="flat" cmpd="sng">
            <a:solidFill>
              <a:schemeClr val="accent6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56" name="Google Shape;156;p23"/>
          <p:cNvCxnSpPr/>
          <p:nvPr/>
        </p:nvCxnSpPr>
        <p:spPr>
          <a:xfrm>
            <a:off x="4827400" y="2514825"/>
            <a:ext cx="605400" cy="0"/>
          </a:xfrm>
          <a:prstGeom prst="straightConnector1">
            <a:avLst/>
          </a:prstGeom>
          <a:noFill/>
          <a:ln w="28575" cap="flat" cmpd="sng">
            <a:solidFill>
              <a:schemeClr val="accent6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57" name="Google Shape;157;p23"/>
          <p:cNvCxnSpPr/>
          <p:nvPr/>
        </p:nvCxnSpPr>
        <p:spPr>
          <a:xfrm>
            <a:off x="3147138" y="2514825"/>
            <a:ext cx="605400" cy="0"/>
          </a:xfrm>
          <a:prstGeom prst="straightConnector1">
            <a:avLst/>
          </a:prstGeom>
          <a:noFill/>
          <a:ln w="28575" cap="flat" cmpd="sng">
            <a:solidFill>
              <a:schemeClr val="accent6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58" name="Google Shape;158;p23"/>
          <p:cNvCxnSpPr/>
          <p:nvPr/>
        </p:nvCxnSpPr>
        <p:spPr>
          <a:xfrm>
            <a:off x="6507625" y="2514825"/>
            <a:ext cx="605400" cy="0"/>
          </a:xfrm>
          <a:prstGeom prst="straightConnector1">
            <a:avLst/>
          </a:prstGeom>
          <a:noFill/>
          <a:ln w="28575" cap="flat" cmpd="sng">
            <a:solidFill>
              <a:schemeClr val="accent6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59" name="Google Shape;159;p23"/>
          <p:cNvSpPr txBox="1"/>
          <p:nvPr/>
        </p:nvSpPr>
        <p:spPr>
          <a:xfrm>
            <a:off x="7194150" y="2276325"/>
            <a:ext cx="1739400" cy="477000"/>
          </a:xfrm>
          <a:prstGeom prst="rect">
            <a:avLst/>
          </a:prstGeom>
          <a:noFill/>
          <a:ln w="28575" cap="flat" cmpd="sng">
            <a:solidFill>
              <a:schemeClr val="accent2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900" b="1">
                <a:solidFill>
                  <a:schemeClr val="accent5"/>
                </a:solidFill>
                <a:latin typeface="Nunito"/>
                <a:ea typeface="Nunito"/>
                <a:cs typeface="Nunito"/>
                <a:sym typeface="Nunito"/>
              </a:rPr>
              <a:t>Окупаемость</a:t>
            </a:r>
            <a:endParaRPr sz="1900" b="1">
              <a:solidFill>
                <a:schemeClr val="accent5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60" name="Google Shape;160;p23"/>
          <p:cNvSpPr txBox="1"/>
          <p:nvPr/>
        </p:nvSpPr>
        <p:spPr>
          <a:xfrm>
            <a:off x="59800" y="314800"/>
            <a:ext cx="17394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 b="1">
                <a:solidFill>
                  <a:schemeClr val="accent4"/>
                </a:solidFill>
                <a:latin typeface="Georgia"/>
                <a:ea typeface="Georgia"/>
                <a:cs typeface="Georgia"/>
                <a:sym typeface="Georgia"/>
              </a:rPr>
              <a:t>I квартал</a:t>
            </a:r>
            <a:endParaRPr sz="2400" b="1">
              <a:solidFill>
                <a:schemeClr val="accent4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61" name="Google Shape;161;p23"/>
          <p:cNvSpPr txBox="1"/>
          <p:nvPr/>
        </p:nvSpPr>
        <p:spPr>
          <a:xfrm>
            <a:off x="3349600" y="314800"/>
            <a:ext cx="18807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 b="1">
                <a:solidFill>
                  <a:schemeClr val="accent4"/>
                </a:solidFill>
                <a:latin typeface="Georgia"/>
                <a:ea typeface="Georgia"/>
                <a:cs typeface="Georgia"/>
                <a:sym typeface="Georgia"/>
              </a:rPr>
              <a:t>II квартал</a:t>
            </a:r>
            <a:endParaRPr sz="2400" b="1">
              <a:solidFill>
                <a:schemeClr val="accent4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62" name="Google Shape;162;p23"/>
          <p:cNvSpPr txBox="1"/>
          <p:nvPr/>
        </p:nvSpPr>
        <p:spPr>
          <a:xfrm>
            <a:off x="7059450" y="314800"/>
            <a:ext cx="20088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 b="1">
                <a:solidFill>
                  <a:schemeClr val="accent4"/>
                </a:solidFill>
                <a:latin typeface="Georgia"/>
                <a:ea typeface="Georgia"/>
                <a:cs typeface="Georgia"/>
                <a:sym typeface="Georgia"/>
              </a:rPr>
              <a:t>IV квартал</a:t>
            </a:r>
            <a:endParaRPr b="1">
              <a:solidFill>
                <a:schemeClr val="accent4"/>
              </a:solidFill>
            </a:endParaRPr>
          </a:p>
        </p:txBody>
      </p:sp>
      <p:cxnSp>
        <p:nvCxnSpPr>
          <p:cNvPr id="163" name="Google Shape;163;p23"/>
          <p:cNvCxnSpPr/>
          <p:nvPr/>
        </p:nvCxnSpPr>
        <p:spPr>
          <a:xfrm>
            <a:off x="929500" y="1026538"/>
            <a:ext cx="0" cy="79320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dot"/>
            <a:round/>
            <a:headEnd type="none" w="med" len="med"/>
            <a:tailEnd type="none" w="med" len="med"/>
          </a:ln>
        </p:spPr>
      </p:cxnSp>
      <p:cxnSp>
        <p:nvCxnSpPr>
          <p:cNvPr id="164" name="Google Shape;164;p23"/>
          <p:cNvCxnSpPr/>
          <p:nvPr/>
        </p:nvCxnSpPr>
        <p:spPr>
          <a:xfrm>
            <a:off x="4289950" y="1026538"/>
            <a:ext cx="0" cy="79320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dot"/>
            <a:round/>
            <a:headEnd type="none" w="med" len="med"/>
            <a:tailEnd type="none" w="med" len="med"/>
          </a:ln>
        </p:spPr>
      </p:cxnSp>
      <p:cxnSp>
        <p:nvCxnSpPr>
          <p:cNvPr id="165" name="Google Shape;165;p23"/>
          <p:cNvCxnSpPr/>
          <p:nvPr/>
        </p:nvCxnSpPr>
        <p:spPr>
          <a:xfrm>
            <a:off x="8063850" y="947713"/>
            <a:ext cx="0" cy="124980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dot"/>
            <a:round/>
            <a:headEnd type="none" w="med" len="med"/>
            <a:tailEnd type="none" w="med" len="med"/>
          </a:ln>
        </p:spPr>
      </p:cxnSp>
      <p:sp>
        <p:nvSpPr>
          <p:cNvPr id="166" name="Google Shape;166;p23"/>
          <p:cNvSpPr txBox="1"/>
          <p:nvPr/>
        </p:nvSpPr>
        <p:spPr>
          <a:xfrm>
            <a:off x="1931575" y="2100450"/>
            <a:ext cx="13563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rgbClr val="212121"/>
                </a:solidFill>
                <a:latin typeface="Nunito Black"/>
                <a:ea typeface="Nunito Black"/>
                <a:cs typeface="Nunito Black"/>
                <a:sym typeface="Nunito Black"/>
              </a:rPr>
              <a:t>30</a:t>
            </a:r>
            <a:endParaRPr sz="1800">
              <a:solidFill>
                <a:srgbClr val="212121"/>
              </a:solidFill>
              <a:latin typeface="Nunito Black"/>
              <a:ea typeface="Nunito Black"/>
              <a:cs typeface="Nunito Black"/>
              <a:sym typeface="Nunito Black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rgbClr val="212121"/>
                </a:solidFill>
                <a:latin typeface="Nunito Black"/>
                <a:ea typeface="Nunito Black"/>
                <a:cs typeface="Nunito Black"/>
                <a:sym typeface="Nunito Black"/>
              </a:rPr>
              <a:t>продаж</a:t>
            </a:r>
            <a:endParaRPr sz="1800">
              <a:solidFill>
                <a:srgbClr val="212121"/>
              </a:solidFill>
              <a:latin typeface="Nunito Black"/>
              <a:ea typeface="Nunito Black"/>
              <a:cs typeface="Nunito Black"/>
              <a:sym typeface="Nunito Black"/>
            </a:endParaRPr>
          </a:p>
        </p:txBody>
      </p:sp>
      <p:sp>
        <p:nvSpPr>
          <p:cNvPr id="167" name="Google Shape;167;p23"/>
          <p:cNvSpPr txBox="1"/>
          <p:nvPr/>
        </p:nvSpPr>
        <p:spPr>
          <a:xfrm>
            <a:off x="5292025" y="2100450"/>
            <a:ext cx="13563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rgbClr val="212121"/>
                </a:solidFill>
                <a:latin typeface="Nunito Black"/>
                <a:ea typeface="Nunito Black"/>
                <a:cs typeface="Nunito Black"/>
                <a:sym typeface="Nunito Black"/>
              </a:rPr>
              <a:t>40</a:t>
            </a:r>
            <a:endParaRPr sz="1800">
              <a:solidFill>
                <a:srgbClr val="212121"/>
              </a:solidFill>
              <a:latin typeface="Nunito Black"/>
              <a:ea typeface="Nunito Black"/>
              <a:cs typeface="Nunito Black"/>
              <a:sym typeface="Nunito Black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rgbClr val="212121"/>
                </a:solidFill>
                <a:latin typeface="Nunito Black"/>
                <a:ea typeface="Nunito Black"/>
                <a:cs typeface="Nunito Black"/>
                <a:sym typeface="Nunito Black"/>
              </a:rPr>
              <a:t>продаж</a:t>
            </a:r>
            <a:endParaRPr sz="1800">
              <a:solidFill>
                <a:srgbClr val="212121"/>
              </a:solidFill>
              <a:latin typeface="Nunito Black"/>
              <a:ea typeface="Nunito Black"/>
              <a:cs typeface="Nunito Black"/>
              <a:sym typeface="Nunito Black"/>
            </a:endParaRPr>
          </a:p>
        </p:txBody>
      </p:sp>
      <p:cxnSp>
        <p:nvCxnSpPr>
          <p:cNvPr id="168" name="Google Shape;168;p23"/>
          <p:cNvCxnSpPr/>
          <p:nvPr/>
        </p:nvCxnSpPr>
        <p:spPr>
          <a:xfrm rot="10800000">
            <a:off x="5538477" y="1308550"/>
            <a:ext cx="198300" cy="51120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69" name="Google Shape;169;p23"/>
          <p:cNvCxnSpPr/>
          <p:nvPr/>
        </p:nvCxnSpPr>
        <p:spPr>
          <a:xfrm rot="10800000">
            <a:off x="5970243" y="1082695"/>
            <a:ext cx="0" cy="70140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70" name="Google Shape;170;p23"/>
          <p:cNvCxnSpPr/>
          <p:nvPr/>
        </p:nvCxnSpPr>
        <p:spPr>
          <a:xfrm rot="10800000" flipH="1">
            <a:off x="6203709" y="1356125"/>
            <a:ext cx="186600" cy="41610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71" name="Google Shape;171;p23"/>
          <p:cNvSpPr txBox="1"/>
          <p:nvPr/>
        </p:nvSpPr>
        <p:spPr>
          <a:xfrm>
            <a:off x="5736777" y="569950"/>
            <a:ext cx="4668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accent5"/>
                </a:solidFill>
                <a:latin typeface="Nunito ExtraBold"/>
                <a:ea typeface="Nunito ExtraBold"/>
                <a:cs typeface="Nunito ExtraBold"/>
                <a:sym typeface="Nunito ExtraBold"/>
              </a:rPr>
              <a:t>%</a:t>
            </a:r>
            <a:endParaRPr sz="2400">
              <a:solidFill>
                <a:schemeClr val="accent5"/>
              </a:solidFill>
              <a:latin typeface="Nunito ExtraBold"/>
              <a:ea typeface="Nunito ExtraBold"/>
              <a:cs typeface="Nunito ExtraBold"/>
              <a:sym typeface="Nunito ExtraBold"/>
            </a:endParaRPr>
          </a:p>
        </p:txBody>
      </p:sp>
      <p:sp>
        <p:nvSpPr>
          <p:cNvPr id="172" name="Google Shape;172;p23"/>
          <p:cNvSpPr txBox="1"/>
          <p:nvPr/>
        </p:nvSpPr>
        <p:spPr>
          <a:xfrm>
            <a:off x="6295980" y="841234"/>
            <a:ext cx="4668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accent5"/>
                </a:solidFill>
                <a:latin typeface="Nunito ExtraBold"/>
                <a:ea typeface="Nunito ExtraBold"/>
                <a:cs typeface="Nunito ExtraBold"/>
                <a:sym typeface="Nunito ExtraBold"/>
              </a:rPr>
              <a:t>%</a:t>
            </a:r>
            <a:endParaRPr sz="2400">
              <a:solidFill>
                <a:schemeClr val="accent5"/>
              </a:solidFill>
              <a:latin typeface="Nunito ExtraBold"/>
              <a:ea typeface="Nunito ExtraBold"/>
              <a:cs typeface="Nunito ExtraBold"/>
              <a:sym typeface="Nunito ExtraBold"/>
            </a:endParaRPr>
          </a:p>
        </p:txBody>
      </p:sp>
      <p:sp>
        <p:nvSpPr>
          <p:cNvPr id="173" name="Google Shape;173;p23"/>
          <p:cNvSpPr txBox="1"/>
          <p:nvPr/>
        </p:nvSpPr>
        <p:spPr>
          <a:xfrm>
            <a:off x="5177563" y="905228"/>
            <a:ext cx="4668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accent5"/>
                </a:solidFill>
                <a:latin typeface="Nunito ExtraBold"/>
                <a:ea typeface="Nunito ExtraBold"/>
                <a:cs typeface="Nunito ExtraBold"/>
                <a:sym typeface="Nunito ExtraBold"/>
              </a:rPr>
              <a:t>%</a:t>
            </a:r>
            <a:endParaRPr sz="2400">
              <a:solidFill>
                <a:schemeClr val="accent5"/>
              </a:solidFill>
              <a:latin typeface="Nunito ExtraBold"/>
              <a:ea typeface="Nunito ExtraBold"/>
              <a:cs typeface="Nunito ExtraBold"/>
              <a:sym typeface="Nunito ExtraBold"/>
            </a:endParaRPr>
          </a:p>
        </p:txBody>
      </p:sp>
      <p:cxnSp>
        <p:nvCxnSpPr>
          <p:cNvPr id="174" name="Google Shape;174;p23"/>
          <p:cNvCxnSpPr/>
          <p:nvPr/>
        </p:nvCxnSpPr>
        <p:spPr>
          <a:xfrm rot="10800000">
            <a:off x="2139777" y="1295975"/>
            <a:ext cx="198300" cy="51120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75" name="Google Shape;175;p23"/>
          <p:cNvCxnSpPr/>
          <p:nvPr/>
        </p:nvCxnSpPr>
        <p:spPr>
          <a:xfrm rot="10800000">
            <a:off x="2571543" y="1070120"/>
            <a:ext cx="0" cy="70140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76" name="Google Shape;176;p23"/>
          <p:cNvCxnSpPr/>
          <p:nvPr/>
        </p:nvCxnSpPr>
        <p:spPr>
          <a:xfrm rot="10800000" flipH="1">
            <a:off x="2805009" y="1343550"/>
            <a:ext cx="186600" cy="41610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77" name="Google Shape;177;p23"/>
          <p:cNvSpPr txBox="1"/>
          <p:nvPr/>
        </p:nvSpPr>
        <p:spPr>
          <a:xfrm>
            <a:off x="2338077" y="571675"/>
            <a:ext cx="4668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accent5"/>
                </a:solidFill>
                <a:latin typeface="Nunito ExtraBold"/>
                <a:ea typeface="Nunito ExtraBold"/>
                <a:cs typeface="Nunito ExtraBold"/>
                <a:sym typeface="Nunito ExtraBold"/>
              </a:rPr>
              <a:t>%</a:t>
            </a:r>
            <a:endParaRPr sz="2400">
              <a:solidFill>
                <a:schemeClr val="accent5"/>
              </a:solidFill>
              <a:latin typeface="Nunito ExtraBold"/>
              <a:ea typeface="Nunito ExtraBold"/>
              <a:cs typeface="Nunito ExtraBold"/>
              <a:sym typeface="Nunito ExtraBold"/>
            </a:endParaRPr>
          </a:p>
        </p:txBody>
      </p:sp>
      <p:sp>
        <p:nvSpPr>
          <p:cNvPr id="178" name="Google Shape;178;p23"/>
          <p:cNvSpPr txBox="1"/>
          <p:nvPr/>
        </p:nvSpPr>
        <p:spPr>
          <a:xfrm>
            <a:off x="2897280" y="828659"/>
            <a:ext cx="4668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accent5"/>
                </a:solidFill>
                <a:latin typeface="Nunito ExtraBold"/>
                <a:ea typeface="Nunito ExtraBold"/>
                <a:cs typeface="Nunito ExtraBold"/>
                <a:sym typeface="Nunito ExtraBold"/>
              </a:rPr>
              <a:t>%</a:t>
            </a:r>
            <a:endParaRPr sz="2400">
              <a:solidFill>
                <a:schemeClr val="accent5"/>
              </a:solidFill>
              <a:latin typeface="Nunito ExtraBold"/>
              <a:ea typeface="Nunito ExtraBold"/>
              <a:cs typeface="Nunito ExtraBold"/>
              <a:sym typeface="Nunito ExtraBold"/>
            </a:endParaRPr>
          </a:p>
        </p:txBody>
      </p:sp>
      <p:sp>
        <p:nvSpPr>
          <p:cNvPr id="179" name="Google Shape;179;p23"/>
          <p:cNvSpPr txBox="1"/>
          <p:nvPr/>
        </p:nvSpPr>
        <p:spPr>
          <a:xfrm>
            <a:off x="1778863" y="892653"/>
            <a:ext cx="4668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accent5"/>
                </a:solidFill>
                <a:latin typeface="Nunito ExtraBold"/>
                <a:ea typeface="Nunito ExtraBold"/>
                <a:cs typeface="Nunito ExtraBold"/>
                <a:sym typeface="Nunito ExtraBold"/>
              </a:rPr>
              <a:t>%</a:t>
            </a:r>
            <a:endParaRPr sz="2400">
              <a:solidFill>
                <a:schemeClr val="accent5"/>
              </a:solidFill>
              <a:latin typeface="Nunito ExtraBold"/>
              <a:ea typeface="Nunito ExtraBold"/>
              <a:cs typeface="Nunito ExtraBold"/>
              <a:sym typeface="Nunito ExtraBold"/>
            </a:endParaRPr>
          </a:p>
        </p:txBody>
      </p:sp>
      <p:sp>
        <p:nvSpPr>
          <p:cNvPr id="180" name="Google Shape;180;p23"/>
          <p:cNvSpPr txBox="1"/>
          <p:nvPr/>
        </p:nvSpPr>
        <p:spPr>
          <a:xfrm>
            <a:off x="1684750" y="3058788"/>
            <a:ext cx="1773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Выручка 255 тыс.руб.</a:t>
            </a:r>
            <a:endParaRPr sz="12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81" name="Google Shape;181;p23"/>
          <p:cNvSpPr txBox="1"/>
          <p:nvPr/>
        </p:nvSpPr>
        <p:spPr>
          <a:xfrm>
            <a:off x="1527175" y="3819675"/>
            <a:ext cx="2165100" cy="973200"/>
          </a:xfrm>
          <a:prstGeom prst="rect">
            <a:avLst/>
          </a:prstGeom>
          <a:noFill/>
          <a:ln w="19050" cap="flat" cmpd="sng">
            <a:solidFill>
              <a:schemeClr val="dk2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>
                <a:solidFill>
                  <a:schemeClr val="accent6"/>
                </a:solidFill>
                <a:latin typeface="Georgia"/>
                <a:ea typeface="Georgia"/>
                <a:cs typeface="Georgia"/>
                <a:sym typeface="Georgia"/>
              </a:rPr>
              <a:t>Расходы на рекламу:</a:t>
            </a:r>
            <a:endParaRPr sz="1300">
              <a:solidFill>
                <a:schemeClr val="accent6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" sz="1300">
                <a:solidFill>
                  <a:schemeClr val="accent6"/>
                </a:solidFill>
                <a:latin typeface="Georgia"/>
                <a:ea typeface="Georgia"/>
                <a:cs typeface="Georgia"/>
                <a:sym typeface="Georgia"/>
              </a:rPr>
              <a:t>Контекстная - 70000 руб.</a:t>
            </a:r>
            <a:endParaRPr sz="1300">
              <a:solidFill>
                <a:schemeClr val="accent6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>
                <a:solidFill>
                  <a:schemeClr val="accent6"/>
                </a:solidFill>
                <a:latin typeface="Georgia"/>
                <a:ea typeface="Georgia"/>
                <a:cs typeface="Georgia"/>
                <a:sym typeface="Georgia"/>
              </a:rPr>
              <a:t>Баннерная - 80000 руб.</a:t>
            </a:r>
            <a:endParaRPr sz="1300">
              <a:solidFill>
                <a:schemeClr val="accent6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82" name="Google Shape;182;p23"/>
          <p:cNvSpPr txBox="1"/>
          <p:nvPr/>
        </p:nvSpPr>
        <p:spPr>
          <a:xfrm>
            <a:off x="4887700" y="3815750"/>
            <a:ext cx="2165100" cy="973200"/>
          </a:xfrm>
          <a:prstGeom prst="rect">
            <a:avLst/>
          </a:prstGeom>
          <a:noFill/>
          <a:ln w="19050" cap="flat" cmpd="sng">
            <a:solidFill>
              <a:schemeClr val="dk2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>
                <a:solidFill>
                  <a:schemeClr val="accent6"/>
                </a:solidFill>
                <a:latin typeface="Georgia"/>
                <a:ea typeface="Georgia"/>
                <a:cs typeface="Georgia"/>
                <a:sym typeface="Georgia"/>
              </a:rPr>
              <a:t>Расходы на рекламу:</a:t>
            </a:r>
            <a:endParaRPr sz="1300">
              <a:solidFill>
                <a:schemeClr val="accent6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" sz="1300">
                <a:solidFill>
                  <a:schemeClr val="accent6"/>
                </a:solidFill>
                <a:latin typeface="Georgia"/>
                <a:ea typeface="Georgia"/>
                <a:cs typeface="Georgia"/>
                <a:sym typeface="Georgia"/>
              </a:rPr>
              <a:t>Контекстная - 70000 руб.</a:t>
            </a:r>
            <a:endParaRPr sz="1300">
              <a:solidFill>
                <a:schemeClr val="accent6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>
                <a:solidFill>
                  <a:schemeClr val="accent6"/>
                </a:solidFill>
                <a:latin typeface="Georgia"/>
                <a:ea typeface="Georgia"/>
                <a:cs typeface="Georgia"/>
                <a:sym typeface="Georgia"/>
              </a:rPr>
              <a:t>Баннерная - 80000 руб.</a:t>
            </a:r>
            <a:endParaRPr sz="1300">
              <a:solidFill>
                <a:schemeClr val="accent6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83" name="Google Shape;183;p23"/>
          <p:cNvSpPr txBox="1"/>
          <p:nvPr/>
        </p:nvSpPr>
        <p:spPr>
          <a:xfrm>
            <a:off x="7123500" y="2753325"/>
            <a:ext cx="18807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Выручка 1200 тыс.руб.</a:t>
            </a:r>
            <a:endParaRPr sz="12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84" name="Google Shape;184;p23"/>
          <p:cNvSpPr/>
          <p:nvPr/>
        </p:nvSpPr>
        <p:spPr>
          <a:xfrm>
            <a:off x="3752500" y="1977400"/>
            <a:ext cx="1074900" cy="1074900"/>
          </a:xfrm>
          <a:prstGeom prst="ellipse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>
                <a:latin typeface="Nunito Black"/>
                <a:ea typeface="Nunito Black"/>
                <a:cs typeface="Nunito Black"/>
                <a:sym typeface="Nunito Black"/>
              </a:rPr>
              <a:t>500</a:t>
            </a:r>
            <a:endParaRPr sz="2000">
              <a:latin typeface="Nunito Black"/>
              <a:ea typeface="Nunito Black"/>
              <a:cs typeface="Nunito Black"/>
              <a:sym typeface="Nunito Black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latin typeface="Nunito Black"/>
                <a:ea typeface="Nunito Black"/>
                <a:cs typeface="Nunito Black"/>
                <a:sym typeface="Nunito Black"/>
              </a:rPr>
              <a:t>тыс.руб.</a:t>
            </a:r>
            <a:endParaRPr sz="1000">
              <a:latin typeface="Nunito Black"/>
              <a:ea typeface="Nunito Black"/>
              <a:cs typeface="Nunito Black"/>
              <a:sym typeface="Nunito Black"/>
            </a:endParaRPr>
          </a:p>
        </p:txBody>
      </p:sp>
      <p:sp>
        <p:nvSpPr>
          <p:cNvPr id="185" name="Google Shape;185;p23"/>
          <p:cNvSpPr txBox="1"/>
          <p:nvPr/>
        </p:nvSpPr>
        <p:spPr>
          <a:xfrm>
            <a:off x="220450" y="3057500"/>
            <a:ext cx="14181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chemeClr val="accent4"/>
                </a:solidFill>
                <a:latin typeface="Nunito ExtraBold"/>
                <a:ea typeface="Nunito ExtraBold"/>
                <a:cs typeface="Nunito ExtraBold"/>
                <a:sym typeface="Nunito ExtraBold"/>
              </a:rPr>
              <a:t>Инвестиции</a:t>
            </a:r>
            <a:endParaRPr sz="1600">
              <a:solidFill>
                <a:schemeClr val="accent4"/>
              </a:solidFill>
              <a:latin typeface="Nunito ExtraBold"/>
              <a:ea typeface="Nunito ExtraBold"/>
              <a:cs typeface="Nunito ExtraBold"/>
              <a:sym typeface="Nunito ExtraBold"/>
            </a:endParaRPr>
          </a:p>
        </p:txBody>
      </p:sp>
      <p:sp>
        <p:nvSpPr>
          <p:cNvPr id="186" name="Google Shape;186;p23"/>
          <p:cNvSpPr txBox="1"/>
          <p:nvPr/>
        </p:nvSpPr>
        <p:spPr>
          <a:xfrm>
            <a:off x="3580900" y="3057500"/>
            <a:ext cx="14181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chemeClr val="accent4"/>
                </a:solidFill>
                <a:latin typeface="Nunito ExtraBold"/>
                <a:ea typeface="Nunito ExtraBold"/>
                <a:cs typeface="Nunito ExtraBold"/>
                <a:sym typeface="Nunito ExtraBold"/>
              </a:rPr>
              <a:t>Инвестиции</a:t>
            </a:r>
            <a:endParaRPr sz="1600">
              <a:solidFill>
                <a:schemeClr val="accent4"/>
              </a:solidFill>
              <a:latin typeface="Nunito ExtraBold"/>
              <a:ea typeface="Nunito ExtraBold"/>
              <a:cs typeface="Nunito ExtraBold"/>
              <a:sym typeface="Nunito ExtraBold"/>
            </a:endParaRPr>
          </a:p>
        </p:txBody>
      </p:sp>
      <p:sp>
        <p:nvSpPr>
          <p:cNvPr id="187" name="Google Shape;187;p23"/>
          <p:cNvSpPr txBox="1"/>
          <p:nvPr/>
        </p:nvSpPr>
        <p:spPr>
          <a:xfrm>
            <a:off x="7328700" y="3815750"/>
            <a:ext cx="1675500" cy="523200"/>
          </a:xfrm>
          <a:prstGeom prst="rect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200" b="1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rPr>
              <a:t>ROI = 27%</a:t>
            </a:r>
            <a:endParaRPr sz="2200" b="1">
              <a:solidFill>
                <a:schemeClr val="lt2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late">
  <a:themeElements>
    <a:clrScheme name="Slate">
      <a:dk1>
        <a:srgbClr val="FFFFFF"/>
      </a:dk1>
      <a:lt1>
        <a:srgbClr val="37474F"/>
      </a:lt1>
      <a:dk2>
        <a:srgbClr val="9E9E9E"/>
      </a:dk2>
      <a:lt2>
        <a:srgbClr val="E0E0E0"/>
      </a:lt2>
      <a:accent1>
        <a:srgbClr val="616161"/>
      </a:accent1>
      <a:accent2>
        <a:srgbClr val="78909C"/>
      </a:accent2>
      <a:accent3>
        <a:srgbClr val="CACACA"/>
      </a:accent3>
      <a:accent4>
        <a:srgbClr val="64FFDA"/>
      </a:accent4>
      <a:accent5>
        <a:srgbClr val="FFD966"/>
      </a:accent5>
      <a:accent6>
        <a:srgbClr val="F5F5F5"/>
      </a:accent6>
      <a:hlink>
        <a:srgbClr val="FFD966"/>
      </a:hlink>
      <a:folHlink>
        <a:srgbClr val="FFD96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</TotalTime>
  <Words>435</Words>
  <Application>Microsoft Office PowerPoint</Application>
  <PresentationFormat>Экран (16:9)</PresentationFormat>
  <Paragraphs>121</Paragraphs>
  <Slides>11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22" baseType="lpstr">
      <vt:lpstr>Oswald</vt:lpstr>
      <vt:lpstr>Nunito Medium</vt:lpstr>
      <vt:lpstr>Georgia</vt:lpstr>
      <vt:lpstr>Nunito Light</vt:lpstr>
      <vt:lpstr>Nunito Black</vt:lpstr>
      <vt:lpstr>Arial</vt:lpstr>
      <vt:lpstr>Nunito SemiBold</vt:lpstr>
      <vt:lpstr>Nunito ExtraBold</vt:lpstr>
      <vt:lpstr>Nunito</vt:lpstr>
      <vt:lpstr>Average</vt:lpstr>
      <vt:lpstr>Slate</vt:lpstr>
      <vt:lpstr>AdWall</vt:lpstr>
      <vt:lpstr>Основные проблемы</vt:lpstr>
      <vt:lpstr>Цели и задачи проекта</vt:lpstr>
      <vt:lpstr>Решение</vt:lpstr>
      <vt:lpstr>Отличие от конкурентов</vt:lpstr>
      <vt:lpstr>Бизнес-модель</vt:lpstr>
      <vt:lpstr>Издержки</vt:lpstr>
      <vt:lpstr>Финансовая модель</vt:lpstr>
      <vt:lpstr>Расчёт ёмкости рынка</vt:lpstr>
      <vt:lpstr>Команда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AdWall</dc:title>
  <dc:creator>user</dc:creator>
  <cp:lastModifiedBy>Vasilisa</cp:lastModifiedBy>
  <cp:revision>5</cp:revision>
  <dcterms:modified xsi:type="dcterms:W3CDTF">2023-12-07T21:07:08Z</dcterms:modified>
</cp:coreProperties>
</file>