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7" r:id="rId2"/>
    <p:sldId id="258" r:id="rId3"/>
    <p:sldId id="259" r:id="rId4"/>
    <p:sldId id="260" r:id="rId5"/>
    <p:sldId id="265" r:id="rId6"/>
    <p:sldId id="261" r:id="rId7"/>
    <p:sldId id="262" r:id="rId8"/>
    <p:sldId id="263" r:id="rId9"/>
    <p:sldId id="264" r:id="rId10"/>
    <p:sldId id="266" r:id="rId11"/>
    <p:sldId id="267" r:id="rId12"/>
  </p:sldIdLst>
  <p:sldSz cx="9144000" cy="5143500" type="screen16x9"/>
  <p:notesSz cx="6858000" cy="9144000"/>
  <p:embeddedFontLst>
    <p:embeddedFont>
      <p:font typeface="Nunito"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198F17-0AC4-4259-882E-98234320800F}" type="doc">
      <dgm:prSet loTypeId="urn:microsoft.com/office/officeart/2008/layout/LinedList" loCatId="list" qsTypeId="urn:microsoft.com/office/officeart/2005/8/quickstyle/simple4" qsCatId="simple" csTypeId="urn:microsoft.com/office/officeart/2005/8/colors/accent1_2" csCatId="accent1" phldr="1"/>
      <dgm:spPr/>
      <dgm:t>
        <a:bodyPr/>
        <a:lstStyle/>
        <a:p>
          <a:endParaRPr lang="en-US"/>
        </a:p>
      </dgm:t>
    </dgm:pt>
    <dgm:pt modelId="{ADC5362A-757D-4222-B34D-A743999B9B9D}">
      <dgm:prSet/>
      <dgm:spPr/>
      <dgm:t>
        <a:bodyPr/>
        <a:lstStyle/>
        <a:p>
          <a:r>
            <a:rPr lang="ru-RU" b="1" dirty="0"/>
            <a:t>Заказчик: </a:t>
          </a:r>
          <a:r>
            <a:rPr lang="ru-RU" dirty="0"/>
            <a:t>экономический факультет ЮФУ.</a:t>
          </a:r>
          <a:endParaRPr lang="en-US" dirty="0"/>
        </a:p>
      </dgm:t>
    </dgm:pt>
    <dgm:pt modelId="{03220AD5-1CE6-470A-9197-8C4C7ABD416C}" type="parTrans" cxnId="{81189CCC-F858-4AD1-B0DC-9420476203DF}">
      <dgm:prSet/>
      <dgm:spPr/>
      <dgm:t>
        <a:bodyPr/>
        <a:lstStyle/>
        <a:p>
          <a:endParaRPr lang="en-US"/>
        </a:p>
      </dgm:t>
    </dgm:pt>
    <dgm:pt modelId="{2926C950-2816-43B9-8969-BD645E6DAE3D}" type="sibTrans" cxnId="{81189CCC-F858-4AD1-B0DC-9420476203DF}">
      <dgm:prSet/>
      <dgm:spPr/>
      <dgm:t>
        <a:bodyPr/>
        <a:lstStyle/>
        <a:p>
          <a:endParaRPr lang="en-US"/>
        </a:p>
      </dgm:t>
    </dgm:pt>
    <dgm:pt modelId="{54323669-CF7A-48EA-A8C0-A68634FD1BB8}">
      <dgm:prSet/>
      <dgm:spPr/>
      <dgm:t>
        <a:bodyPr/>
        <a:lstStyle/>
        <a:p>
          <a:r>
            <a:rPr lang="ru-RU" b="1" dirty="0"/>
            <a:t>Задача: </a:t>
          </a:r>
          <a:r>
            <a:rPr lang="ru-RU" dirty="0"/>
            <a:t>разработка интеллектуального цифрового помощника (чат-бота с ИИ).</a:t>
          </a:r>
          <a:endParaRPr lang="en-US" dirty="0"/>
        </a:p>
      </dgm:t>
    </dgm:pt>
    <dgm:pt modelId="{4A944035-F1A4-4FDD-9E35-7922EBAA6B30}" type="parTrans" cxnId="{D12915DD-FBB6-46CA-BCA8-A91BDE8A9D16}">
      <dgm:prSet/>
      <dgm:spPr/>
      <dgm:t>
        <a:bodyPr/>
        <a:lstStyle/>
        <a:p>
          <a:endParaRPr lang="en-US"/>
        </a:p>
      </dgm:t>
    </dgm:pt>
    <dgm:pt modelId="{502D5366-1A10-442D-A9D2-60075B0B063A}" type="sibTrans" cxnId="{D12915DD-FBB6-46CA-BCA8-A91BDE8A9D16}">
      <dgm:prSet/>
      <dgm:spPr/>
      <dgm:t>
        <a:bodyPr/>
        <a:lstStyle/>
        <a:p>
          <a:endParaRPr lang="en-US"/>
        </a:p>
      </dgm:t>
    </dgm:pt>
    <dgm:pt modelId="{AC7A7091-63EC-41AC-A0DA-F68ED1B27948}">
      <dgm:prSet/>
      <dgm:spPr/>
      <dgm:t>
        <a:bodyPr/>
        <a:lstStyle/>
        <a:p>
          <a:r>
            <a:rPr lang="ru-RU" b="1" dirty="0"/>
            <a:t>Проблема:</a:t>
          </a:r>
          <a:r>
            <a:rPr lang="ru-RU" dirty="0"/>
            <a:t> отсутствие удобного справочника по поиску актуальной информации, касающейся как факультета, так и университета в целом.  </a:t>
          </a:r>
          <a:endParaRPr lang="en-US" dirty="0"/>
        </a:p>
      </dgm:t>
    </dgm:pt>
    <dgm:pt modelId="{1C417503-9390-4055-BAD2-6B63C6F2B8A8}" type="parTrans" cxnId="{C972EAB6-5935-47F1-B963-05A19A966602}">
      <dgm:prSet/>
      <dgm:spPr/>
      <dgm:t>
        <a:bodyPr/>
        <a:lstStyle/>
        <a:p>
          <a:endParaRPr lang="en-US"/>
        </a:p>
      </dgm:t>
    </dgm:pt>
    <dgm:pt modelId="{064DB6C2-3D49-48BC-83B8-AA37A82F80F7}" type="sibTrans" cxnId="{C972EAB6-5935-47F1-B963-05A19A966602}">
      <dgm:prSet/>
      <dgm:spPr/>
      <dgm:t>
        <a:bodyPr/>
        <a:lstStyle/>
        <a:p>
          <a:endParaRPr lang="en-US"/>
        </a:p>
      </dgm:t>
    </dgm:pt>
    <dgm:pt modelId="{D3A2D0EE-17DD-4B05-9A40-91D8BC79902D}">
      <dgm:prSet/>
      <dgm:spPr/>
      <dgm:t>
        <a:bodyPr/>
        <a:lstStyle/>
        <a:p>
          <a:r>
            <a:rPr lang="ru-RU" b="1" dirty="0"/>
            <a:t>Решение:</a:t>
          </a:r>
          <a:r>
            <a:rPr lang="ru-RU" dirty="0"/>
            <a:t> автоматизированный чат-бот с ИИ, предоставляющий мгновенные и точные ответы.</a:t>
          </a:r>
          <a:endParaRPr lang="en-US" dirty="0"/>
        </a:p>
      </dgm:t>
    </dgm:pt>
    <dgm:pt modelId="{A6E766A7-0D3E-46D7-ABA4-284D8F77D14C}" type="parTrans" cxnId="{9C91E3D5-F21F-4F2C-A755-0C63D238C465}">
      <dgm:prSet/>
      <dgm:spPr/>
      <dgm:t>
        <a:bodyPr/>
        <a:lstStyle/>
        <a:p>
          <a:endParaRPr lang="en-US"/>
        </a:p>
      </dgm:t>
    </dgm:pt>
    <dgm:pt modelId="{56F5FE5B-0D4C-4021-BA85-29AF09E56665}" type="sibTrans" cxnId="{9C91E3D5-F21F-4F2C-A755-0C63D238C465}">
      <dgm:prSet/>
      <dgm:spPr/>
      <dgm:t>
        <a:bodyPr/>
        <a:lstStyle/>
        <a:p>
          <a:endParaRPr lang="en-US"/>
        </a:p>
      </dgm:t>
    </dgm:pt>
    <dgm:pt modelId="{9EB263A9-5038-4E2F-AD09-7DD5AC561D99}">
      <dgm:prSet/>
      <dgm:spPr/>
      <dgm:t>
        <a:bodyPr/>
        <a:lstStyle/>
        <a:p>
          <a:r>
            <a:rPr lang="ru-RU" b="1" dirty="0"/>
            <a:t>Актуальность:</a:t>
          </a:r>
          <a:r>
            <a:rPr lang="ru-RU" dirty="0"/>
            <a:t> чат-бот, решающий огромный спектр вопросов в любое время суток, значительно повысит удобство и эффективность взаимодействия с факультетом и  университетом.</a:t>
          </a:r>
          <a:endParaRPr lang="en-US" dirty="0"/>
        </a:p>
      </dgm:t>
    </dgm:pt>
    <dgm:pt modelId="{748C34D1-C361-4A18-B911-0E00D8E2F3FE}" type="parTrans" cxnId="{A28FA9A4-9E78-471F-9EFA-7ABE673660DA}">
      <dgm:prSet/>
      <dgm:spPr/>
      <dgm:t>
        <a:bodyPr/>
        <a:lstStyle/>
        <a:p>
          <a:endParaRPr lang="en-US"/>
        </a:p>
      </dgm:t>
    </dgm:pt>
    <dgm:pt modelId="{84E354F2-F776-4FB7-95CF-64C977A82692}" type="sibTrans" cxnId="{A28FA9A4-9E78-471F-9EFA-7ABE673660DA}">
      <dgm:prSet/>
      <dgm:spPr/>
      <dgm:t>
        <a:bodyPr/>
        <a:lstStyle/>
        <a:p>
          <a:endParaRPr lang="en-US"/>
        </a:p>
      </dgm:t>
    </dgm:pt>
    <dgm:pt modelId="{FAB17DD5-4C88-6A41-B652-E7C2CCCFBDF4}" type="pres">
      <dgm:prSet presAssocID="{6A198F17-0AC4-4259-882E-98234320800F}" presName="vert0" presStyleCnt="0">
        <dgm:presLayoutVars>
          <dgm:dir/>
          <dgm:animOne val="branch"/>
          <dgm:animLvl val="lvl"/>
        </dgm:presLayoutVars>
      </dgm:prSet>
      <dgm:spPr/>
    </dgm:pt>
    <dgm:pt modelId="{E1981E0C-2AC3-B342-9778-CAED611B9B48}" type="pres">
      <dgm:prSet presAssocID="{ADC5362A-757D-4222-B34D-A743999B9B9D}" presName="thickLine" presStyleLbl="alignNode1" presStyleIdx="0" presStyleCnt="5"/>
      <dgm:spPr/>
    </dgm:pt>
    <dgm:pt modelId="{D59E0136-141B-4A4C-B23D-A63697E755C1}" type="pres">
      <dgm:prSet presAssocID="{ADC5362A-757D-4222-B34D-A743999B9B9D}" presName="horz1" presStyleCnt="0"/>
      <dgm:spPr/>
    </dgm:pt>
    <dgm:pt modelId="{03477F7E-AC71-2642-9387-E7060097A523}" type="pres">
      <dgm:prSet presAssocID="{ADC5362A-757D-4222-B34D-A743999B9B9D}" presName="tx1" presStyleLbl="revTx" presStyleIdx="0" presStyleCnt="5"/>
      <dgm:spPr/>
    </dgm:pt>
    <dgm:pt modelId="{95E02D81-D4B7-D148-A1DD-8B2CC3DBBA7F}" type="pres">
      <dgm:prSet presAssocID="{ADC5362A-757D-4222-B34D-A743999B9B9D}" presName="vert1" presStyleCnt="0"/>
      <dgm:spPr/>
    </dgm:pt>
    <dgm:pt modelId="{0AD15288-45EA-0D49-A88B-A64B5376BFAE}" type="pres">
      <dgm:prSet presAssocID="{54323669-CF7A-48EA-A8C0-A68634FD1BB8}" presName="thickLine" presStyleLbl="alignNode1" presStyleIdx="1" presStyleCnt="5"/>
      <dgm:spPr/>
    </dgm:pt>
    <dgm:pt modelId="{085A9F15-81F2-C140-AC4D-58AE5568EA75}" type="pres">
      <dgm:prSet presAssocID="{54323669-CF7A-48EA-A8C0-A68634FD1BB8}" presName="horz1" presStyleCnt="0"/>
      <dgm:spPr/>
    </dgm:pt>
    <dgm:pt modelId="{F0ECECC1-CD47-4B4E-98BD-C9EE04689307}" type="pres">
      <dgm:prSet presAssocID="{54323669-CF7A-48EA-A8C0-A68634FD1BB8}" presName="tx1" presStyleLbl="revTx" presStyleIdx="1" presStyleCnt="5"/>
      <dgm:spPr/>
    </dgm:pt>
    <dgm:pt modelId="{EC389DE1-49C5-9049-B936-6B61ABE0B323}" type="pres">
      <dgm:prSet presAssocID="{54323669-CF7A-48EA-A8C0-A68634FD1BB8}" presName="vert1" presStyleCnt="0"/>
      <dgm:spPr/>
    </dgm:pt>
    <dgm:pt modelId="{4BBADF9C-0B05-7F44-B100-965A948A7D5E}" type="pres">
      <dgm:prSet presAssocID="{AC7A7091-63EC-41AC-A0DA-F68ED1B27948}" presName="thickLine" presStyleLbl="alignNode1" presStyleIdx="2" presStyleCnt="5"/>
      <dgm:spPr/>
    </dgm:pt>
    <dgm:pt modelId="{BBEFC6DF-62B3-FA4A-9A84-AB4C28716CAB}" type="pres">
      <dgm:prSet presAssocID="{AC7A7091-63EC-41AC-A0DA-F68ED1B27948}" presName="horz1" presStyleCnt="0"/>
      <dgm:spPr/>
    </dgm:pt>
    <dgm:pt modelId="{A20782EB-A6FC-F842-9C97-4743D7555DBB}" type="pres">
      <dgm:prSet presAssocID="{AC7A7091-63EC-41AC-A0DA-F68ED1B27948}" presName="tx1" presStyleLbl="revTx" presStyleIdx="2" presStyleCnt="5"/>
      <dgm:spPr/>
    </dgm:pt>
    <dgm:pt modelId="{212682E8-7F3B-2D4B-8147-0384C2E3EA51}" type="pres">
      <dgm:prSet presAssocID="{AC7A7091-63EC-41AC-A0DA-F68ED1B27948}" presName="vert1" presStyleCnt="0"/>
      <dgm:spPr/>
    </dgm:pt>
    <dgm:pt modelId="{AF37D5D9-FC6F-9241-9836-DCFC6AF2CF64}" type="pres">
      <dgm:prSet presAssocID="{D3A2D0EE-17DD-4B05-9A40-91D8BC79902D}" presName="thickLine" presStyleLbl="alignNode1" presStyleIdx="3" presStyleCnt="5"/>
      <dgm:spPr/>
    </dgm:pt>
    <dgm:pt modelId="{347BBEA3-E220-2F43-97DC-6A38FDFE1FE0}" type="pres">
      <dgm:prSet presAssocID="{D3A2D0EE-17DD-4B05-9A40-91D8BC79902D}" presName="horz1" presStyleCnt="0"/>
      <dgm:spPr/>
    </dgm:pt>
    <dgm:pt modelId="{A9DADB85-FEBA-DA4D-BB02-78C054E56193}" type="pres">
      <dgm:prSet presAssocID="{D3A2D0EE-17DD-4B05-9A40-91D8BC79902D}" presName="tx1" presStyleLbl="revTx" presStyleIdx="3" presStyleCnt="5"/>
      <dgm:spPr/>
    </dgm:pt>
    <dgm:pt modelId="{550356FF-8A3F-3143-8C85-AF2EB3860934}" type="pres">
      <dgm:prSet presAssocID="{D3A2D0EE-17DD-4B05-9A40-91D8BC79902D}" presName="vert1" presStyleCnt="0"/>
      <dgm:spPr/>
    </dgm:pt>
    <dgm:pt modelId="{E154C681-D8EC-2E4A-8D35-69AF7BE9AD4E}" type="pres">
      <dgm:prSet presAssocID="{9EB263A9-5038-4E2F-AD09-7DD5AC561D99}" presName="thickLine" presStyleLbl="alignNode1" presStyleIdx="4" presStyleCnt="5"/>
      <dgm:spPr/>
    </dgm:pt>
    <dgm:pt modelId="{EE7A2DB5-F128-334D-9365-910BE2E9963F}" type="pres">
      <dgm:prSet presAssocID="{9EB263A9-5038-4E2F-AD09-7DD5AC561D99}" presName="horz1" presStyleCnt="0"/>
      <dgm:spPr/>
    </dgm:pt>
    <dgm:pt modelId="{D4A83683-A805-A242-B8A7-F9C9E11A038A}" type="pres">
      <dgm:prSet presAssocID="{9EB263A9-5038-4E2F-AD09-7DD5AC561D99}" presName="tx1" presStyleLbl="revTx" presStyleIdx="4" presStyleCnt="5"/>
      <dgm:spPr/>
    </dgm:pt>
    <dgm:pt modelId="{A095B811-1D95-9D48-A162-F65E2CE9FD39}" type="pres">
      <dgm:prSet presAssocID="{9EB263A9-5038-4E2F-AD09-7DD5AC561D99}" presName="vert1" presStyleCnt="0"/>
      <dgm:spPr/>
    </dgm:pt>
  </dgm:ptLst>
  <dgm:cxnLst>
    <dgm:cxn modelId="{EA132903-0B23-344F-A96C-2DFFA986849F}" type="presOf" srcId="{D3A2D0EE-17DD-4B05-9A40-91D8BC79902D}" destId="{A9DADB85-FEBA-DA4D-BB02-78C054E56193}" srcOrd="0" destOrd="0" presId="urn:microsoft.com/office/officeart/2008/layout/LinedList"/>
    <dgm:cxn modelId="{B5573148-77D2-9548-9D52-83E3C6D4932D}" type="presOf" srcId="{6A198F17-0AC4-4259-882E-98234320800F}" destId="{FAB17DD5-4C88-6A41-B652-E7C2CCCFBDF4}" srcOrd="0" destOrd="0" presId="urn:microsoft.com/office/officeart/2008/layout/LinedList"/>
    <dgm:cxn modelId="{5314A04A-31C9-5743-A479-5BCE8DC4D8CA}" type="presOf" srcId="{54323669-CF7A-48EA-A8C0-A68634FD1BB8}" destId="{F0ECECC1-CD47-4B4E-98BD-C9EE04689307}" srcOrd="0" destOrd="0" presId="urn:microsoft.com/office/officeart/2008/layout/LinedList"/>
    <dgm:cxn modelId="{FD0EE780-75B2-944C-BBA6-5209850AF7C2}" type="presOf" srcId="{9EB263A9-5038-4E2F-AD09-7DD5AC561D99}" destId="{D4A83683-A805-A242-B8A7-F9C9E11A038A}" srcOrd="0" destOrd="0" presId="urn:microsoft.com/office/officeart/2008/layout/LinedList"/>
    <dgm:cxn modelId="{A28FA9A4-9E78-471F-9EFA-7ABE673660DA}" srcId="{6A198F17-0AC4-4259-882E-98234320800F}" destId="{9EB263A9-5038-4E2F-AD09-7DD5AC561D99}" srcOrd="4" destOrd="0" parTransId="{748C34D1-C361-4A18-B911-0E00D8E2F3FE}" sibTransId="{84E354F2-F776-4FB7-95CF-64C977A82692}"/>
    <dgm:cxn modelId="{C972EAB6-5935-47F1-B963-05A19A966602}" srcId="{6A198F17-0AC4-4259-882E-98234320800F}" destId="{AC7A7091-63EC-41AC-A0DA-F68ED1B27948}" srcOrd="2" destOrd="0" parTransId="{1C417503-9390-4055-BAD2-6B63C6F2B8A8}" sibTransId="{064DB6C2-3D49-48BC-83B8-AA37A82F80F7}"/>
    <dgm:cxn modelId="{81189CCC-F858-4AD1-B0DC-9420476203DF}" srcId="{6A198F17-0AC4-4259-882E-98234320800F}" destId="{ADC5362A-757D-4222-B34D-A743999B9B9D}" srcOrd="0" destOrd="0" parTransId="{03220AD5-1CE6-470A-9197-8C4C7ABD416C}" sibTransId="{2926C950-2816-43B9-8969-BD645E6DAE3D}"/>
    <dgm:cxn modelId="{F32600D1-4EE0-924A-8388-B8950AFFB747}" type="presOf" srcId="{ADC5362A-757D-4222-B34D-A743999B9B9D}" destId="{03477F7E-AC71-2642-9387-E7060097A523}" srcOrd="0" destOrd="0" presId="urn:microsoft.com/office/officeart/2008/layout/LinedList"/>
    <dgm:cxn modelId="{9C91E3D5-F21F-4F2C-A755-0C63D238C465}" srcId="{6A198F17-0AC4-4259-882E-98234320800F}" destId="{D3A2D0EE-17DD-4B05-9A40-91D8BC79902D}" srcOrd="3" destOrd="0" parTransId="{A6E766A7-0D3E-46D7-ABA4-284D8F77D14C}" sibTransId="{56F5FE5B-0D4C-4021-BA85-29AF09E56665}"/>
    <dgm:cxn modelId="{D12915DD-FBB6-46CA-BCA8-A91BDE8A9D16}" srcId="{6A198F17-0AC4-4259-882E-98234320800F}" destId="{54323669-CF7A-48EA-A8C0-A68634FD1BB8}" srcOrd="1" destOrd="0" parTransId="{4A944035-F1A4-4FDD-9E35-7922EBAA6B30}" sibTransId="{502D5366-1A10-442D-A9D2-60075B0B063A}"/>
    <dgm:cxn modelId="{BD0D6BEC-D3C8-AA48-8259-23694B7AF37A}" type="presOf" srcId="{AC7A7091-63EC-41AC-A0DA-F68ED1B27948}" destId="{A20782EB-A6FC-F842-9C97-4743D7555DBB}" srcOrd="0" destOrd="0" presId="urn:microsoft.com/office/officeart/2008/layout/LinedList"/>
    <dgm:cxn modelId="{24991260-62D6-A842-BEA0-7907DE275786}" type="presParOf" srcId="{FAB17DD5-4C88-6A41-B652-E7C2CCCFBDF4}" destId="{E1981E0C-2AC3-B342-9778-CAED611B9B48}" srcOrd="0" destOrd="0" presId="urn:microsoft.com/office/officeart/2008/layout/LinedList"/>
    <dgm:cxn modelId="{8AF2493E-CF6B-3B48-BCA2-8A18300DFB53}" type="presParOf" srcId="{FAB17DD5-4C88-6A41-B652-E7C2CCCFBDF4}" destId="{D59E0136-141B-4A4C-B23D-A63697E755C1}" srcOrd="1" destOrd="0" presId="urn:microsoft.com/office/officeart/2008/layout/LinedList"/>
    <dgm:cxn modelId="{5A14523F-7700-E746-B73F-E9CD6F61EC42}" type="presParOf" srcId="{D59E0136-141B-4A4C-B23D-A63697E755C1}" destId="{03477F7E-AC71-2642-9387-E7060097A523}" srcOrd="0" destOrd="0" presId="urn:microsoft.com/office/officeart/2008/layout/LinedList"/>
    <dgm:cxn modelId="{DE55CF43-8515-2F41-99ED-0C13896D4F0A}" type="presParOf" srcId="{D59E0136-141B-4A4C-B23D-A63697E755C1}" destId="{95E02D81-D4B7-D148-A1DD-8B2CC3DBBA7F}" srcOrd="1" destOrd="0" presId="urn:microsoft.com/office/officeart/2008/layout/LinedList"/>
    <dgm:cxn modelId="{58A28B7B-5404-B642-9CEA-7EB32DAE8C93}" type="presParOf" srcId="{FAB17DD5-4C88-6A41-B652-E7C2CCCFBDF4}" destId="{0AD15288-45EA-0D49-A88B-A64B5376BFAE}" srcOrd="2" destOrd="0" presId="urn:microsoft.com/office/officeart/2008/layout/LinedList"/>
    <dgm:cxn modelId="{51DDBC7D-8CEB-9F45-AB7D-9D9E3E798E0A}" type="presParOf" srcId="{FAB17DD5-4C88-6A41-B652-E7C2CCCFBDF4}" destId="{085A9F15-81F2-C140-AC4D-58AE5568EA75}" srcOrd="3" destOrd="0" presId="urn:microsoft.com/office/officeart/2008/layout/LinedList"/>
    <dgm:cxn modelId="{995BF92B-28FB-054B-953E-152D2967A66C}" type="presParOf" srcId="{085A9F15-81F2-C140-AC4D-58AE5568EA75}" destId="{F0ECECC1-CD47-4B4E-98BD-C9EE04689307}" srcOrd="0" destOrd="0" presId="urn:microsoft.com/office/officeart/2008/layout/LinedList"/>
    <dgm:cxn modelId="{B599E676-B0EC-C74E-8624-E13BB7E36AE8}" type="presParOf" srcId="{085A9F15-81F2-C140-AC4D-58AE5568EA75}" destId="{EC389DE1-49C5-9049-B936-6B61ABE0B323}" srcOrd="1" destOrd="0" presId="urn:microsoft.com/office/officeart/2008/layout/LinedList"/>
    <dgm:cxn modelId="{2B002915-1E62-9B4B-B824-06560014730F}" type="presParOf" srcId="{FAB17DD5-4C88-6A41-B652-E7C2CCCFBDF4}" destId="{4BBADF9C-0B05-7F44-B100-965A948A7D5E}" srcOrd="4" destOrd="0" presId="urn:microsoft.com/office/officeart/2008/layout/LinedList"/>
    <dgm:cxn modelId="{51055A3F-3D41-B342-B39E-B163A4D91976}" type="presParOf" srcId="{FAB17DD5-4C88-6A41-B652-E7C2CCCFBDF4}" destId="{BBEFC6DF-62B3-FA4A-9A84-AB4C28716CAB}" srcOrd="5" destOrd="0" presId="urn:microsoft.com/office/officeart/2008/layout/LinedList"/>
    <dgm:cxn modelId="{F77FE16C-2A42-9B4C-850E-5F315E077706}" type="presParOf" srcId="{BBEFC6DF-62B3-FA4A-9A84-AB4C28716CAB}" destId="{A20782EB-A6FC-F842-9C97-4743D7555DBB}" srcOrd="0" destOrd="0" presId="urn:microsoft.com/office/officeart/2008/layout/LinedList"/>
    <dgm:cxn modelId="{671D7DF0-3A75-4C41-85AE-AD0B48133941}" type="presParOf" srcId="{BBEFC6DF-62B3-FA4A-9A84-AB4C28716CAB}" destId="{212682E8-7F3B-2D4B-8147-0384C2E3EA51}" srcOrd="1" destOrd="0" presId="urn:microsoft.com/office/officeart/2008/layout/LinedList"/>
    <dgm:cxn modelId="{952A8192-0492-9949-8789-E1D0EC8BA87C}" type="presParOf" srcId="{FAB17DD5-4C88-6A41-B652-E7C2CCCFBDF4}" destId="{AF37D5D9-FC6F-9241-9836-DCFC6AF2CF64}" srcOrd="6" destOrd="0" presId="urn:microsoft.com/office/officeart/2008/layout/LinedList"/>
    <dgm:cxn modelId="{E4EAB39A-D447-9C4F-9C5C-C938C142DB45}" type="presParOf" srcId="{FAB17DD5-4C88-6A41-B652-E7C2CCCFBDF4}" destId="{347BBEA3-E220-2F43-97DC-6A38FDFE1FE0}" srcOrd="7" destOrd="0" presId="urn:microsoft.com/office/officeart/2008/layout/LinedList"/>
    <dgm:cxn modelId="{B72BEF9F-4703-E247-B7A9-1E74DD1A44E7}" type="presParOf" srcId="{347BBEA3-E220-2F43-97DC-6A38FDFE1FE0}" destId="{A9DADB85-FEBA-DA4D-BB02-78C054E56193}" srcOrd="0" destOrd="0" presId="urn:microsoft.com/office/officeart/2008/layout/LinedList"/>
    <dgm:cxn modelId="{7A279C0A-A40A-4545-80C6-52B8B833BC8D}" type="presParOf" srcId="{347BBEA3-E220-2F43-97DC-6A38FDFE1FE0}" destId="{550356FF-8A3F-3143-8C85-AF2EB3860934}" srcOrd="1" destOrd="0" presId="urn:microsoft.com/office/officeart/2008/layout/LinedList"/>
    <dgm:cxn modelId="{3338E3E9-A411-CB47-981D-71CC470AD775}" type="presParOf" srcId="{FAB17DD5-4C88-6A41-B652-E7C2CCCFBDF4}" destId="{E154C681-D8EC-2E4A-8D35-69AF7BE9AD4E}" srcOrd="8" destOrd="0" presId="urn:microsoft.com/office/officeart/2008/layout/LinedList"/>
    <dgm:cxn modelId="{B6907698-F617-B747-830A-44D0A1BC76C6}" type="presParOf" srcId="{FAB17DD5-4C88-6A41-B652-E7C2CCCFBDF4}" destId="{EE7A2DB5-F128-334D-9365-910BE2E9963F}" srcOrd="9" destOrd="0" presId="urn:microsoft.com/office/officeart/2008/layout/LinedList"/>
    <dgm:cxn modelId="{C781E06B-2CB8-914E-9EE7-1A6D983200CC}" type="presParOf" srcId="{EE7A2DB5-F128-334D-9365-910BE2E9963F}" destId="{D4A83683-A805-A242-B8A7-F9C9E11A038A}" srcOrd="0" destOrd="0" presId="urn:microsoft.com/office/officeart/2008/layout/LinedList"/>
    <dgm:cxn modelId="{63D45E1D-6B37-0D4D-8004-AE4AE867B922}" type="presParOf" srcId="{EE7A2DB5-F128-334D-9365-910BE2E9963F}" destId="{A095B811-1D95-9D48-A162-F65E2CE9FD3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C6D320-19EF-4A14-AB1D-3EBBB3224E3B}"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8E8AC628-71B3-4DA7-BA29-BD9DBF0C97E5}">
      <dgm:prSet/>
      <dgm:spPr/>
      <dgm:t>
        <a:bodyPr/>
        <a:lstStyle/>
        <a:p>
          <a:r>
            <a:rPr lang="ru-RU" b="0" i="0" dirty="0"/>
            <a:t>Чат-бот должен помогать абитуриентам и студентам получать актуальную информацию о:  </a:t>
          </a:r>
          <a:endParaRPr lang="en-US" dirty="0"/>
        </a:p>
      </dgm:t>
    </dgm:pt>
    <dgm:pt modelId="{1C172C74-0EE6-43DD-ADFB-3C4876A5C82D}" type="parTrans" cxnId="{67DF9C97-2912-47C6-9915-05054E4B091A}">
      <dgm:prSet/>
      <dgm:spPr/>
      <dgm:t>
        <a:bodyPr/>
        <a:lstStyle/>
        <a:p>
          <a:endParaRPr lang="en-US"/>
        </a:p>
      </dgm:t>
    </dgm:pt>
    <dgm:pt modelId="{CA3AD371-6CF9-4C5D-BE46-7E9DEF76D570}" type="sibTrans" cxnId="{67DF9C97-2912-47C6-9915-05054E4B091A}">
      <dgm:prSet/>
      <dgm:spPr/>
      <dgm:t>
        <a:bodyPr/>
        <a:lstStyle/>
        <a:p>
          <a:endParaRPr lang="en-US"/>
        </a:p>
      </dgm:t>
    </dgm:pt>
    <dgm:pt modelId="{5B1018DC-07BD-4BFF-82D3-382FF52BDFE8}">
      <dgm:prSet/>
      <dgm:spPr/>
      <dgm:t>
        <a:bodyPr/>
        <a:lstStyle/>
        <a:p>
          <a:r>
            <a:rPr lang="ru-RU" b="0" i="0" dirty="0"/>
            <a:t>Поступлении. </a:t>
          </a:r>
          <a:endParaRPr lang="en-US" dirty="0"/>
        </a:p>
      </dgm:t>
    </dgm:pt>
    <dgm:pt modelId="{C563D033-9BDE-4AB0-8F71-4AA01A07FDCA}" type="parTrans" cxnId="{F6AFE09E-00CE-4830-9376-95BF1FA89BD5}">
      <dgm:prSet/>
      <dgm:spPr/>
      <dgm:t>
        <a:bodyPr/>
        <a:lstStyle/>
        <a:p>
          <a:endParaRPr lang="en-US"/>
        </a:p>
      </dgm:t>
    </dgm:pt>
    <dgm:pt modelId="{16A8BF03-5828-410A-B033-389935FFACB6}" type="sibTrans" cxnId="{F6AFE09E-00CE-4830-9376-95BF1FA89BD5}">
      <dgm:prSet/>
      <dgm:spPr/>
      <dgm:t>
        <a:bodyPr/>
        <a:lstStyle/>
        <a:p>
          <a:endParaRPr lang="en-US"/>
        </a:p>
      </dgm:t>
    </dgm:pt>
    <dgm:pt modelId="{AC709974-1516-4A76-A99B-5B018E6585FB}">
      <dgm:prSet/>
      <dgm:spPr/>
      <dgm:t>
        <a:bodyPr/>
        <a:lstStyle/>
        <a:p>
          <a:r>
            <a:rPr lang="ru-RU" b="0" i="0" dirty="0"/>
            <a:t>Учебном процессе.</a:t>
          </a:r>
          <a:endParaRPr lang="en-US" dirty="0"/>
        </a:p>
      </dgm:t>
    </dgm:pt>
    <dgm:pt modelId="{AE0D7057-8CC3-4BA5-8AE2-8564422A0BEC}" type="parTrans" cxnId="{9E3C5606-B09B-404A-AC7E-898725E81CE2}">
      <dgm:prSet/>
      <dgm:spPr/>
      <dgm:t>
        <a:bodyPr/>
        <a:lstStyle/>
        <a:p>
          <a:endParaRPr lang="en-US"/>
        </a:p>
      </dgm:t>
    </dgm:pt>
    <dgm:pt modelId="{2163E1E2-B571-423F-B9E0-14BCB0B71E9D}" type="sibTrans" cxnId="{9E3C5606-B09B-404A-AC7E-898725E81CE2}">
      <dgm:prSet/>
      <dgm:spPr/>
      <dgm:t>
        <a:bodyPr/>
        <a:lstStyle/>
        <a:p>
          <a:endParaRPr lang="en-US"/>
        </a:p>
      </dgm:t>
    </dgm:pt>
    <dgm:pt modelId="{674E2029-9801-45B7-A7CC-22FFD3126228}">
      <dgm:prSet/>
      <dgm:spPr/>
      <dgm:t>
        <a:bodyPr/>
        <a:lstStyle/>
        <a:p>
          <a:r>
            <a:rPr lang="ru-RU" b="0" i="0" dirty="0"/>
            <a:t>Студенческой жизни.</a:t>
          </a:r>
          <a:endParaRPr lang="en-US" dirty="0"/>
        </a:p>
      </dgm:t>
    </dgm:pt>
    <dgm:pt modelId="{56186343-B356-4786-AAA4-127116EDE211}" type="parTrans" cxnId="{D5678834-4346-4951-8334-1896B85781D1}">
      <dgm:prSet/>
      <dgm:spPr/>
      <dgm:t>
        <a:bodyPr/>
        <a:lstStyle/>
        <a:p>
          <a:endParaRPr lang="en-US"/>
        </a:p>
      </dgm:t>
    </dgm:pt>
    <dgm:pt modelId="{ABE023F3-818E-41BC-AFB7-8928EDA80490}" type="sibTrans" cxnId="{D5678834-4346-4951-8334-1896B85781D1}">
      <dgm:prSet/>
      <dgm:spPr/>
      <dgm:t>
        <a:bodyPr/>
        <a:lstStyle/>
        <a:p>
          <a:endParaRPr lang="en-US"/>
        </a:p>
      </dgm:t>
    </dgm:pt>
    <dgm:pt modelId="{C6CA87CD-F1C3-4E40-8F81-030FCE5541B7}">
      <dgm:prSet/>
      <dgm:spPr/>
      <dgm:t>
        <a:bodyPr/>
        <a:lstStyle/>
        <a:p>
          <a:r>
            <a:rPr lang="ru-RU" b="0" i="0" dirty="0"/>
            <a:t>Часто задаваемых вопросах.  </a:t>
          </a:r>
          <a:endParaRPr lang="en-US" dirty="0"/>
        </a:p>
      </dgm:t>
    </dgm:pt>
    <dgm:pt modelId="{5C170F7B-45B3-4E98-B9A0-3274D26F7620}" type="parTrans" cxnId="{3A884414-0345-4DB3-9694-ACB43C85A73B}">
      <dgm:prSet/>
      <dgm:spPr/>
      <dgm:t>
        <a:bodyPr/>
        <a:lstStyle/>
        <a:p>
          <a:endParaRPr lang="en-US"/>
        </a:p>
      </dgm:t>
    </dgm:pt>
    <dgm:pt modelId="{A5FD1051-7A44-40BC-B566-14A44D3084E5}" type="sibTrans" cxnId="{3A884414-0345-4DB3-9694-ACB43C85A73B}">
      <dgm:prSet/>
      <dgm:spPr/>
      <dgm:t>
        <a:bodyPr/>
        <a:lstStyle/>
        <a:p>
          <a:endParaRPr lang="en-US"/>
        </a:p>
      </dgm:t>
    </dgm:pt>
    <dgm:pt modelId="{26159F8F-5FC4-40D1-8146-FBFF3F1CC919}">
      <dgm:prSet/>
      <dgm:spPr/>
      <dgm:t>
        <a:bodyPr/>
        <a:lstStyle/>
        <a:p>
          <a:r>
            <a:rPr lang="ru-RU" b="0" i="0" dirty="0"/>
            <a:t>Поддержка мультимедиа. </a:t>
          </a:r>
          <a:endParaRPr lang="en-US" dirty="0"/>
        </a:p>
      </dgm:t>
    </dgm:pt>
    <dgm:pt modelId="{A44F102D-875B-4964-BC45-8502DD430CE9}" type="parTrans" cxnId="{C09019ED-F2C9-4BBB-B2B1-4E09289C3493}">
      <dgm:prSet/>
      <dgm:spPr/>
      <dgm:t>
        <a:bodyPr/>
        <a:lstStyle/>
        <a:p>
          <a:endParaRPr lang="en-US"/>
        </a:p>
      </dgm:t>
    </dgm:pt>
    <dgm:pt modelId="{0DC4BC44-937A-42E1-8AAC-B42BDB905004}" type="sibTrans" cxnId="{C09019ED-F2C9-4BBB-B2B1-4E09289C3493}">
      <dgm:prSet/>
      <dgm:spPr/>
      <dgm:t>
        <a:bodyPr/>
        <a:lstStyle/>
        <a:p>
          <a:endParaRPr lang="en-US"/>
        </a:p>
      </dgm:t>
    </dgm:pt>
    <dgm:pt modelId="{B2D9C564-C360-4594-A3A0-B90BF4B1E191}">
      <dgm:prSet/>
      <dgm:spPr/>
      <dgm:t>
        <a:bodyPr/>
        <a:lstStyle/>
        <a:p>
          <a:r>
            <a:rPr lang="ru-RU" b="0" i="0" dirty="0"/>
            <a:t>Возможность переключения на оператора (человека) в сложных случаях.</a:t>
          </a:r>
          <a:endParaRPr lang="en-US" dirty="0"/>
        </a:p>
      </dgm:t>
    </dgm:pt>
    <dgm:pt modelId="{2F5B0550-8214-4F77-8E7C-2134925B084D}" type="parTrans" cxnId="{7832AB27-493D-4195-9D04-DCFC0FAF0226}">
      <dgm:prSet/>
      <dgm:spPr/>
      <dgm:t>
        <a:bodyPr/>
        <a:lstStyle/>
        <a:p>
          <a:endParaRPr lang="en-US"/>
        </a:p>
      </dgm:t>
    </dgm:pt>
    <dgm:pt modelId="{0DDCBB31-643C-49FF-97A8-E614D8E73A35}" type="sibTrans" cxnId="{7832AB27-493D-4195-9D04-DCFC0FAF0226}">
      <dgm:prSet/>
      <dgm:spPr/>
      <dgm:t>
        <a:bodyPr/>
        <a:lstStyle/>
        <a:p>
          <a:endParaRPr lang="en-US"/>
        </a:p>
      </dgm:t>
    </dgm:pt>
    <dgm:pt modelId="{67A1D581-DA36-469A-84ED-42B3F7D3E5AC}">
      <dgm:prSet/>
      <dgm:spPr/>
      <dgm:t>
        <a:bodyPr/>
        <a:lstStyle/>
        <a:p>
          <a:r>
            <a:rPr lang="ru-RU" b="0" i="0" dirty="0"/>
            <a:t>Персонализация.</a:t>
          </a:r>
          <a:endParaRPr lang="en-US" dirty="0"/>
        </a:p>
      </dgm:t>
    </dgm:pt>
    <dgm:pt modelId="{D8FD89C9-46FA-485A-86EB-5E74702994FF}" type="parTrans" cxnId="{04E1D7C2-8B90-4D24-AD70-6F9AC1A9F2E1}">
      <dgm:prSet/>
      <dgm:spPr/>
      <dgm:t>
        <a:bodyPr/>
        <a:lstStyle/>
        <a:p>
          <a:endParaRPr lang="en-US"/>
        </a:p>
      </dgm:t>
    </dgm:pt>
    <dgm:pt modelId="{1435DFB5-6022-4665-AEA4-82BFFCDF4A76}" type="sibTrans" cxnId="{04E1D7C2-8B90-4D24-AD70-6F9AC1A9F2E1}">
      <dgm:prSet/>
      <dgm:spPr/>
      <dgm:t>
        <a:bodyPr/>
        <a:lstStyle/>
        <a:p>
          <a:endParaRPr lang="en-US"/>
        </a:p>
      </dgm:t>
    </dgm:pt>
    <dgm:pt modelId="{ED756A38-E4BF-4C45-9E65-8D52E1F628B7}" type="pres">
      <dgm:prSet presAssocID="{50C6D320-19EF-4A14-AB1D-3EBBB3224E3B}" presName="linear" presStyleCnt="0">
        <dgm:presLayoutVars>
          <dgm:animLvl val="lvl"/>
          <dgm:resizeHandles val="exact"/>
        </dgm:presLayoutVars>
      </dgm:prSet>
      <dgm:spPr/>
    </dgm:pt>
    <dgm:pt modelId="{0BF2D763-5DA5-4F35-B019-33E7B8F57E47}" type="pres">
      <dgm:prSet presAssocID="{8E8AC628-71B3-4DA7-BA29-BD9DBF0C97E5}" presName="parentText" presStyleLbl="node1" presStyleIdx="0" presStyleCnt="1">
        <dgm:presLayoutVars>
          <dgm:chMax val="0"/>
          <dgm:bulletEnabled val="1"/>
        </dgm:presLayoutVars>
      </dgm:prSet>
      <dgm:spPr/>
    </dgm:pt>
    <dgm:pt modelId="{40E42E6D-B765-4FA9-802E-0581ACC09634}" type="pres">
      <dgm:prSet presAssocID="{8E8AC628-71B3-4DA7-BA29-BD9DBF0C97E5}" presName="childText" presStyleLbl="revTx" presStyleIdx="0" presStyleCnt="1">
        <dgm:presLayoutVars>
          <dgm:bulletEnabled val="1"/>
        </dgm:presLayoutVars>
      </dgm:prSet>
      <dgm:spPr/>
    </dgm:pt>
  </dgm:ptLst>
  <dgm:cxnLst>
    <dgm:cxn modelId="{9E3C5606-B09B-404A-AC7E-898725E81CE2}" srcId="{8E8AC628-71B3-4DA7-BA29-BD9DBF0C97E5}" destId="{AC709974-1516-4A76-A99B-5B018E6585FB}" srcOrd="1" destOrd="0" parTransId="{AE0D7057-8CC3-4BA5-8AE2-8564422A0BEC}" sibTransId="{2163E1E2-B571-423F-B9E0-14BCB0B71E9D}"/>
    <dgm:cxn modelId="{3A884414-0345-4DB3-9694-ACB43C85A73B}" srcId="{8E8AC628-71B3-4DA7-BA29-BD9DBF0C97E5}" destId="{C6CA87CD-F1C3-4E40-8F81-030FCE5541B7}" srcOrd="3" destOrd="0" parTransId="{5C170F7B-45B3-4E98-B9A0-3274D26F7620}" sibTransId="{A5FD1051-7A44-40BC-B566-14A44D3084E5}"/>
    <dgm:cxn modelId="{1EAE2D26-CFF9-440A-AE20-F7578C1813B3}" type="presOf" srcId="{5B1018DC-07BD-4BFF-82D3-382FF52BDFE8}" destId="{40E42E6D-B765-4FA9-802E-0581ACC09634}" srcOrd="0" destOrd="0" presId="urn:microsoft.com/office/officeart/2005/8/layout/vList2"/>
    <dgm:cxn modelId="{16905B27-9336-4B76-BEF9-0A291F49615B}" type="presOf" srcId="{AC709974-1516-4A76-A99B-5B018E6585FB}" destId="{40E42E6D-B765-4FA9-802E-0581ACC09634}" srcOrd="0" destOrd="1" presId="urn:microsoft.com/office/officeart/2005/8/layout/vList2"/>
    <dgm:cxn modelId="{7832AB27-493D-4195-9D04-DCFC0FAF0226}" srcId="{8E8AC628-71B3-4DA7-BA29-BD9DBF0C97E5}" destId="{B2D9C564-C360-4594-A3A0-B90BF4B1E191}" srcOrd="5" destOrd="0" parTransId="{2F5B0550-8214-4F77-8E7C-2134925B084D}" sibTransId="{0DDCBB31-643C-49FF-97A8-E614D8E73A35}"/>
    <dgm:cxn modelId="{2EB94D34-4E8D-49CA-913B-B11D03E270CA}" type="presOf" srcId="{8E8AC628-71B3-4DA7-BA29-BD9DBF0C97E5}" destId="{0BF2D763-5DA5-4F35-B019-33E7B8F57E47}" srcOrd="0" destOrd="0" presId="urn:microsoft.com/office/officeart/2005/8/layout/vList2"/>
    <dgm:cxn modelId="{D5678834-4346-4951-8334-1896B85781D1}" srcId="{8E8AC628-71B3-4DA7-BA29-BD9DBF0C97E5}" destId="{674E2029-9801-45B7-A7CC-22FFD3126228}" srcOrd="2" destOrd="0" parTransId="{56186343-B356-4786-AAA4-127116EDE211}" sibTransId="{ABE023F3-818E-41BC-AFB7-8928EDA80490}"/>
    <dgm:cxn modelId="{5D27C44D-8359-4FFF-8CDC-36D25985FD89}" type="presOf" srcId="{67A1D581-DA36-469A-84ED-42B3F7D3E5AC}" destId="{40E42E6D-B765-4FA9-802E-0581ACC09634}" srcOrd="0" destOrd="6" presId="urn:microsoft.com/office/officeart/2005/8/layout/vList2"/>
    <dgm:cxn modelId="{CBCF9153-3BB5-478A-A60D-2E3B2AC0F893}" type="presOf" srcId="{B2D9C564-C360-4594-A3A0-B90BF4B1E191}" destId="{40E42E6D-B765-4FA9-802E-0581ACC09634}" srcOrd="0" destOrd="5" presId="urn:microsoft.com/office/officeart/2005/8/layout/vList2"/>
    <dgm:cxn modelId="{8B560377-FD06-4385-897F-CE9EEEEAD1A2}" type="presOf" srcId="{C6CA87CD-F1C3-4E40-8F81-030FCE5541B7}" destId="{40E42E6D-B765-4FA9-802E-0581ACC09634}" srcOrd="0" destOrd="3" presId="urn:microsoft.com/office/officeart/2005/8/layout/vList2"/>
    <dgm:cxn modelId="{FC9CB87D-D23F-49FA-A888-C3754EED6D12}" type="presOf" srcId="{50C6D320-19EF-4A14-AB1D-3EBBB3224E3B}" destId="{ED756A38-E4BF-4C45-9E65-8D52E1F628B7}" srcOrd="0" destOrd="0" presId="urn:microsoft.com/office/officeart/2005/8/layout/vList2"/>
    <dgm:cxn modelId="{0D92B47E-920B-4ABC-B090-0D8383376600}" type="presOf" srcId="{674E2029-9801-45B7-A7CC-22FFD3126228}" destId="{40E42E6D-B765-4FA9-802E-0581ACC09634}" srcOrd="0" destOrd="2" presId="urn:microsoft.com/office/officeart/2005/8/layout/vList2"/>
    <dgm:cxn modelId="{344F4090-4C23-4669-8468-D97C47451576}" type="presOf" srcId="{26159F8F-5FC4-40D1-8146-FBFF3F1CC919}" destId="{40E42E6D-B765-4FA9-802E-0581ACC09634}" srcOrd="0" destOrd="4" presId="urn:microsoft.com/office/officeart/2005/8/layout/vList2"/>
    <dgm:cxn modelId="{67DF9C97-2912-47C6-9915-05054E4B091A}" srcId="{50C6D320-19EF-4A14-AB1D-3EBBB3224E3B}" destId="{8E8AC628-71B3-4DA7-BA29-BD9DBF0C97E5}" srcOrd="0" destOrd="0" parTransId="{1C172C74-0EE6-43DD-ADFB-3C4876A5C82D}" sibTransId="{CA3AD371-6CF9-4C5D-BE46-7E9DEF76D570}"/>
    <dgm:cxn modelId="{F6AFE09E-00CE-4830-9376-95BF1FA89BD5}" srcId="{8E8AC628-71B3-4DA7-BA29-BD9DBF0C97E5}" destId="{5B1018DC-07BD-4BFF-82D3-382FF52BDFE8}" srcOrd="0" destOrd="0" parTransId="{C563D033-9BDE-4AB0-8F71-4AA01A07FDCA}" sibTransId="{16A8BF03-5828-410A-B033-389935FFACB6}"/>
    <dgm:cxn modelId="{04E1D7C2-8B90-4D24-AD70-6F9AC1A9F2E1}" srcId="{8E8AC628-71B3-4DA7-BA29-BD9DBF0C97E5}" destId="{67A1D581-DA36-469A-84ED-42B3F7D3E5AC}" srcOrd="6" destOrd="0" parTransId="{D8FD89C9-46FA-485A-86EB-5E74702994FF}" sibTransId="{1435DFB5-6022-4665-AEA4-82BFFCDF4A76}"/>
    <dgm:cxn modelId="{C09019ED-F2C9-4BBB-B2B1-4E09289C3493}" srcId="{8E8AC628-71B3-4DA7-BA29-BD9DBF0C97E5}" destId="{26159F8F-5FC4-40D1-8146-FBFF3F1CC919}" srcOrd="4" destOrd="0" parTransId="{A44F102D-875B-4964-BC45-8502DD430CE9}" sibTransId="{0DC4BC44-937A-42E1-8AAC-B42BDB905004}"/>
    <dgm:cxn modelId="{65311995-4215-4501-92DC-A2890FB52CB0}" type="presParOf" srcId="{ED756A38-E4BF-4C45-9E65-8D52E1F628B7}" destId="{0BF2D763-5DA5-4F35-B019-33E7B8F57E47}" srcOrd="0" destOrd="0" presId="urn:microsoft.com/office/officeart/2005/8/layout/vList2"/>
    <dgm:cxn modelId="{996D1DBF-0580-48CD-95CD-70BF9EC231E5}" type="presParOf" srcId="{ED756A38-E4BF-4C45-9E65-8D52E1F628B7}" destId="{40E42E6D-B765-4FA9-802E-0581ACC0963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C5471-1432-4763-A7FD-205B0C2BA5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750D612-6A4C-44DE-B6FE-8A2B47E316E9}">
      <dgm:prSet/>
      <dgm:spPr/>
      <dgm:t>
        <a:bodyPr/>
        <a:lstStyle/>
        <a:p>
          <a:r>
            <a:rPr lang="ru-RU" b="0" i="0" dirty="0"/>
            <a:t>Продукт рассчитан на абитуриентов и студентов Экономического Факультета ЮФУ.</a:t>
          </a:r>
          <a:endParaRPr lang="en-US" dirty="0"/>
        </a:p>
      </dgm:t>
    </dgm:pt>
    <dgm:pt modelId="{5CEDF906-949C-444C-BAF0-3047D5D809C2}" type="parTrans" cxnId="{CB417C67-11CB-4B89-A199-1803D244CA8D}">
      <dgm:prSet/>
      <dgm:spPr/>
      <dgm:t>
        <a:bodyPr/>
        <a:lstStyle/>
        <a:p>
          <a:endParaRPr lang="en-US"/>
        </a:p>
      </dgm:t>
    </dgm:pt>
    <dgm:pt modelId="{7E96F819-A505-40E5-824C-6734FD9650D8}" type="sibTrans" cxnId="{CB417C67-11CB-4B89-A199-1803D244CA8D}">
      <dgm:prSet/>
      <dgm:spPr/>
      <dgm:t>
        <a:bodyPr/>
        <a:lstStyle/>
        <a:p>
          <a:endParaRPr lang="en-US"/>
        </a:p>
      </dgm:t>
    </dgm:pt>
    <dgm:pt modelId="{C3E7C725-55E6-4472-A2DC-40A0691AAA75}">
      <dgm:prSet/>
      <dgm:spPr/>
      <dgm:t>
        <a:bodyPr/>
        <a:lstStyle/>
        <a:p>
          <a:r>
            <a:rPr lang="ru-RU" b="0" i="0" dirty="0"/>
            <a:t>Социально-экономическим эффектом данного продукта является быстрая адаптация абитуриентов и студентов, а  также снижение нагрузки на сотрудников факультета посредством автоматизации ответов на типичные вопросы обучающихся.</a:t>
          </a:r>
          <a:endParaRPr lang="en-US" dirty="0"/>
        </a:p>
      </dgm:t>
    </dgm:pt>
    <dgm:pt modelId="{9330687C-1920-4A44-B358-595DF66D6E3D}" type="parTrans" cxnId="{73D3DA0B-7CE1-451B-A3A8-49BC102D2A18}">
      <dgm:prSet/>
      <dgm:spPr/>
      <dgm:t>
        <a:bodyPr/>
        <a:lstStyle/>
        <a:p>
          <a:endParaRPr lang="en-US"/>
        </a:p>
      </dgm:t>
    </dgm:pt>
    <dgm:pt modelId="{71B660CC-90AF-4B85-BC45-B76EC1BB9DDA}" type="sibTrans" cxnId="{73D3DA0B-7CE1-451B-A3A8-49BC102D2A18}">
      <dgm:prSet/>
      <dgm:spPr/>
      <dgm:t>
        <a:bodyPr/>
        <a:lstStyle/>
        <a:p>
          <a:endParaRPr lang="en-US"/>
        </a:p>
      </dgm:t>
    </dgm:pt>
    <dgm:pt modelId="{7618821C-0B46-4649-8FB7-78572D0B74A8}" type="pres">
      <dgm:prSet presAssocID="{5A3C5471-1432-4763-A7FD-205B0C2BA5C7}" presName="linear" presStyleCnt="0">
        <dgm:presLayoutVars>
          <dgm:animLvl val="lvl"/>
          <dgm:resizeHandles val="exact"/>
        </dgm:presLayoutVars>
      </dgm:prSet>
      <dgm:spPr/>
    </dgm:pt>
    <dgm:pt modelId="{FC076600-47B9-475E-A906-D0308629B715}" type="pres">
      <dgm:prSet presAssocID="{8750D612-6A4C-44DE-B6FE-8A2B47E316E9}" presName="parentText" presStyleLbl="node1" presStyleIdx="0" presStyleCnt="2">
        <dgm:presLayoutVars>
          <dgm:chMax val="0"/>
          <dgm:bulletEnabled val="1"/>
        </dgm:presLayoutVars>
      </dgm:prSet>
      <dgm:spPr/>
    </dgm:pt>
    <dgm:pt modelId="{8EB3CF6F-1FA2-4630-B6F0-554E189E1E14}" type="pres">
      <dgm:prSet presAssocID="{7E96F819-A505-40E5-824C-6734FD9650D8}" presName="spacer" presStyleCnt="0"/>
      <dgm:spPr/>
    </dgm:pt>
    <dgm:pt modelId="{E886E20C-D309-403B-A55E-025B6A9BF578}" type="pres">
      <dgm:prSet presAssocID="{C3E7C725-55E6-4472-A2DC-40A0691AAA75}" presName="parentText" presStyleLbl="node1" presStyleIdx="1" presStyleCnt="2">
        <dgm:presLayoutVars>
          <dgm:chMax val="0"/>
          <dgm:bulletEnabled val="1"/>
        </dgm:presLayoutVars>
      </dgm:prSet>
      <dgm:spPr/>
    </dgm:pt>
  </dgm:ptLst>
  <dgm:cxnLst>
    <dgm:cxn modelId="{73D3DA0B-7CE1-451B-A3A8-49BC102D2A18}" srcId="{5A3C5471-1432-4763-A7FD-205B0C2BA5C7}" destId="{C3E7C725-55E6-4472-A2DC-40A0691AAA75}" srcOrd="1" destOrd="0" parTransId="{9330687C-1920-4A44-B358-595DF66D6E3D}" sibTransId="{71B660CC-90AF-4B85-BC45-B76EC1BB9DDA}"/>
    <dgm:cxn modelId="{6CA10E26-758B-4B6B-A86E-8962721CA014}" type="presOf" srcId="{C3E7C725-55E6-4472-A2DC-40A0691AAA75}" destId="{E886E20C-D309-403B-A55E-025B6A9BF578}" srcOrd="0" destOrd="0" presId="urn:microsoft.com/office/officeart/2005/8/layout/vList2"/>
    <dgm:cxn modelId="{BDBAE15B-D6CD-4BAD-BBE4-325FEAE781C8}" type="presOf" srcId="{8750D612-6A4C-44DE-B6FE-8A2B47E316E9}" destId="{FC076600-47B9-475E-A906-D0308629B715}" srcOrd="0" destOrd="0" presId="urn:microsoft.com/office/officeart/2005/8/layout/vList2"/>
    <dgm:cxn modelId="{CB417C67-11CB-4B89-A199-1803D244CA8D}" srcId="{5A3C5471-1432-4763-A7FD-205B0C2BA5C7}" destId="{8750D612-6A4C-44DE-B6FE-8A2B47E316E9}" srcOrd="0" destOrd="0" parTransId="{5CEDF906-949C-444C-BAF0-3047D5D809C2}" sibTransId="{7E96F819-A505-40E5-824C-6734FD9650D8}"/>
    <dgm:cxn modelId="{3E8E56B1-1BDA-4454-90D5-3E09501AD085}" type="presOf" srcId="{5A3C5471-1432-4763-A7FD-205B0C2BA5C7}" destId="{7618821C-0B46-4649-8FB7-78572D0B74A8}" srcOrd="0" destOrd="0" presId="urn:microsoft.com/office/officeart/2005/8/layout/vList2"/>
    <dgm:cxn modelId="{CC1B19A6-7AA6-4D1D-87B2-37AB15424C00}" type="presParOf" srcId="{7618821C-0B46-4649-8FB7-78572D0B74A8}" destId="{FC076600-47B9-475E-A906-D0308629B715}" srcOrd="0" destOrd="0" presId="urn:microsoft.com/office/officeart/2005/8/layout/vList2"/>
    <dgm:cxn modelId="{D1D46A6E-6D4E-4B8F-BFC9-CB1B7CBCB0EA}" type="presParOf" srcId="{7618821C-0B46-4649-8FB7-78572D0B74A8}" destId="{8EB3CF6F-1FA2-4630-B6F0-554E189E1E14}" srcOrd="1" destOrd="0" presId="urn:microsoft.com/office/officeart/2005/8/layout/vList2"/>
    <dgm:cxn modelId="{0E0F6817-4E39-4A82-A2B7-4EF1416A19D2}" type="presParOf" srcId="{7618821C-0B46-4649-8FB7-78572D0B74A8}" destId="{E886E20C-D309-403B-A55E-025B6A9BF57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81E0C-2AC3-B342-9778-CAED611B9B48}">
      <dsp:nvSpPr>
        <dsp:cNvPr id="0" name=""/>
        <dsp:cNvSpPr/>
      </dsp:nvSpPr>
      <dsp:spPr>
        <a:xfrm>
          <a:off x="0" y="398"/>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3477F7E-AC71-2642-9387-E7060097A523}">
      <dsp:nvSpPr>
        <dsp:cNvPr id="0" name=""/>
        <dsp:cNvSpPr/>
      </dsp:nvSpPr>
      <dsp:spPr>
        <a:xfrm>
          <a:off x="0" y="398"/>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Заказчик: </a:t>
          </a:r>
          <a:r>
            <a:rPr lang="ru-RU" sz="1400" kern="1200" dirty="0"/>
            <a:t>экономический факультет ЮФУ.</a:t>
          </a:r>
          <a:endParaRPr lang="en-US" sz="1400" kern="1200" dirty="0"/>
        </a:p>
      </dsp:txBody>
      <dsp:txXfrm>
        <a:off x="0" y="398"/>
        <a:ext cx="8520600" cy="652722"/>
      </dsp:txXfrm>
    </dsp:sp>
    <dsp:sp modelId="{0AD15288-45EA-0D49-A88B-A64B5376BFAE}">
      <dsp:nvSpPr>
        <dsp:cNvPr id="0" name=""/>
        <dsp:cNvSpPr/>
      </dsp:nvSpPr>
      <dsp:spPr>
        <a:xfrm>
          <a:off x="0" y="653120"/>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0ECECC1-CD47-4B4E-98BD-C9EE04689307}">
      <dsp:nvSpPr>
        <dsp:cNvPr id="0" name=""/>
        <dsp:cNvSpPr/>
      </dsp:nvSpPr>
      <dsp:spPr>
        <a:xfrm>
          <a:off x="0" y="653120"/>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Задача: </a:t>
          </a:r>
          <a:r>
            <a:rPr lang="ru-RU" sz="1400" kern="1200" dirty="0"/>
            <a:t>разработка интеллектуального цифрового помощника (чат-бота с ИИ).</a:t>
          </a:r>
          <a:endParaRPr lang="en-US" sz="1400" kern="1200" dirty="0"/>
        </a:p>
      </dsp:txBody>
      <dsp:txXfrm>
        <a:off x="0" y="653120"/>
        <a:ext cx="8520600" cy="652722"/>
      </dsp:txXfrm>
    </dsp:sp>
    <dsp:sp modelId="{4BBADF9C-0B05-7F44-B100-965A948A7D5E}">
      <dsp:nvSpPr>
        <dsp:cNvPr id="0" name=""/>
        <dsp:cNvSpPr/>
      </dsp:nvSpPr>
      <dsp:spPr>
        <a:xfrm>
          <a:off x="0" y="1305842"/>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20782EB-A6FC-F842-9C97-4743D7555DBB}">
      <dsp:nvSpPr>
        <dsp:cNvPr id="0" name=""/>
        <dsp:cNvSpPr/>
      </dsp:nvSpPr>
      <dsp:spPr>
        <a:xfrm>
          <a:off x="0" y="1305842"/>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Проблема:</a:t>
          </a:r>
          <a:r>
            <a:rPr lang="ru-RU" sz="1400" kern="1200" dirty="0"/>
            <a:t> отсутствие удобного справочника по поиску актуальной информации, касающейся как факультета, так и университета в целом.  </a:t>
          </a:r>
          <a:endParaRPr lang="en-US" sz="1400" kern="1200" dirty="0"/>
        </a:p>
      </dsp:txBody>
      <dsp:txXfrm>
        <a:off x="0" y="1305842"/>
        <a:ext cx="8520600" cy="652722"/>
      </dsp:txXfrm>
    </dsp:sp>
    <dsp:sp modelId="{AF37D5D9-FC6F-9241-9836-DCFC6AF2CF64}">
      <dsp:nvSpPr>
        <dsp:cNvPr id="0" name=""/>
        <dsp:cNvSpPr/>
      </dsp:nvSpPr>
      <dsp:spPr>
        <a:xfrm>
          <a:off x="0" y="1958565"/>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9DADB85-FEBA-DA4D-BB02-78C054E56193}">
      <dsp:nvSpPr>
        <dsp:cNvPr id="0" name=""/>
        <dsp:cNvSpPr/>
      </dsp:nvSpPr>
      <dsp:spPr>
        <a:xfrm>
          <a:off x="0" y="1958565"/>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Решение:</a:t>
          </a:r>
          <a:r>
            <a:rPr lang="ru-RU" sz="1400" kern="1200" dirty="0"/>
            <a:t> автоматизированный чат-бот с ИИ, предоставляющий мгновенные и точные ответы.</a:t>
          </a:r>
          <a:endParaRPr lang="en-US" sz="1400" kern="1200" dirty="0"/>
        </a:p>
      </dsp:txBody>
      <dsp:txXfrm>
        <a:off x="0" y="1958565"/>
        <a:ext cx="8520600" cy="652722"/>
      </dsp:txXfrm>
    </dsp:sp>
    <dsp:sp modelId="{E154C681-D8EC-2E4A-8D35-69AF7BE9AD4E}">
      <dsp:nvSpPr>
        <dsp:cNvPr id="0" name=""/>
        <dsp:cNvSpPr/>
      </dsp:nvSpPr>
      <dsp:spPr>
        <a:xfrm>
          <a:off x="0" y="2611287"/>
          <a:ext cx="85206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4A83683-A805-A242-B8A7-F9C9E11A038A}">
      <dsp:nvSpPr>
        <dsp:cNvPr id="0" name=""/>
        <dsp:cNvSpPr/>
      </dsp:nvSpPr>
      <dsp:spPr>
        <a:xfrm>
          <a:off x="0" y="2611287"/>
          <a:ext cx="8520600" cy="652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dirty="0"/>
            <a:t>Актуальность:</a:t>
          </a:r>
          <a:r>
            <a:rPr lang="ru-RU" sz="1400" kern="1200" dirty="0"/>
            <a:t> чат-бот, решающий огромный спектр вопросов в любое время суток, значительно повысит удобство и эффективность взаимодействия с факультетом и  университетом.</a:t>
          </a:r>
          <a:endParaRPr lang="en-US" sz="1400" kern="1200" dirty="0"/>
        </a:p>
      </dsp:txBody>
      <dsp:txXfrm>
        <a:off x="0" y="2611287"/>
        <a:ext cx="8520600" cy="6527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2D763-5DA5-4F35-B019-33E7B8F57E47}">
      <dsp:nvSpPr>
        <dsp:cNvPr id="0" name=""/>
        <dsp:cNvSpPr/>
      </dsp:nvSpPr>
      <dsp:spPr>
        <a:xfrm>
          <a:off x="0" y="32640"/>
          <a:ext cx="8520600" cy="100386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ru-RU" sz="2600" b="0" i="0" kern="1200" dirty="0"/>
            <a:t>Чат-бот должен помогать абитуриентам и студентам получать актуальную информацию о:  </a:t>
          </a:r>
          <a:endParaRPr lang="en-US" sz="2600" kern="1200" dirty="0"/>
        </a:p>
      </dsp:txBody>
      <dsp:txXfrm>
        <a:off x="49004" y="81644"/>
        <a:ext cx="8422592" cy="905852"/>
      </dsp:txXfrm>
    </dsp:sp>
    <dsp:sp modelId="{40E42E6D-B765-4FA9-802E-0581ACC09634}">
      <dsp:nvSpPr>
        <dsp:cNvPr id="0" name=""/>
        <dsp:cNvSpPr/>
      </dsp:nvSpPr>
      <dsp:spPr>
        <a:xfrm>
          <a:off x="0" y="1036500"/>
          <a:ext cx="8520600" cy="2529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52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ru-RU" sz="2000" b="0" i="0" kern="1200" dirty="0"/>
            <a:t>Поступлении. </a:t>
          </a:r>
          <a:endParaRPr lang="en-US" sz="2000" kern="1200" dirty="0"/>
        </a:p>
        <a:p>
          <a:pPr marL="228600" lvl="1" indent="-228600" algn="l" defTabSz="889000">
            <a:lnSpc>
              <a:spcPct val="90000"/>
            </a:lnSpc>
            <a:spcBef>
              <a:spcPct val="0"/>
            </a:spcBef>
            <a:spcAft>
              <a:spcPct val="20000"/>
            </a:spcAft>
            <a:buChar char="•"/>
          </a:pPr>
          <a:r>
            <a:rPr lang="ru-RU" sz="2000" b="0" i="0" kern="1200" dirty="0"/>
            <a:t>Учебном процессе.</a:t>
          </a:r>
          <a:endParaRPr lang="en-US" sz="2000" kern="1200" dirty="0"/>
        </a:p>
        <a:p>
          <a:pPr marL="228600" lvl="1" indent="-228600" algn="l" defTabSz="889000">
            <a:lnSpc>
              <a:spcPct val="90000"/>
            </a:lnSpc>
            <a:spcBef>
              <a:spcPct val="0"/>
            </a:spcBef>
            <a:spcAft>
              <a:spcPct val="20000"/>
            </a:spcAft>
            <a:buChar char="•"/>
          </a:pPr>
          <a:r>
            <a:rPr lang="ru-RU" sz="2000" b="0" i="0" kern="1200" dirty="0"/>
            <a:t>Студенческой жизни.</a:t>
          </a:r>
          <a:endParaRPr lang="en-US" sz="2000" kern="1200" dirty="0"/>
        </a:p>
        <a:p>
          <a:pPr marL="228600" lvl="1" indent="-228600" algn="l" defTabSz="889000">
            <a:lnSpc>
              <a:spcPct val="90000"/>
            </a:lnSpc>
            <a:spcBef>
              <a:spcPct val="0"/>
            </a:spcBef>
            <a:spcAft>
              <a:spcPct val="20000"/>
            </a:spcAft>
            <a:buChar char="•"/>
          </a:pPr>
          <a:r>
            <a:rPr lang="ru-RU" sz="2000" b="0" i="0" kern="1200" dirty="0"/>
            <a:t>Часто задаваемых вопросах.  </a:t>
          </a:r>
          <a:endParaRPr lang="en-US" sz="2000" kern="1200" dirty="0"/>
        </a:p>
        <a:p>
          <a:pPr marL="228600" lvl="1" indent="-228600" algn="l" defTabSz="889000">
            <a:lnSpc>
              <a:spcPct val="90000"/>
            </a:lnSpc>
            <a:spcBef>
              <a:spcPct val="0"/>
            </a:spcBef>
            <a:spcAft>
              <a:spcPct val="20000"/>
            </a:spcAft>
            <a:buChar char="•"/>
          </a:pPr>
          <a:r>
            <a:rPr lang="ru-RU" sz="2000" b="0" i="0" kern="1200" dirty="0"/>
            <a:t>Поддержка мультимедиа. </a:t>
          </a:r>
          <a:endParaRPr lang="en-US" sz="2000" kern="1200" dirty="0"/>
        </a:p>
        <a:p>
          <a:pPr marL="228600" lvl="1" indent="-228600" algn="l" defTabSz="889000">
            <a:lnSpc>
              <a:spcPct val="90000"/>
            </a:lnSpc>
            <a:spcBef>
              <a:spcPct val="0"/>
            </a:spcBef>
            <a:spcAft>
              <a:spcPct val="20000"/>
            </a:spcAft>
            <a:buChar char="•"/>
          </a:pPr>
          <a:r>
            <a:rPr lang="ru-RU" sz="2000" b="0" i="0" kern="1200" dirty="0"/>
            <a:t>Возможность переключения на оператора (человека) в сложных случаях.</a:t>
          </a:r>
          <a:endParaRPr lang="en-US" sz="2000" kern="1200" dirty="0"/>
        </a:p>
        <a:p>
          <a:pPr marL="228600" lvl="1" indent="-228600" algn="l" defTabSz="889000">
            <a:lnSpc>
              <a:spcPct val="90000"/>
            </a:lnSpc>
            <a:spcBef>
              <a:spcPct val="0"/>
            </a:spcBef>
            <a:spcAft>
              <a:spcPct val="20000"/>
            </a:spcAft>
            <a:buChar char="•"/>
          </a:pPr>
          <a:r>
            <a:rPr lang="ru-RU" sz="2000" b="0" i="0" kern="1200" dirty="0"/>
            <a:t>Персонализация.</a:t>
          </a:r>
          <a:endParaRPr lang="en-US" sz="2000" kern="1200" dirty="0"/>
        </a:p>
      </dsp:txBody>
      <dsp:txXfrm>
        <a:off x="0" y="1036500"/>
        <a:ext cx="8520600" cy="2529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76600-47B9-475E-A906-D0308629B715}">
      <dsp:nvSpPr>
        <dsp:cNvPr id="0" name=""/>
        <dsp:cNvSpPr/>
      </dsp:nvSpPr>
      <dsp:spPr>
        <a:xfrm>
          <a:off x="0" y="183046"/>
          <a:ext cx="8520600" cy="14189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ru-RU" sz="2100" b="0" i="0" kern="1200" dirty="0"/>
            <a:t>Продукт рассчитан на абитуриентов и студентов Экономического Факультета ЮФУ.</a:t>
          </a:r>
          <a:endParaRPr lang="en-US" sz="2100" kern="1200" dirty="0"/>
        </a:p>
      </dsp:txBody>
      <dsp:txXfrm>
        <a:off x="69266" y="252312"/>
        <a:ext cx="8382068" cy="1280385"/>
      </dsp:txXfrm>
    </dsp:sp>
    <dsp:sp modelId="{E886E20C-D309-403B-A55E-025B6A9BF578}">
      <dsp:nvSpPr>
        <dsp:cNvPr id="0" name=""/>
        <dsp:cNvSpPr/>
      </dsp:nvSpPr>
      <dsp:spPr>
        <a:xfrm>
          <a:off x="0" y="1662444"/>
          <a:ext cx="8520600" cy="14189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ru-RU" sz="2100" b="0" i="0" kern="1200" dirty="0"/>
            <a:t>Социально-экономическим эффектом данного продукта является быстрая адаптация абитуриентов и студентов, а  также снижение нагрузки на сотрудников факультета посредством автоматизации ответов на типичные вопросы обучающихся.</a:t>
          </a:r>
          <a:endParaRPr lang="en-US" sz="2100" kern="1200" dirty="0"/>
        </a:p>
      </dsp:txBody>
      <dsp:txXfrm>
        <a:off x="69266" y="1731710"/>
        <a:ext cx="8382068" cy="128038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P_EJlLG5X9TajLcdDMlIB6N-YzJzRSxWy2468J04-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br>
              <a:rPr lang="ru">
                <a:solidFill>
                  <a:schemeClr val="dk1"/>
                </a:solidFill>
                <a:latin typeface="Nunito"/>
                <a:ea typeface="Nunito"/>
                <a:cs typeface="Nunito"/>
                <a:sym typeface="Nunito"/>
              </a:rPr>
            </a:b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При необходимости любой слайд можно разбить на два и более.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На титульном слайде укажите: </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название вашего проекта</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ваш вуз (принятая аббревиатура)</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компании, чью задачу вы решаете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полное название задачи</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Инициативная</a:t>
            </a:r>
            <a:endParaRPr b="1"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Какую задачу вы решаете? </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решаете задачу из Банка задач, сделайте краткое описание в несколько предложений: какая проблема решается, кто будет пользоваться решением, что ожидает заказчик; </a:t>
            </a:r>
            <a:r>
              <a:rPr lang="ru" b="1">
                <a:solidFill>
                  <a:schemeClr val="dk1"/>
                </a:solidFill>
                <a:latin typeface="Nunito"/>
                <a:ea typeface="Nunito"/>
                <a:cs typeface="Nunito"/>
                <a:sym typeface="Nunito"/>
              </a:rPr>
              <a:t>задача должна иметь точно такое же название, как на платформе — иначе могут возникнуть технические трудности</a:t>
            </a:r>
            <a:endParaRPr b="1"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работаете над задачей не из Банка задач, также должно быть понятно, какая проблема решается, кто будет пользоваться решением, что ожидает заказчик; название задачи должно отражать её суть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Чем занимается компания-заказчик, в связи с чем у нее возникла задача, в чём важность / актуальность этой задачи, как будут использоваться результаты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Заказчик не обязательно является конечным пользователем вашего решения. Например, если вы разрабатываете товары и услуги для определённых групп населения (например, линейку детской одежды, интерфейсные решения для слабовидящих и так далее).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это ваш случай, опишите, какие особенности заказчика необходимо учитывать при разработке вашего решения. Не ограничивайтесь демографическими характеристиками типа возраста, пола и места проживания. Можно указать навыки, физические ограничения, культурные особенности, образование и так далее и как вы их будете учитывать.</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какой форме заказчик ждет результата? </a:t>
            </a:r>
            <a:r>
              <a:rPr lang="ru" i="1">
                <a:solidFill>
                  <a:schemeClr val="dk1"/>
                </a:solidFill>
                <a:latin typeface="Nunito"/>
                <a:ea typeface="Nunito"/>
                <a:cs typeface="Nunito"/>
                <a:sym typeface="Nunito"/>
              </a:rPr>
              <a:t>Например, сайт или приложение, техническая документация, чертежи и визуализации, прототип изделия, что-то иное в зависимости от типа проекта.</a:t>
            </a:r>
            <a:endParaRPr i="1"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технические, экономические и этические ограничения необходимо учитывать при решении задачи? С какими системами заказчика придется работать? </a:t>
            </a:r>
            <a:r>
              <a:rPr lang="ru" i="1">
                <a:solidFill>
                  <a:schemeClr val="dk1"/>
                </a:solidFill>
                <a:latin typeface="Nunito"/>
                <a:ea typeface="Nunito"/>
                <a:cs typeface="Nunito"/>
                <a:sym typeface="Nunito"/>
              </a:rPr>
              <a:t>Например, специфическое ПО или оборудование, бюджет на разработку, требование к стоимости и обслуживанию изделия, требования к экологичности изделия или упаковки и так далее в зависимости от типа проекта.</a:t>
            </a:r>
            <a:r>
              <a:rPr lang="ru">
                <a:solidFill>
                  <a:schemeClr val="dk1"/>
                </a:solidFill>
                <a:latin typeface="Nunito"/>
                <a:ea typeface="Nunito"/>
                <a:cs typeface="Nunito"/>
                <a:sym typeface="Nunito"/>
              </a:rPr>
              <a: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5b67986b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5b67986b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ru">
                <a:solidFill>
                  <a:schemeClr val="dk1"/>
                </a:solidFill>
                <a:latin typeface="Nunito"/>
                <a:ea typeface="Nunito"/>
                <a:cs typeface="Nunito"/>
                <a:sym typeface="Nunito"/>
              </a:rPr>
              <a:t>В случае с заказной разработкой под аналогами чаще всего подразумевается те способы, которыми проблема решается сейчас.</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5b67986b6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5b67986b6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Чего вы собираетесь достичь к концу интенсива (за 3 месяца работы). Какую версию решения или прототип вы сможете сделать, чтобы он решал проблему заказчика минимально необходимым для этого способом?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Какие ключевые подзадачи вы видите на следующий месяц?</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Экономический эффект от внедрения решения: экономия или рост (гипотезы)</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ваша задача получена от компании, которая работает с вашим вузом или Университетом 2035, то задачи изначально подобраны так, чтобы их могли решить студенты в течение 2-3 месяцев. Таким образом, вам не нужно доказывать, что вы способны решить задачу — мы и так это знаем.</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1" name="Google Shape;61;p14"/>
          <p:cNvSpPr txBox="1">
            <a:spLocks noGrp="1"/>
          </p:cNvSpPr>
          <p:nvPr>
            <p:ph type="subTitle" idx="1"/>
          </p:nvPr>
        </p:nvSpPr>
        <p:spPr>
          <a:xfrm>
            <a:off x="311700" y="2834125"/>
            <a:ext cx="8520600" cy="1098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dirty="0">
                <a:solidFill>
                  <a:schemeClr val="tx1"/>
                </a:solidFill>
              </a:rPr>
              <a:t>ЮФУ</a:t>
            </a:r>
          </a:p>
          <a:p>
            <a:pPr marL="0" lvl="0" indent="0" algn="ctr" rtl="0">
              <a:spcBef>
                <a:spcPts val="0"/>
              </a:spcBef>
              <a:spcAft>
                <a:spcPts val="0"/>
              </a:spcAft>
              <a:buNone/>
            </a:pPr>
            <a:r>
              <a:rPr lang="ru-RU" dirty="0">
                <a:solidFill>
                  <a:schemeClr val="tx1"/>
                </a:solidFill>
              </a:rPr>
              <a:t>Экономический факультет</a:t>
            </a:r>
            <a:endParaRPr dirty="0">
              <a:solidFill>
                <a:schemeClr val="tx1"/>
              </a:solidFill>
            </a:endParaRPr>
          </a:p>
        </p:txBody>
      </p:sp>
      <p:sp>
        <p:nvSpPr>
          <p:cNvPr id="63" name="Google Shape;63;p14"/>
          <p:cNvSpPr txBox="1">
            <a:spLocks noGrp="1"/>
          </p:cNvSpPr>
          <p:nvPr>
            <p:ph type="subTitle" idx="1"/>
          </p:nvPr>
        </p:nvSpPr>
        <p:spPr>
          <a:xfrm>
            <a:off x="311700" y="42819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solidFill>
                  <a:schemeClr val="tx1"/>
                </a:solidFill>
              </a:rPr>
              <a:t>Заказная разработка</a:t>
            </a:r>
            <a:endParaRPr dirty="0">
              <a:solidFill>
                <a:schemeClr val="tx1"/>
              </a:solidFill>
            </a:endParaRPr>
          </a:p>
        </p:txBody>
      </p:sp>
      <p:sp>
        <p:nvSpPr>
          <p:cNvPr id="3" name="Заголовок 2">
            <a:extLst>
              <a:ext uri="{FF2B5EF4-FFF2-40B4-BE49-F238E27FC236}">
                <a16:creationId xmlns:a16="http://schemas.microsoft.com/office/drawing/2014/main" id="{F9859673-667E-8457-7BD4-642245D23D54}"/>
              </a:ext>
            </a:extLst>
          </p:cNvPr>
          <p:cNvSpPr>
            <a:spLocks noGrp="1"/>
          </p:cNvSpPr>
          <p:nvPr>
            <p:ph type="ctrTitle"/>
          </p:nvPr>
        </p:nvSpPr>
        <p:spPr/>
        <p:txBody>
          <a:bodyPr>
            <a:normAutofit fontScale="90000"/>
          </a:bodyPr>
          <a:lstStyle/>
          <a:p>
            <a:r>
              <a:rPr lang="ru-RU" dirty="0"/>
              <a:t>Цифровой наставник Экономического факультета ЮФУ</a:t>
            </a:r>
          </a:p>
        </p:txBody>
      </p:sp>
      <p:pic>
        <p:nvPicPr>
          <p:cNvPr id="4" name="Рисунок 3">
            <a:extLst>
              <a:ext uri="{FF2B5EF4-FFF2-40B4-BE49-F238E27FC236}">
                <a16:creationId xmlns:a16="http://schemas.microsoft.com/office/drawing/2014/main" id="{608FCAC9-0EF4-8F9F-DE80-E989A2E54415}"/>
              </a:ext>
            </a:extLst>
          </p:cNvPr>
          <p:cNvPicPr>
            <a:picLocks noChangeAspect="1"/>
          </p:cNvPicPr>
          <p:nvPr/>
        </p:nvPicPr>
        <p:blipFill>
          <a:blip r:embed="rId3"/>
          <a:stretch>
            <a:fillRect/>
          </a:stretch>
        </p:blipFill>
        <p:spPr>
          <a:xfrm>
            <a:off x="176372" y="3791068"/>
            <a:ext cx="1310136" cy="1215713"/>
          </a:xfrm>
          <a:prstGeom prst="rect">
            <a:avLst/>
          </a:prstGeom>
        </p:spPr>
      </p:pic>
      <p:pic>
        <p:nvPicPr>
          <p:cNvPr id="5" name="Рисунок 4">
            <a:extLst>
              <a:ext uri="{FF2B5EF4-FFF2-40B4-BE49-F238E27FC236}">
                <a16:creationId xmlns:a16="http://schemas.microsoft.com/office/drawing/2014/main" id="{3318CFE3-15D6-7AA3-E3F7-A36172EC83E8}"/>
              </a:ext>
            </a:extLst>
          </p:cNvPr>
          <p:cNvPicPr>
            <a:picLocks noChangeAspect="1"/>
          </p:cNvPicPr>
          <p:nvPr/>
        </p:nvPicPr>
        <p:blipFill>
          <a:blip r:embed="rId4"/>
          <a:stretch>
            <a:fillRect/>
          </a:stretch>
        </p:blipFill>
        <p:spPr>
          <a:xfrm>
            <a:off x="7657492" y="3591934"/>
            <a:ext cx="1310136" cy="13799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800" dirty="0">
                <a:latin typeface="Times New Roman" panose="02020603050405020304" pitchFamily="18" charset="0"/>
                <a:cs typeface="Times New Roman" panose="02020603050405020304" pitchFamily="18" charset="0"/>
              </a:rPr>
              <a:t>О заказчике и задаче</a:t>
            </a:r>
          </a:p>
        </p:txBody>
      </p:sp>
      <p:graphicFrame>
        <p:nvGraphicFramePr>
          <p:cNvPr id="71" name="Google Shape;69;p15">
            <a:extLst>
              <a:ext uri="{FF2B5EF4-FFF2-40B4-BE49-F238E27FC236}">
                <a16:creationId xmlns:a16="http://schemas.microsoft.com/office/drawing/2014/main" id="{FFDE8446-5D47-D435-CAEB-15B88054F5DF}"/>
              </a:ext>
            </a:extLst>
          </p:cNvPr>
          <p:cNvGraphicFramePr/>
          <p:nvPr>
            <p:extLst>
              <p:ext uri="{D42A27DB-BD31-4B8C-83A1-F6EECF244321}">
                <p14:modId xmlns:p14="http://schemas.microsoft.com/office/powerpoint/2010/main" val="1700182606"/>
              </p:ext>
            </p:extLst>
          </p:nvPr>
        </p:nvGraphicFramePr>
        <p:xfrm>
          <a:off x="311700" y="1208225"/>
          <a:ext cx="85206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600" dirty="0"/>
              <a:t>О пользователе заказчика</a:t>
            </a:r>
          </a:p>
        </p:txBody>
      </p:sp>
      <p:pic>
        <p:nvPicPr>
          <p:cNvPr id="3" name="Рисунок 2" descr="Изображение выглядит как треугольник, Графика, Красочность, снимок экрана&#10;&#10;Содержимое, созданное искусственным интеллектом, может быть неверным.">
            <a:extLst>
              <a:ext uri="{FF2B5EF4-FFF2-40B4-BE49-F238E27FC236}">
                <a16:creationId xmlns:a16="http://schemas.microsoft.com/office/drawing/2014/main" id="{787D3962-BFEB-2DD4-AAC0-724BB2606802}"/>
              </a:ext>
            </a:extLst>
          </p:cNvPr>
          <p:cNvPicPr>
            <a:picLocks noChangeAspect="1"/>
          </p:cNvPicPr>
          <p:nvPr/>
        </p:nvPicPr>
        <p:blipFill>
          <a:blip r:embed="rId3"/>
          <a:srcRect l="12974" r="8286"/>
          <a:stretch/>
        </p:blipFill>
        <p:spPr>
          <a:xfrm>
            <a:off x="515587" y="1208225"/>
            <a:ext cx="2441879" cy="3264408"/>
          </a:xfrm>
          <a:prstGeom prst="rect">
            <a:avLst/>
          </a:prstGeom>
          <a:noFill/>
          <a:ln>
            <a:noFill/>
          </a:ln>
        </p:spPr>
      </p:pic>
      <p:sp>
        <p:nvSpPr>
          <p:cNvPr id="75" name="Google Shape;75;p16"/>
          <p:cNvSpPr txBox="1">
            <a:spLocks noGrp="1"/>
          </p:cNvSpPr>
          <p:nvPr>
            <p:ph type="body" idx="4294967295"/>
          </p:nvPr>
        </p:nvSpPr>
        <p:spPr>
          <a:xfrm>
            <a:off x="3134579" y="1208225"/>
            <a:ext cx="5697720" cy="3264408"/>
          </a:xfrm>
        </p:spPr>
        <p:txBody>
          <a:bodyPr spcFirstLastPara="1" lIns="91425" tIns="91425" rIns="91425" bIns="91425" anchor="t" anchorCtr="0">
            <a:normAutofit/>
          </a:bodyPr>
          <a:lstStyle/>
          <a:p>
            <a:pPr marL="0" lvl="0" indent="0">
              <a:spcAft>
                <a:spcPts val="600"/>
              </a:spcAft>
              <a:buClr>
                <a:srgbClr val="000000"/>
              </a:buClr>
              <a:buFont typeface="Arial"/>
              <a:buNone/>
            </a:pPr>
            <a:r>
              <a:rPr lang="en-US" b="0" i="0" u="none" strike="noStrike" cap="none" dirty="0">
                <a:solidFill>
                  <a:schemeClr val="dk1"/>
                </a:solidFill>
              </a:rPr>
              <a:t>Пользователями интеллектуального цифрового помощника (чат-бота с ИИ) являются абитуриенты, студенты экономического факультета ЮФУ бакалавриата и магистратуры не только из России, но </a:t>
            </a:r>
            <a:r>
              <a:rPr lang="ru-RU" dirty="0">
                <a:solidFill>
                  <a:schemeClr val="dk1"/>
                </a:solidFill>
              </a:rPr>
              <a:t>также </a:t>
            </a:r>
            <a:r>
              <a:rPr lang="en-US" b="0" i="0" u="none" strike="noStrike" cap="none" dirty="0">
                <a:solidFill>
                  <a:schemeClr val="dk1"/>
                </a:solidFill>
              </a:rPr>
              <a:t>из других стран.</a:t>
            </a:r>
          </a:p>
          <a:p>
            <a:pPr marL="0" lvl="0" indent="0">
              <a:spcAft>
                <a:spcPts val="600"/>
              </a:spcAft>
              <a:buClr>
                <a:srgbClr val="000000"/>
              </a:buClr>
              <a:buFont typeface="Arial"/>
              <a:buNone/>
            </a:pPr>
            <a:endParaRPr lang="en-US" b="0" i="0" u="none" strike="noStrike" cap="none" dirty="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600" dirty="0"/>
              <a:t>Пожелания и ограничения заказчика</a:t>
            </a:r>
          </a:p>
        </p:txBody>
      </p:sp>
      <p:graphicFrame>
        <p:nvGraphicFramePr>
          <p:cNvPr id="83" name="Google Shape;81;p17">
            <a:extLst>
              <a:ext uri="{FF2B5EF4-FFF2-40B4-BE49-F238E27FC236}">
                <a16:creationId xmlns:a16="http://schemas.microsoft.com/office/drawing/2014/main" id="{6DF868A1-53BE-86C9-FD73-FC301B42B47E}"/>
              </a:ext>
            </a:extLst>
          </p:cNvPr>
          <p:cNvGraphicFramePr/>
          <p:nvPr>
            <p:extLst>
              <p:ext uri="{D42A27DB-BD31-4B8C-83A1-F6EECF244321}">
                <p14:modId xmlns:p14="http://schemas.microsoft.com/office/powerpoint/2010/main" val="1048781336"/>
              </p:ext>
            </p:extLst>
          </p:nvPr>
        </p:nvGraphicFramePr>
        <p:xfrm>
          <a:off x="311700" y="1208225"/>
          <a:ext cx="8520600" cy="3598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4ED5B1EE-D0B2-4D9B-C46F-6B9BBDD610B9}"/>
              </a:ext>
            </a:extLst>
          </p:cNvPr>
          <p:cNvSpPr>
            <a:spLocks noGrp="1"/>
          </p:cNvSpPr>
          <p:nvPr>
            <p:ph type="body" idx="1"/>
          </p:nvPr>
        </p:nvSpPr>
        <p:spPr>
          <a:xfrm>
            <a:off x="290134" y="235918"/>
            <a:ext cx="3999900" cy="3416400"/>
          </a:xfrm>
        </p:spPr>
        <p:txBody>
          <a:bodyPr spcFirstLastPara="1" wrap="square" lIns="91425" tIns="91425" rIns="91425" bIns="91425" anchor="t" anchorCtr="0">
            <a:normAutofit/>
          </a:bodyPr>
          <a:lstStyle/>
          <a:p>
            <a:pPr marL="139700" indent="0">
              <a:lnSpc>
                <a:spcPct val="105000"/>
              </a:lnSpc>
              <a:spcAft>
                <a:spcPts val="600"/>
              </a:spcAft>
              <a:buNone/>
            </a:pPr>
            <a:r>
              <a:rPr lang="ru-RU" sz="1600" b="1" i="0" u="none" strike="noStrike" cap="none" dirty="0">
                <a:solidFill>
                  <a:schemeClr val="tx1"/>
                </a:solidFill>
                <a:latin typeface="Arial"/>
                <a:ea typeface="Arial"/>
                <a:cs typeface="Arial"/>
                <a:sym typeface="Arial"/>
              </a:rPr>
              <a:t>1. Технические ограничения: </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Основная платформа – </a:t>
            </a:r>
            <a:r>
              <a:rPr lang="en" sz="1200" b="0" i="0" u="none" strike="noStrike" cap="none" dirty="0">
                <a:solidFill>
                  <a:schemeClr val="tx1"/>
                </a:solidFill>
                <a:latin typeface="Arial"/>
                <a:ea typeface="Arial"/>
                <a:cs typeface="Arial"/>
                <a:sym typeface="Arial"/>
              </a:rPr>
              <a:t>Telegram</a:t>
            </a:r>
            <a:r>
              <a:rPr lang="ru-RU" sz="1200" b="0" i="0" u="none" strike="noStrike" cap="none" dirty="0">
                <a:solidFill>
                  <a:schemeClr val="tx1"/>
                </a:solidFill>
                <a:latin typeface="Arial"/>
                <a:ea typeface="Arial"/>
                <a:cs typeface="Arial"/>
                <a:sym typeface="Arial"/>
              </a:rPr>
              <a:t>.</a:t>
            </a:r>
            <a:endParaRPr lang="en" sz="1200" b="0" i="0" u="none" strike="noStrike" cap="none" dirty="0">
              <a:solidFill>
                <a:schemeClr val="tx1"/>
              </a:solidFill>
              <a:latin typeface="Arial"/>
              <a:ea typeface="Arial"/>
              <a:cs typeface="Arial"/>
              <a:sym typeface="Arial"/>
            </a:endParaRPr>
          </a:p>
          <a:p>
            <a:pPr marL="139700" indent="0">
              <a:lnSpc>
                <a:spcPct val="105000"/>
              </a:lnSpc>
              <a:spcAft>
                <a:spcPts val="600"/>
              </a:spcAft>
              <a:buNone/>
            </a:pPr>
            <a:r>
              <a:rPr lang="ru-RU" sz="1600" b="1" i="0" u="none" strike="noStrike" cap="none" dirty="0">
                <a:solidFill>
                  <a:schemeClr val="tx1"/>
                </a:solidFill>
                <a:latin typeface="Arial"/>
                <a:ea typeface="Arial"/>
                <a:cs typeface="Arial"/>
                <a:sym typeface="Arial"/>
              </a:rPr>
              <a:t>2. Бюджетные ограничения: </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Ограниченное финансирование, предпочтение готовым решениям.</a:t>
            </a:r>
          </a:p>
          <a:p>
            <a:pPr marL="139700" indent="0">
              <a:lnSpc>
                <a:spcPct val="105000"/>
              </a:lnSpc>
              <a:spcAft>
                <a:spcPts val="600"/>
              </a:spcAft>
              <a:buNone/>
            </a:pPr>
            <a:r>
              <a:rPr lang="ru-RU" sz="1600" b="1" i="0" u="none" strike="noStrike" cap="none" dirty="0">
                <a:solidFill>
                  <a:schemeClr val="tx1"/>
                </a:solidFill>
                <a:latin typeface="Arial"/>
                <a:ea typeface="Arial"/>
                <a:cs typeface="Arial"/>
                <a:sym typeface="Arial"/>
              </a:rPr>
              <a:t>3. Контент-ограничения: </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 Бот должен давать только официально подтвержденную информацию.</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 ИИ не должен давать советы по гендерным, национальным или религиозным признакам.</a:t>
            </a:r>
          </a:p>
          <a:p>
            <a:pPr marL="139700" indent="0">
              <a:lnSpc>
                <a:spcPct val="105000"/>
              </a:lnSpc>
              <a:spcAft>
                <a:spcPts val="600"/>
              </a:spcAft>
              <a:buNone/>
            </a:pPr>
            <a:r>
              <a:rPr lang="ru-RU" sz="1200" b="0" i="0" u="none" strike="noStrike" cap="none" dirty="0">
                <a:solidFill>
                  <a:schemeClr val="tx1"/>
                </a:solidFill>
                <a:latin typeface="Arial"/>
                <a:ea typeface="Arial"/>
                <a:cs typeface="Arial"/>
                <a:sym typeface="Arial"/>
              </a:rPr>
              <a:t>- Работа с сайтами заказчика для получения достоверной информации.</a:t>
            </a:r>
          </a:p>
          <a:p>
            <a:pPr marL="139700" indent="0">
              <a:lnSpc>
                <a:spcPct val="105000"/>
              </a:lnSpc>
              <a:spcAft>
                <a:spcPts val="600"/>
              </a:spcAft>
              <a:buNone/>
            </a:pPr>
            <a:endParaRPr lang="ru-RU" sz="1200" b="0" i="0" u="none" strike="noStrike" cap="none" dirty="0">
              <a:latin typeface="Arial"/>
              <a:ea typeface="Arial"/>
              <a:cs typeface="Arial"/>
              <a:sym typeface="Arial"/>
            </a:endParaRPr>
          </a:p>
        </p:txBody>
      </p:sp>
      <p:sp>
        <p:nvSpPr>
          <p:cNvPr id="6" name="TextBox 5">
            <a:extLst>
              <a:ext uri="{FF2B5EF4-FFF2-40B4-BE49-F238E27FC236}">
                <a16:creationId xmlns:a16="http://schemas.microsoft.com/office/drawing/2014/main" id="{49CE1693-19A0-9D13-6679-66AC7FA660CD}"/>
              </a:ext>
            </a:extLst>
          </p:cNvPr>
          <p:cNvSpPr txBox="1"/>
          <p:nvPr/>
        </p:nvSpPr>
        <p:spPr>
          <a:xfrm>
            <a:off x="4767702" y="235918"/>
            <a:ext cx="3999900" cy="3416400"/>
          </a:xfrm>
          <a:prstGeom prst="rect">
            <a:avLst/>
          </a:prstGeom>
          <a:noFill/>
          <a:ln>
            <a:noFill/>
          </a:ln>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a:bodyPr>
          <a:lstStyle/>
          <a:p>
            <a:pPr marL="139700">
              <a:lnSpc>
                <a:spcPct val="115000"/>
              </a:lnSpc>
              <a:spcAft>
                <a:spcPts val="600"/>
              </a:spcAft>
              <a:buClr>
                <a:schemeClr val="dk2"/>
              </a:buClr>
              <a:buSzPts val="1400"/>
            </a:pPr>
            <a:r>
              <a:rPr lang="ru-RU" sz="1600" b="1" i="0" u="none" strike="noStrike" cap="none" dirty="0">
                <a:solidFill>
                  <a:schemeClr val="tx1"/>
                </a:solidFill>
                <a:latin typeface="Arial"/>
                <a:ea typeface="Arial"/>
                <a:cs typeface="Arial"/>
                <a:sym typeface="Arial"/>
              </a:rPr>
              <a:t>4. </a:t>
            </a:r>
            <a:r>
              <a:rPr lang="en-US" sz="1600" b="1" i="0" u="none" strike="noStrike" cap="none" dirty="0">
                <a:solidFill>
                  <a:schemeClr val="tx1"/>
                </a:solidFill>
                <a:latin typeface="Arial"/>
                <a:ea typeface="Arial"/>
                <a:cs typeface="Arial"/>
                <a:sym typeface="Arial"/>
              </a:rPr>
              <a:t>Модерация: </a:t>
            </a: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Возможность блокировки некорректных запросов</a:t>
            </a:r>
            <a:r>
              <a:rPr lang="ru-RU" dirty="0">
                <a:solidFill>
                  <a:schemeClr val="tx1"/>
                </a:solidFill>
              </a:rPr>
              <a:t>.</a:t>
            </a:r>
            <a:endParaRPr lang="en-US" b="0" i="0" u="none" strike="noStrike" cap="none" dirty="0">
              <a:solidFill>
                <a:schemeClr val="tx1"/>
              </a:solidFill>
              <a:latin typeface="Arial"/>
              <a:ea typeface="Arial"/>
              <a:cs typeface="Arial"/>
              <a:sym typeface="Arial"/>
            </a:endParaRP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Если бот дал неверную информацию, должен быть механизм исправления.</a:t>
            </a:r>
          </a:p>
          <a:p>
            <a:pPr marL="139700">
              <a:lnSpc>
                <a:spcPct val="115000"/>
              </a:lnSpc>
              <a:spcAft>
                <a:spcPts val="600"/>
              </a:spcAft>
              <a:buClr>
                <a:schemeClr val="dk2"/>
              </a:buClr>
              <a:buSzPts val="1400"/>
            </a:pPr>
            <a:r>
              <a:rPr lang="ru-RU" sz="1600" b="1" i="0" u="none" strike="noStrike" cap="none" dirty="0">
                <a:solidFill>
                  <a:schemeClr val="tx1"/>
                </a:solidFill>
                <a:latin typeface="Arial"/>
                <a:ea typeface="Arial"/>
                <a:cs typeface="Arial"/>
                <a:sym typeface="Arial"/>
              </a:rPr>
              <a:t>5. </a:t>
            </a:r>
            <a:r>
              <a:rPr lang="en-US" sz="1600" b="1" i="0" u="none" strike="noStrike" cap="none" dirty="0">
                <a:solidFill>
                  <a:schemeClr val="tx1"/>
                </a:solidFill>
                <a:latin typeface="Arial"/>
                <a:ea typeface="Arial"/>
                <a:cs typeface="Arial"/>
                <a:sym typeface="Arial"/>
              </a:rPr>
              <a:t>Дополнительные пожелания:</a:t>
            </a: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Геймификация для абитуриентов</a:t>
            </a:r>
            <a:r>
              <a:rPr lang="ru-RU" b="0" i="0" u="none" strike="noStrike" cap="none" dirty="0">
                <a:solidFill>
                  <a:schemeClr val="tx1"/>
                </a:solidFill>
                <a:latin typeface="Arial"/>
                <a:ea typeface="Arial"/>
                <a:cs typeface="Arial"/>
                <a:sym typeface="Arial"/>
              </a:rPr>
              <a:t>.</a:t>
            </a:r>
            <a:r>
              <a:rPr lang="en-US" b="0" i="0" u="none" strike="noStrike" cap="none" dirty="0">
                <a:solidFill>
                  <a:schemeClr val="tx1"/>
                </a:solidFill>
                <a:latin typeface="Arial"/>
                <a:ea typeface="Arial"/>
                <a:cs typeface="Arial"/>
                <a:sym typeface="Arial"/>
              </a:rPr>
              <a:t> </a:t>
            </a:r>
          </a:p>
          <a:p>
            <a:pPr marL="139700">
              <a:lnSpc>
                <a:spcPct val="115000"/>
              </a:lnSpc>
              <a:spcAft>
                <a:spcPts val="600"/>
              </a:spcAft>
              <a:buClr>
                <a:schemeClr val="dk2"/>
              </a:buClr>
              <a:buSzPts val="1400"/>
            </a:pPr>
            <a:r>
              <a:rPr lang="ru-RU" b="0" i="0" u="none" strike="noStrike" cap="none" dirty="0">
                <a:solidFill>
                  <a:schemeClr val="tx1"/>
                </a:solidFill>
                <a:latin typeface="Arial"/>
                <a:ea typeface="Arial"/>
                <a:cs typeface="Arial"/>
                <a:sym typeface="Arial"/>
              </a:rPr>
              <a:t>- </a:t>
            </a:r>
            <a:r>
              <a:rPr lang="en-US" b="0" i="0" u="none" strike="noStrike" cap="none" dirty="0">
                <a:solidFill>
                  <a:schemeClr val="tx1"/>
                </a:solidFill>
                <a:latin typeface="Arial"/>
                <a:ea typeface="Arial"/>
                <a:cs typeface="Arial"/>
                <a:sym typeface="Arial"/>
              </a:rPr>
              <a:t>Многоязычность</a:t>
            </a:r>
            <a:r>
              <a:rPr lang="ru-RU" b="0" i="0" u="none" strike="noStrike" cap="none" dirty="0">
                <a:solidFill>
                  <a:schemeClr val="tx1"/>
                </a:solidFill>
                <a:latin typeface="Arial"/>
                <a:ea typeface="Arial"/>
                <a:cs typeface="Arial"/>
                <a:sym typeface="Arial"/>
              </a:rPr>
              <a:t>.</a:t>
            </a:r>
            <a:endParaRPr lang="en-US" b="0" i="0"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082267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800" dirty="0"/>
              <a:t>Как уже решается проблема</a:t>
            </a:r>
          </a:p>
        </p:txBody>
      </p:sp>
      <p:pic>
        <p:nvPicPr>
          <p:cNvPr id="2" name="Рисунок 1">
            <a:extLst>
              <a:ext uri="{FF2B5EF4-FFF2-40B4-BE49-F238E27FC236}">
                <a16:creationId xmlns:a16="http://schemas.microsoft.com/office/drawing/2014/main" id="{3724DE51-4E3C-9A16-EC65-B97EA1C69270}"/>
              </a:ext>
            </a:extLst>
          </p:cNvPr>
          <p:cNvPicPr>
            <a:picLocks noChangeAspect="1"/>
          </p:cNvPicPr>
          <p:nvPr/>
        </p:nvPicPr>
        <p:blipFill>
          <a:blip r:embed="rId3"/>
          <a:srcRect t="6253" r="-4" b="28573"/>
          <a:stretch/>
        </p:blipFill>
        <p:spPr>
          <a:xfrm>
            <a:off x="311700" y="1208225"/>
            <a:ext cx="4069800" cy="3264408"/>
          </a:xfrm>
          <a:prstGeom prst="rect">
            <a:avLst/>
          </a:prstGeom>
          <a:noFill/>
          <a:ln>
            <a:noFill/>
          </a:ln>
        </p:spPr>
      </p:pic>
      <p:sp>
        <p:nvSpPr>
          <p:cNvPr id="87" name="Google Shape;87;p18"/>
          <p:cNvSpPr txBox="1">
            <a:spLocks noGrp="1"/>
          </p:cNvSpPr>
          <p:nvPr>
            <p:ph type="body" idx="4294967295"/>
          </p:nvPr>
        </p:nvSpPr>
        <p:spPr>
          <a:xfrm>
            <a:off x="4762500" y="1208225"/>
            <a:ext cx="4069800" cy="3264408"/>
          </a:xfrm>
        </p:spPr>
        <p:txBody>
          <a:bodyPr spcFirstLastPara="1" lIns="91425" tIns="91425" rIns="91425" bIns="91425" anchor="t" anchorCtr="0">
            <a:normAutofit lnSpcReduction="10000"/>
          </a:bodyPr>
          <a:lstStyle/>
          <a:p>
            <a:pPr marL="114300" indent="0">
              <a:buNone/>
            </a:pPr>
            <a:r>
              <a:rPr lang="ru-RU" sz="1400" dirty="0">
                <a:solidFill>
                  <a:schemeClr val="tx1"/>
                </a:solidFill>
                <a:effectLst/>
                <a:latin typeface="Times New Roman" panose="02020603050405020304" pitchFamily="18" charset="0"/>
                <a:cs typeface="Times New Roman" panose="02020603050405020304" pitchFamily="18" charset="0"/>
              </a:rPr>
              <a:t>Ведётся сбор и обработка информации для разработки чат-бота с использованием ИИ на платформе от Сбера. Для того, чтобы в дальнейшем приступить к сборке бота, который будет выполнять различные функции. </a:t>
            </a:r>
          </a:p>
          <a:p>
            <a:pPr marL="114300" indent="0">
              <a:buNone/>
            </a:pPr>
            <a:r>
              <a:rPr lang="ru-RU" sz="1400" dirty="0">
                <a:solidFill>
                  <a:schemeClr val="tx1"/>
                </a:solidFill>
                <a:effectLst/>
                <a:latin typeface="Times New Roman" panose="02020603050405020304" pitchFamily="18" charset="0"/>
                <a:cs typeface="Times New Roman" panose="02020603050405020304" pitchFamily="18" charset="0"/>
              </a:rPr>
              <a:t>Наш Чат-бот отличается широкой специализацией и функционалом, ориентирован на экономический факультет и различные категории студентов. Чат-боты других вузов (таких как РГУ им. Герцена, СПбГУ, </a:t>
            </a:r>
            <a:r>
              <a:rPr lang="ru-RU" sz="1400" dirty="0" err="1">
                <a:solidFill>
                  <a:schemeClr val="tx1"/>
                </a:solidFill>
                <a:effectLst/>
                <a:latin typeface="Times New Roman" panose="02020603050405020304" pitchFamily="18" charset="0"/>
                <a:cs typeface="Times New Roman" panose="02020603050405020304" pitchFamily="18" charset="0"/>
              </a:rPr>
              <a:t>ИУБиП</a:t>
            </a:r>
            <a:r>
              <a:rPr lang="ru-RU" sz="1400" dirty="0">
                <a:solidFill>
                  <a:schemeClr val="tx1"/>
                </a:solidFill>
                <a:effectLst/>
                <a:latin typeface="Times New Roman" panose="02020603050405020304" pitchFamily="18" charset="0"/>
                <a:cs typeface="Times New Roman" panose="02020603050405020304" pitchFamily="18" charset="0"/>
              </a:rPr>
              <a:t>) предоставляют базовую поддержку и поиск информации, менее специализированы и имеют ограниченный функционал.</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265500" y="1233175"/>
            <a:ext cx="4045200" cy="1482300"/>
          </a:xfrm>
        </p:spPr>
        <p:txBody>
          <a:bodyPr spcFirstLastPara="1" wrap="square" lIns="91425" tIns="91425" rIns="91425" bIns="91425" anchor="b" anchorCtr="0">
            <a:normAutofit/>
          </a:bodyPr>
          <a:lstStyle/>
          <a:p>
            <a:pPr marL="0" lvl="0" indent="0" rtl="0">
              <a:spcBef>
                <a:spcPts val="0"/>
              </a:spcBef>
              <a:spcAft>
                <a:spcPts val="0"/>
              </a:spcAft>
              <a:buNone/>
            </a:pPr>
            <a:r>
              <a:rPr lang="ru-RU" dirty="0"/>
              <a:t>Решение</a:t>
            </a:r>
          </a:p>
        </p:txBody>
      </p:sp>
      <p:sp>
        <p:nvSpPr>
          <p:cNvPr id="93" name="Google Shape;93;p19"/>
          <p:cNvSpPr txBox="1">
            <a:spLocks noGrp="1"/>
          </p:cNvSpPr>
          <p:nvPr>
            <p:ph type="body" idx="2"/>
          </p:nvPr>
        </p:nvSpPr>
        <p:spPr>
          <a:xfrm>
            <a:off x="4939500" y="724075"/>
            <a:ext cx="3837000" cy="3695100"/>
          </a:xfrm>
        </p:spPr>
        <p:txBody>
          <a:bodyPr spcFirstLastPara="1" wrap="square" lIns="91425" tIns="91425" rIns="91425" bIns="91425" anchor="ctr" anchorCtr="0">
            <a:normAutofit/>
          </a:bodyPr>
          <a:lstStyle/>
          <a:p>
            <a:pPr marL="0" lvl="0" indent="0" rtl="0">
              <a:spcBef>
                <a:spcPts val="0"/>
              </a:spcBef>
              <a:spcAft>
                <a:spcPts val="1200"/>
              </a:spcAft>
              <a:buNone/>
            </a:pPr>
            <a:r>
              <a:rPr lang="ru-RU" dirty="0">
                <a:solidFill>
                  <a:schemeClr val="tx1"/>
                </a:solidFill>
              </a:rPr>
              <a:t>Разработать автоматизированный инструмент, который позволит находить информацию при помощи бота в телеграмме, без участия оператора.</a:t>
            </a:r>
          </a:p>
          <a:p>
            <a:pPr marL="0" lvl="0" indent="0" rtl="0">
              <a:spcBef>
                <a:spcPts val="0"/>
              </a:spcBef>
              <a:spcAft>
                <a:spcPts val="1200"/>
              </a:spcAft>
              <a:buNone/>
            </a:pPr>
            <a:r>
              <a:rPr lang="ru-RU" dirty="0">
                <a:solidFill>
                  <a:schemeClr val="tx1"/>
                </a:solidFill>
              </a:rPr>
              <a:t>Собрать информацию о факультете, обработать информацию и начать разработку бота.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marL="0" lvl="0" indent="0" rtl="0">
              <a:lnSpc>
                <a:spcPct val="90000"/>
              </a:lnSpc>
              <a:spcBef>
                <a:spcPts val="0"/>
              </a:spcBef>
              <a:spcAft>
                <a:spcPts val="0"/>
              </a:spcAft>
              <a:buNone/>
            </a:pPr>
            <a:r>
              <a:rPr lang="ru-RU" sz="2600" dirty="0"/>
              <a:t>Рынок</a:t>
            </a:r>
          </a:p>
        </p:txBody>
      </p:sp>
      <p:graphicFrame>
        <p:nvGraphicFramePr>
          <p:cNvPr id="101" name="Google Shape;99;p20">
            <a:extLst>
              <a:ext uri="{FF2B5EF4-FFF2-40B4-BE49-F238E27FC236}">
                <a16:creationId xmlns:a16="http://schemas.microsoft.com/office/drawing/2014/main" id="{DCADE676-FEB2-FD5D-37B8-0DAA55DA7115}"/>
              </a:ext>
            </a:extLst>
          </p:cNvPr>
          <p:cNvGraphicFramePr/>
          <p:nvPr>
            <p:extLst>
              <p:ext uri="{D42A27DB-BD31-4B8C-83A1-F6EECF244321}">
                <p14:modId xmlns:p14="http://schemas.microsoft.com/office/powerpoint/2010/main" val="3140561705"/>
              </p:ext>
            </p:extLst>
          </p:nvPr>
        </p:nvGraphicFramePr>
        <p:xfrm>
          <a:off x="311700" y="1208225"/>
          <a:ext cx="85206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311700" y="230712"/>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dirty="0"/>
          </a:p>
        </p:txBody>
      </p:sp>
      <p:pic>
        <p:nvPicPr>
          <p:cNvPr id="3" name="Рисунок 2" descr="Изображение выглядит как на открытом воздухе, Человеческое лицо, облако, человек&#10;&#10;Контент, сгенерированный ИИ, может содержать ошибки.">
            <a:extLst>
              <a:ext uri="{FF2B5EF4-FFF2-40B4-BE49-F238E27FC236}">
                <a16:creationId xmlns:a16="http://schemas.microsoft.com/office/drawing/2014/main" id="{3E748165-8C58-F0EF-79B4-30D8CCC3655E}"/>
              </a:ext>
            </a:extLst>
          </p:cNvPr>
          <p:cNvPicPr>
            <a:picLocks noChangeAspect="1"/>
          </p:cNvPicPr>
          <p:nvPr/>
        </p:nvPicPr>
        <p:blipFill>
          <a:blip r:embed="rId3"/>
          <a:stretch>
            <a:fillRect/>
          </a:stretch>
        </p:blipFill>
        <p:spPr>
          <a:xfrm>
            <a:off x="809245" y="1016950"/>
            <a:ext cx="1558012" cy="1553143"/>
          </a:xfrm>
          <a:prstGeom prst="rect">
            <a:avLst/>
          </a:prstGeom>
        </p:spPr>
      </p:pic>
      <p:pic>
        <p:nvPicPr>
          <p:cNvPr id="5" name="Рисунок 4" descr="Изображение выглядит как Человеческое лицо, человек, портрет, стена&#10;&#10;Контент, сгенерированный ИИ, может содержать ошибки.">
            <a:extLst>
              <a:ext uri="{FF2B5EF4-FFF2-40B4-BE49-F238E27FC236}">
                <a16:creationId xmlns:a16="http://schemas.microsoft.com/office/drawing/2014/main" id="{995C1419-745F-A2CC-CDDE-8AC2C2394B36}"/>
              </a:ext>
            </a:extLst>
          </p:cNvPr>
          <p:cNvPicPr>
            <a:picLocks noChangeAspect="1"/>
          </p:cNvPicPr>
          <p:nvPr/>
        </p:nvPicPr>
        <p:blipFill>
          <a:blip r:embed="rId4"/>
          <a:stretch>
            <a:fillRect/>
          </a:stretch>
        </p:blipFill>
        <p:spPr>
          <a:xfrm>
            <a:off x="3792994" y="1016950"/>
            <a:ext cx="1558012" cy="1553143"/>
          </a:xfrm>
          <a:prstGeom prst="rect">
            <a:avLst/>
          </a:prstGeom>
        </p:spPr>
      </p:pic>
      <p:pic>
        <p:nvPicPr>
          <p:cNvPr id="7" name="Рисунок 6" descr="Изображение выглядит как Человеческое лицо, Лоб, Селфи, человек&#10;&#10;Контент, сгенерированный ИИ, может содержать ошибки.">
            <a:extLst>
              <a:ext uri="{FF2B5EF4-FFF2-40B4-BE49-F238E27FC236}">
                <a16:creationId xmlns:a16="http://schemas.microsoft.com/office/drawing/2014/main" id="{22527EC5-0D13-1DC9-8C0E-2CE0F0C3D1CF}"/>
              </a:ext>
            </a:extLst>
          </p:cNvPr>
          <p:cNvPicPr>
            <a:picLocks noChangeAspect="1"/>
          </p:cNvPicPr>
          <p:nvPr/>
        </p:nvPicPr>
        <p:blipFill>
          <a:blip r:embed="rId5"/>
          <a:stretch>
            <a:fillRect/>
          </a:stretch>
        </p:blipFill>
        <p:spPr>
          <a:xfrm>
            <a:off x="6776743" y="1016950"/>
            <a:ext cx="1558013" cy="1553143"/>
          </a:xfrm>
          <a:prstGeom prst="rect">
            <a:avLst/>
          </a:prstGeom>
        </p:spPr>
      </p:pic>
      <p:sp>
        <p:nvSpPr>
          <p:cNvPr id="10" name="TextBox 9">
            <a:extLst>
              <a:ext uri="{FF2B5EF4-FFF2-40B4-BE49-F238E27FC236}">
                <a16:creationId xmlns:a16="http://schemas.microsoft.com/office/drawing/2014/main" id="{93C65CA7-BA14-DF90-FE7E-5ED5BEC29C1A}"/>
              </a:ext>
            </a:extLst>
          </p:cNvPr>
          <p:cNvSpPr txBox="1"/>
          <p:nvPr/>
        </p:nvSpPr>
        <p:spPr>
          <a:xfrm>
            <a:off x="720143" y="2570093"/>
            <a:ext cx="1736216" cy="2123658"/>
          </a:xfrm>
          <a:prstGeom prst="rect">
            <a:avLst/>
          </a:prstGeom>
          <a:noFill/>
        </p:spPr>
        <p:txBody>
          <a:bodyPr wrap="square" rtlCol="0">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Жужнева Екатерина Олеговна</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Веб-разработчик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веб-дизайн и графический дизайн: </a:t>
            </a:r>
            <a:r>
              <a:rPr lang="en" sz="1100" dirty="0">
                <a:solidFill>
                  <a:schemeClr val="tx1"/>
                </a:solidFill>
                <a:effectLst/>
                <a:latin typeface="Times New Roman" panose="02020603050405020304" pitchFamily="18" charset="0"/>
                <a:cs typeface="Times New Roman" panose="02020603050405020304" pitchFamily="18" charset="0"/>
              </a:rPr>
              <a:t>Adobe Photoshop, Adobe Illustrator, Figma</a:t>
            </a:r>
          </a:p>
          <a:p>
            <a:pPr algn="ctr"/>
            <a:r>
              <a:rPr lang="en" sz="1100" dirty="0">
                <a:solidFill>
                  <a:schemeClr val="tx1"/>
                </a:solidFill>
                <a:effectLst/>
                <a:latin typeface="Times New Roman" panose="02020603050405020304" pitchFamily="18" charset="0"/>
                <a:cs typeface="Times New Roman" panose="02020603050405020304" pitchFamily="18" charset="0"/>
              </a:rPr>
              <a:t>UX/UI-</a:t>
            </a:r>
            <a:r>
              <a:rPr lang="ru-RU" sz="1100" dirty="0">
                <a:solidFill>
                  <a:schemeClr val="tx1"/>
                </a:solidFill>
                <a:effectLst/>
                <a:latin typeface="Times New Roman" panose="02020603050405020304" pitchFamily="18" charset="0"/>
                <a:cs typeface="Times New Roman" panose="02020603050405020304" pitchFamily="18" charset="0"/>
              </a:rPr>
              <a:t>дизайн</a:t>
            </a:r>
          </a:p>
        </p:txBody>
      </p:sp>
      <p:sp>
        <p:nvSpPr>
          <p:cNvPr id="12" name="TextBox 11">
            <a:extLst>
              <a:ext uri="{FF2B5EF4-FFF2-40B4-BE49-F238E27FC236}">
                <a16:creationId xmlns:a16="http://schemas.microsoft.com/office/drawing/2014/main" id="{03732076-E593-1031-F8D1-C3EA0E59D241}"/>
              </a:ext>
            </a:extLst>
          </p:cNvPr>
          <p:cNvSpPr txBox="1"/>
          <p:nvPr/>
        </p:nvSpPr>
        <p:spPr>
          <a:xfrm>
            <a:off x="3792994" y="2579866"/>
            <a:ext cx="1558012" cy="2123658"/>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Коротков Герман Вячеславович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Веб-разработчик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en" sz="1100" err="1">
                <a:solidFill>
                  <a:schemeClr val="tx1"/>
                </a:solidFill>
                <a:effectLst/>
                <a:latin typeface="Times New Roman" panose="02020603050405020304" pitchFamily="18" charset="0"/>
                <a:cs typeface="Times New Roman" panose="02020603050405020304" pitchFamily="18" charset="0"/>
              </a:rPr>
              <a:t>Jivo</a:t>
            </a:r>
            <a:endParaRPr lang="en" sz="110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Цифровая витрина Сбер</a:t>
            </a:r>
          </a:p>
          <a:p>
            <a:pPr algn="ctr"/>
            <a:r>
              <a:rPr lang="en" sz="1100">
                <a:solidFill>
                  <a:schemeClr val="tx1"/>
                </a:solidFill>
                <a:effectLst/>
                <a:latin typeface="Times New Roman" panose="02020603050405020304" pitchFamily="18" charset="0"/>
                <a:cs typeface="Times New Roman" panose="02020603050405020304" pitchFamily="18" charset="0"/>
              </a:rPr>
              <a:t>UX/UI-</a:t>
            </a:r>
            <a:r>
              <a:rPr lang="ru-RU" sz="1100" dirty="0">
                <a:solidFill>
                  <a:schemeClr val="tx1"/>
                </a:solidFill>
                <a:effectLst/>
                <a:latin typeface="Times New Roman" panose="02020603050405020304" pitchFamily="18" charset="0"/>
                <a:cs typeface="Times New Roman" panose="02020603050405020304" pitchFamily="18" charset="0"/>
              </a:rPr>
              <a:t>копирайтинг</a:t>
            </a:r>
          </a:p>
        </p:txBody>
      </p:sp>
      <p:sp>
        <p:nvSpPr>
          <p:cNvPr id="14" name="TextBox 13">
            <a:extLst>
              <a:ext uri="{FF2B5EF4-FFF2-40B4-BE49-F238E27FC236}">
                <a16:creationId xmlns:a16="http://schemas.microsoft.com/office/drawing/2014/main" id="{237A0C10-A98B-059F-518D-37D017AC239A}"/>
              </a:ext>
            </a:extLst>
          </p:cNvPr>
          <p:cNvSpPr txBox="1"/>
          <p:nvPr/>
        </p:nvSpPr>
        <p:spPr>
          <a:xfrm>
            <a:off x="6554481" y="2579866"/>
            <a:ext cx="2002536" cy="1785104"/>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Москаленко Олег Викторович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Аналитик данных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Работа с данными</a:t>
            </a:r>
          </a:p>
          <a:p>
            <a:pPr algn="ctr"/>
            <a:r>
              <a:rPr lang="ru-RU" sz="1100" dirty="0">
                <a:solidFill>
                  <a:schemeClr val="tx1"/>
                </a:solidFill>
                <a:effectLst/>
                <a:latin typeface="Times New Roman" panose="02020603050405020304" pitchFamily="18" charset="0"/>
                <a:cs typeface="Times New Roman" panose="02020603050405020304" pitchFamily="18" charset="0"/>
              </a:rPr>
              <a:t>Обработка данных</a:t>
            </a:r>
          </a:p>
          <a:p>
            <a:pPr algn="ctr"/>
            <a:r>
              <a:rPr lang="ru-RU" sz="1100" dirty="0">
                <a:solidFill>
                  <a:schemeClr val="tx1"/>
                </a:solidFill>
                <a:effectLst/>
                <a:latin typeface="Times New Roman" panose="02020603050405020304" pitchFamily="18" charset="0"/>
                <a:cs typeface="Times New Roman" panose="02020603050405020304" pitchFamily="18" charset="0"/>
              </a:rPr>
              <a:t>Структурирование информации</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Человеческое лицо, человек, одежда, улыбка&#10;&#10;Контент, сгенерированный ИИ, может содержать ошибки.">
            <a:extLst>
              <a:ext uri="{FF2B5EF4-FFF2-40B4-BE49-F238E27FC236}">
                <a16:creationId xmlns:a16="http://schemas.microsoft.com/office/drawing/2014/main" id="{4928EAB3-ECCA-E831-F694-206B2909AACC}"/>
              </a:ext>
            </a:extLst>
          </p:cNvPr>
          <p:cNvPicPr>
            <a:picLocks noChangeAspect="1"/>
          </p:cNvPicPr>
          <p:nvPr/>
        </p:nvPicPr>
        <p:blipFill>
          <a:blip r:embed="rId2"/>
          <a:stretch>
            <a:fillRect/>
          </a:stretch>
        </p:blipFill>
        <p:spPr>
          <a:xfrm>
            <a:off x="838202" y="615950"/>
            <a:ext cx="1711821" cy="1555200"/>
          </a:xfrm>
          <a:prstGeom prst="rect">
            <a:avLst/>
          </a:prstGeom>
        </p:spPr>
      </p:pic>
      <p:pic>
        <p:nvPicPr>
          <p:cNvPr id="7" name="Рисунок 6" descr="Изображение выглядит как небо, человек, Человеческое лицо, одежда&#10;&#10;Контент, сгенерированный ИИ, может содержать ошибки.">
            <a:extLst>
              <a:ext uri="{FF2B5EF4-FFF2-40B4-BE49-F238E27FC236}">
                <a16:creationId xmlns:a16="http://schemas.microsoft.com/office/drawing/2014/main" id="{AEC89C4E-1AD6-C7B6-418F-1EB35556FFE0}"/>
              </a:ext>
            </a:extLst>
          </p:cNvPr>
          <p:cNvPicPr>
            <a:picLocks noChangeAspect="1"/>
          </p:cNvPicPr>
          <p:nvPr/>
        </p:nvPicPr>
        <p:blipFill>
          <a:blip r:embed="rId3"/>
          <a:stretch>
            <a:fillRect/>
          </a:stretch>
        </p:blipFill>
        <p:spPr>
          <a:xfrm>
            <a:off x="3716089" y="292100"/>
            <a:ext cx="1711821" cy="2279650"/>
          </a:xfrm>
          <a:prstGeom prst="rect">
            <a:avLst/>
          </a:prstGeom>
        </p:spPr>
      </p:pic>
      <p:pic>
        <p:nvPicPr>
          <p:cNvPr id="9" name="Рисунок 8" descr="Изображение выглядит как человек, Человеческое лицо, одежда, губа&#10;&#10;Контент, сгенерированный ИИ, может содержать ошибки.">
            <a:extLst>
              <a:ext uri="{FF2B5EF4-FFF2-40B4-BE49-F238E27FC236}">
                <a16:creationId xmlns:a16="http://schemas.microsoft.com/office/drawing/2014/main" id="{48FC8A19-9293-D9B0-DA93-7314C9D7E338}"/>
              </a:ext>
            </a:extLst>
          </p:cNvPr>
          <p:cNvPicPr>
            <a:picLocks noChangeAspect="1"/>
          </p:cNvPicPr>
          <p:nvPr/>
        </p:nvPicPr>
        <p:blipFill>
          <a:blip r:embed="rId4"/>
          <a:stretch>
            <a:fillRect/>
          </a:stretch>
        </p:blipFill>
        <p:spPr>
          <a:xfrm>
            <a:off x="6593977" y="615950"/>
            <a:ext cx="1711821" cy="1555200"/>
          </a:xfrm>
          <a:prstGeom prst="rect">
            <a:avLst/>
          </a:prstGeom>
        </p:spPr>
      </p:pic>
      <p:sp>
        <p:nvSpPr>
          <p:cNvPr id="11" name="TextBox 10">
            <a:extLst>
              <a:ext uri="{FF2B5EF4-FFF2-40B4-BE49-F238E27FC236}">
                <a16:creationId xmlns:a16="http://schemas.microsoft.com/office/drawing/2014/main" id="{6135B4F2-BABF-11EB-8C54-24BC6FFB0860}"/>
              </a:ext>
            </a:extLst>
          </p:cNvPr>
          <p:cNvSpPr txBox="1"/>
          <p:nvPr/>
        </p:nvSpPr>
        <p:spPr>
          <a:xfrm>
            <a:off x="628836" y="2571750"/>
            <a:ext cx="2130552" cy="1785104"/>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Олейникова Анастасия Вячеславовна</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Аналитик данных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Работа с данными </a:t>
            </a:r>
          </a:p>
          <a:p>
            <a:pPr algn="ctr"/>
            <a:r>
              <a:rPr lang="ru-RU" sz="1100" dirty="0">
                <a:solidFill>
                  <a:schemeClr val="tx1"/>
                </a:solidFill>
                <a:effectLst/>
                <a:latin typeface="Times New Roman" panose="02020603050405020304" pitchFamily="18" charset="0"/>
                <a:cs typeface="Times New Roman" panose="02020603050405020304" pitchFamily="18" charset="0"/>
              </a:rPr>
              <a:t>Копирайтинг</a:t>
            </a:r>
          </a:p>
          <a:p>
            <a:pPr algn="ctr"/>
            <a:r>
              <a:rPr lang="ru-RU" sz="1100" dirty="0">
                <a:solidFill>
                  <a:schemeClr val="tx1"/>
                </a:solidFill>
                <a:effectLst/>
                <a:latin typeface="Times New Roman" panose="02020603050405020304" pitchFamily="18" charset="0"/>
                <a:cs typeface="Times New Roman" panose="02020603050405020304" pitchFamily="18" charset="0"/>
              </a:rPr>
              <a:t>Верификация данных</a:t>
            </a:r>
          </a:p>
        </p:txBody>
      </p:sp>
      <p:sp>
        <p:nvSpPr>
          <p:cNvPr id="13" name="TextBox 12">
            <a:extLst>
              <a:ext uri="{FF2B5EF4-FFF2-40B4-BE49-F238E27FC236}">
                <a16:creationId xmlns:a16="http://schemas.microsoft.com/office/drawing/2014/main" id="{37802F34-62B1-6EF6-9F6B-1AEE782571B4}"/>
              </a:ext>
            </a:extLst>
          </p:cNvPr>
          <p:cNvSpPr txBox="1"/>
          <p:nvPr/>
        </p:nvSpPr>
        <p:spPr>
          <a:xfrm>
            <a:off x="3662171" y="2571750"/>
            <a:ext cx="1819656" cy="2123658"/>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Прокопова Алиса Сергеевна</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Тестировщик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Ручное тестирование</a:t>
            </a:r>
          </a:p>
          <a:p>
            <a:pPr algn="ctr"/>
            <a:r>
              <a:rPr lang="en" sz="1100" err="1">
                <a:solidFill>
                  <a:schemeClr val="tx1"/>
                </a:solidFill>
                <a:effectLst/>
                <a:latin typeface="Times New Roman" panose="02020603050405020304" pitchFamily="18" charset="0"/>
                <a:cs typeface="Times New Roman" panose="02020603050405020304" pitchFamily="18" charset="0"/>
              </a:rPr>
              <a:t>Jivo</a:t>
            </a:r>
            <a:endParaRPr lang="en" sz="110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Цифровая витрина Сбер</a:t>
            </a:r>
          </a:p>
          <a:p>
            <a:pPr algn="ctr"/>
            <a:br>
              <a:rPr lang="ru-RU" sz="1100" dirty="0">
                <a:solidFill>
                  <a:schemeClr val="tx1"/>
                </a:solidFill>
                <a:effectLst/>
                <a:latin typeface="Times New Roman" panose="02020603050405020304" pitchFamily="18" charset="0"/>
                <a:cs typeface="Times New Roman" panose="02020603050405020304" pitchFamily="18" charset="0"/>
              </a:rPr>
            </a:br>
            <a:endParaRPr lang="ru-RU" sz="1100" dirty="0">
              <a:solidFill>
                <a:schemeClr val="tx1"/>
              </a:solidFill>
              <a:effectLst/>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D12A2F6-B842-01AB-116C-81AD563EC4C4}"/>
              </a:ext>
            </a:extLst>
          </p:cNvPr>
          <p:cNvSpPr txBox="1"/>
          <p:nvPr/>
        </p:nvSpPr>
        <p:spPr>
          <a:xfrm>
            <a:off x="6384610" y="2571750"/>
            <a:ext cx="2130552" cy="1615827"/>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Растегаева Елизавета Сергеевна </a:t>
            </a:r>
          </a:p>
          <a:p>
            <a:pPr algn="ctr"/>
            <a:br>
              <a:rPr lang="ru-RU" sz="1100" dirty="0">
                <a:solidFill>
                  <a:schemeClr val="tx1"/>
                </a:solidFill>
                <a:effectLst/>
                <a:latin typeface="Times New Roman" panose="02020603050405020304" pitchFamily="18" charset="0"/>
                <a:cs typeface="Times New Roman" panose="02020603050405020304" pitchFamily="18" charset="0"/>
              </a:rPr>
            </a:b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Тестировщик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Ручное тестирование</a:t>
            </a: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Цифровые кафедры: управление </a:t>
            </a:r>
            <a:r>
              <a:rPr lang="en" sz="1100">
                <a:solidFill>
                  <a:schemeClr val="tx1"/>
                </a:solidFill>
                <a:effectLst/>
                <a:latin typeface="Times New Roman" panose="02020603050405020304" pitchFamily="18" charset="0"/>
                <a:cs typeface="Times New Roman" panose="02020603050405020304" pitchFamily="18" charset="0"/>
              </a:rPr>
              <a:t>IT-</a:t>
            </a:r>
            <a:r>
              <a:rPr lang="ru-RU" sz="1100" dirty="0">
                <a:solidFill>
                  <a:schemeClr val="tx1"/>
                </a:solidFill>
                <a:effectLst/>
                <a:latin typeface="Times New Roman" panose="02020603050405020304" pitchFamily="18" charset="0"/>
                <a:cs typeface="Times New Roman" panose="02020603050405020304" pitchFamily="18" charset="0"/>
              </a:rPr>
              <a:t>проектами</a:t>
            </a:r>
          </a:p>
        </p:txBody>
      </p:sp>
    </p:spTree>
    <p:extLst>
      <p:ext uri="{BB962C8B-B14F-4D97-AF65-F5344CB8AC3E}">
        <p14:creationId xmlns:p14="http://schemas.microsoft.com/office/powerpoint/2010/main" val="3932383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Человеческое лицо, человек, бровь, Лоб&#10;&#10;Контент, сгенерированный ИИ, может содержать ошибки.">
            <a:extLst>
              <a:ext uri="{FF2B5EF4-FFF2-40B4-BE49-F238E27FC236}">
                <a16:creationId xmlns:a16="http://schemas.microsoft.com/office/drawing/2014/main" id="{866CA5C9-755A-9668-3E76-032674719150}"/>
              </a:ext>
            </a:extLst>
          </p:cNvPr>
          <p:cNvPicPr>
            <a:picLocks noChangeAspect="1"/>
          </p:cNvPicPr>
          <p:nvPr/>
        </p:nvPicPr>
        <p:blipFill>
          <a:blip r:embed="rId2"/>
          <a:stretch>
            <a:fillRect/>
          </a:stretch>
        </p:blipFill>
        <p:spPr>
          <a:xfrm>
            <a:off x="1473201" y="358069"/>
            <a:ext cx="1714500" cy="2213681"/>
          </a:xfrm>
          <a:prstGeom prst="rect">
            <a:avLst/>
          </a:prstGeom>
        </p:spPr>
      </p:pic>
      <p:pic>
        <p:nvPicPr>
          <p:cNvPr id="7" name="Рисунок 6" descr="Изображение выглядит как на открытом воздухе, одежда, облако, небо&#10;&#10;Контент, сгенерированный ИИ, может содержать ошибки.">
            <a:extLst>
              <a:ext uri="{FF2B5EF4-FFF2-40B4-BE49-F238E27FC236}">
                <a16:creationId xmlns:a16="http://schemas.microsoft.com/office/drawing/2014/main" id="{BB147A82-AD1D-2424-FF3D-E67CB96A0A16}"/>
              </a:ext>
            </a:extLst>
          </p:cNvPr>
          <p:cNvPicPr>
            <a:picLocks noChangeAspect="1"/>
          </p:cNvPicPr>
          <p:nvPr/>
        </p:nvPicPr>
        <p:blipFill>
          <a:blip r:embed="rId3"/>
          <a:stretch>
            <a:fillRect/>
          </a:stretch>
        </p:blipFill>
        <p:spPr>
          <a:xfrm>
            <a:off x="5561012" y="358069"/>
            <a:ext cx="1714500" cy="2213681"/>
          </a:xfrm>
          <a:prstGeom prst="rect">
            <a:avLst/>
          </a:prstGeom>
        </p:spPr>
      </p:pic>
      <p:sp>
        <p:nvSpPr>
          <p:cNvPr id="9" name="TextBox 8">
            <a:extLst>
              <a:ext uri="{FF2B5EF4-FFF2-40B4-BE49-F238E27FC236}">
                <a16:creationId xmlns:a16="http://schemas.microsoft.com/office/drawing/2014/main" id="{42EB222D-2F0A-2859-2612-B4A653A00B3E}"/>
              </a:ext>
            </a:extLst>
          </p:cNvPr>
          <p:cNvSpPr txBox="1"/>
          <p:nvPr/>
        </p:nvSpPr>
        <p:spPr>
          <a:xfrm>
            <a:off x="1361187" y="2571750"/>
            <a:ext cx="1938528" cy="1615827"/>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Семеняк Данил Андреевич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Тестировщик</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Ручное тестирование</a:t>
            </a:r>
          </a:p>
          <a:p>
            <a:pPr algn="ctr"/>
            <a:r>
              <a:rPr lang="en" sz="1100" dirty="0">
                <a:solidFill>
                  <a:schemeClr val="tx1"/>
                </a:solidFill>
                <a:effectLst/>
                <a:latin typeface="Times New Roman" panose="02020603050405020304" pitchFamily="18" charset="0"/>
                <a:cs typeface="Times New Roman" panose="02020603050405020304" pitchFamily="18" charset="0"/>
              </a:rPr>
              <a:t>Jivo </a:t>
            </a:r>
          </a:p>
          <a:p>
            <a:pPr algn="ctr"/>
            <a:r>
              <a:rPr lang="ru-RU" sz="1100" dirty="0">
                <a:solidFill>
                  <a:schemeClr val="tx1"/>
                </a:solidFill>
                <a:effectLst/>
                <a:latin typeface="Times New Roman" panose="02020603050405020304" pitchFamily="18" charset="0"/>
                <a:cs typeface="Times New Roman" panose="02020603050405020304" pitchFamily="18" charset="0"/>
              </a:rPr>
              <a:t>Цифровая витрина Сбер</a:t>
            </a:r>
          </a:p>
        </p:txBody>
      </p:sp>
      <p:sp>
        <p:nvSpPr>
          <p:cNvPr id="11" name="TextBox 10">
            <a:extLst>
              <a:ext uri="{FF2B5EF4-FFF2-40B4-BE49-F238E27FC236}">
                <a16:creationId xmlns:a16="http://schemas.microsoft.com/office/drawing/2014/main" id="{D3EF59CC-1A2B-49F6-EAB1-0B43EA57D3C1}"/>
              </a:ext>
            </a:extLst>
          </p:cNvPr>
          <p:cNvSpPr txBox="1"/>
          <p:nvPr/>
        </p:nvSpPr>
        <p:spPr>
          <a:xfrm>
            <a:off x="5334698" y="2571750"/>
            <a:ext cx="2167128" cy="1954381"/>
          </a:xfrm>
          <a:prstGeom prst="rect">
            <a:avLst/>
          </a:prstGeom>
          <a:noFill/>
        </p:spPr>
        <p:txBody>
          <a:bodyPr wrap="square">
            <a:spAutoFit/>
          </a:bodyPr>
          <a:lstStyle/>
          <a:p>
            <a:pPr algn="ctr"/>
            <a:r>
              <a:rPr lang="ru-RU" sz="1100" dirty="0">
                <a:solidFill>
                  <a:schemeClr val="tx1"/>
                </a:solidFill>
                <a:effectLst/>
                <a:latin typeface="Times New Roman" panose="02020603050405020304" pitchFamily="18" charset="0"/>
                <a:cs typeface="Times New Roman" panose="02020603050405020304" pitchFamily="18" charset="0"/>
              </a:rPr>
              <a:t>Гребещенко Кирилл Андреевич</a:t>
            </a:r>
          </a:p>
          <a:p>
            <a:pPr algn="ct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b="1" dirty="0">
                <a:solidFill>
                  <a:schemeClr val="tx1"/>
                </a:solidFill>
                <a:effectLst/>
                <a:latin typeface="Times New Roman" panose="02020603050405020304" pitchFamily="18" charset="0"/>
                <a:cs typeface="Times New Roman" panose="02020603050405020304" pitchFamily="18" charset="0"/>
              </a:rPr>
              <a:t>Роль в проекте:</a:t>
            </a:r>
            <a:r>
              <a:rPr lang="ru-RU" sz="1100" dirty="0">
                <a:solidFill>
                  <a:schemeClr val="tx1"/>
                </a:solidFill>
                <a:effectLst/>
                <a:latin typeface="Times New Roman" panose="02020603050405020304" pitchFamily="18" charset="0"/>
                <a:cs typeface="Times New Roman" panose="02020603050405020304" pitchFamily="18" charset="0"/>
              </a:rPr>
              <a:t> Разработчик </a:t>
            </a:r>
          </a:p>
          <a:p>
            <a:pPr algn="ctr"/>
            <a:r>
              <a:rPr lang="ru-RU" sz="1100" b="1" dirty="0">
                <a:solidFill>
                  <a:schemeClr val="tx1"/>
                </a:solidFill>
                <a:effectLst/>
                <a:latin typeface="Times New Roman" panose="02020603050405020304" pitchFamily="18" charset="0"/>
                <a:cs typeface="Times New Roman" panose="02020603050405020304" pitchFamily="18" charset="0"/>
              </a:rPr>
              <a:t>Компетенции связанные с проектом: </a:t>
            </a:r>
            <a:endParaRPr lang="ru-RU" sz="1100" dirty="0">
              <a:solidFill>
                <a:schemeClr val="tx1"/>
              </a:solidFill>
              <a:effectLst/>
              <a:latin typeface="Times New Roman" panose="02020603050405020304" pitchFamily="18" charset="0"/>
              <a:cs typeface="Times New Roman" panose="02020603050405020304" pitchFamily="18" charset="0"/>
            </a:endParaRPr>
          </a:p>
          <a:p>
            <a:pPr algn="ctr"/>
            <a:r>
              <a:rPr lang="ru-RU" sz="1100" dirty="0">
                <a:solidFill>
                  <a:schemeClr val="tx1"/>
                </a:solidFill>
                <a:effectLst/>
                <a:latin typeface="Times New Roman" panose="02020603050405020304" pitchFamily="18" charset="0"/>
                <a:cs typeface="Times New Roman" panose="02020603050405020304" pitchFamily="18" charset="0"/>
              </a:rPr>
              <a:t>Преподаватель </a:t>
            </a:r>
            <a:r>
              <a:rPr lang="en" sz="1100">
                <a:solidFill>
                  <a:schemeClr val="tx1"/>
                </a:solidFill>
                <a:effectLst/>
                <a:latin typeface="Times New Roman" panose="02020603050405020304" pitchFamily="18" charset="0"/>
                <a:cs typeface="Times New Roman" panose="02020603050405020304" pitchFamily="18" charset="0"/>
              </a:rPr>
              <a:t>IT </a:t>
            </a:r>
            <a:r>
              <a:rPr lang="ru-RU" sz="1100" dirty="0">
                <a:solidFill>
                  <a:schemeClr val="tx1"/>
                </a:solidFill>
                <a:effectLst/>
                <a:latin typeface="Times New Roman" panose="02020603050405020304" pitchFamily="18" charset="0"/>
                <a:cs typeface="Times New Roman" panose="02020603050405020304" pitchFamily="18" charset="0"/>
              </a:rPr>
              <a:t>школы </a:t>
            </a:r>
            <a:r>
              <a:rPr lang="en" sz="1100" err="1">
                <a:solidFill>
                  <a:schemeClr val="tx1"/>
                </a:solidFill>
                <a:effectLst/>
                <a:latin typeface="Times New Roman" panose="02020603050405020304" pitchFamily="18" charset="0"/>
                <a:cs typeface="Times New Roman" panose="02020603050405020304" pitchFamily="18" charset="0"/>
              </a:rPr>
              <a:t>EasyCode</a:t>
            </a:r>
            <a:r>
              <a:rPr lang="en" sz="1100">
                <a:solidFill>
                  <a:schemeClr val="tx1"/>
                </a:solidFill>
                <a:effectLst/>
                <a:latin typeface="Times New Roman" panose="02020603050405020304" pitchFamily="18" charset="0"/>
                <a:cs typeface="Times New Roman" panose="02020603050405020304" pitchFamily="18" charset="0"/>
              </a:rPr>
              <a:t> </a:t>
            </a:r>
          </a:p>
          <a:p>
            <a:pPr algn="ctr"/>
            <a:r>
              <a:rPr lang="ru-RU" sz="1100" dirty="0">
                <a:solidFill>
                  <a:schemeClr val="tx1"/>
                </a:solidFill>
                <a:effectLst/>
                <a:latin typeface="Times New Roman" panose="02020603050405020304" pitchFamily="18" charset="0"/>
                <a:cs typeface="Times New Roman" panose="02020603050405020304" pitchFamily="18" charset="0"/>
              </a:rPr>
              <a:t>Преподаю дисциплины:</a:t>
            </a:r>
          </a:p>
          <a:p>
            <a:pPr algn="ctr"/>
            <a:r>
              <a:rPr lang="ru-RU" sz="1100" dirty="0">
                <a:solidFill>
                  <a:schemeClr val="tx1"/>
                </a:solidFill>
                <a:effectLst/>
                <a:latin typeface="Times New Roman" panose="02020603050405020304" pitchFamily="18" charset="0"/>
                <a:cs typeface="Times New Roman" panose="02020603050405020304" pitchFamily="18" charset="0"/>
              </a:rPr>
              <a:t>Разработка на </a:t>
            </a:r>
            <a:r>
              <a:rPr lang="en" sz="1100">
                <a:solidFill>
                  <a:schemeClr val="tx1"/>
                </a:solidFill>
                <a:effectLst/>
                <a:latin typeface="Times New Roman" panose="02020603050405020304" pitchFamily="18" charset="0"/>
                <a:cs typeface="Times New Roman" panose="02020603050405020304" pitchFamily="18" charset="0"/>
              </a:rPr>
              <a:t>Python </a:t>
            </a:r>
          </a:p>
          <a:p>
            <a:pPr algn="ctr"/>
            <a:r>
              <a:rPr lang="ru-RU" sz="1100" dirty="0">
                <a:solidFill>
                  <a:schemeClr val="tx1"/>
                </a:solidFill>
                <a:effectLst/>
                <a:latin typeface="Times New Roman" panose="02020603050405020304" pitchFamily="18" charset="0"/>
                <a:cs typeface="Times New Roman" panose="02020603050405020304" pitchFamily="18" charset="0"/>
              </a:rPr>
              <a:t>Разработка чат-ботов на </a:t>
            </a:r>
            <a:r>
              <a:rPr lang="en" sz="1100">
                <a:solidFill>
                  <a:schemeClr val="tx1"/>
                </a:solidFill>
                <a:effectLst/>
                <a:latin typeface="Times New Roman" panose="02020603050405020304" pitchFamily="18" charset="0"/>
                <a:cs typeface="Times New Roman" panose="02020603050405020304" pitchFamily="18" charset="0"/>
              </a:rPr>
              <a:t>Python</a:t>
            </a:r>
          </a:p>
          <a:p>
            <a:pPr algn="ctr"/>
            <a:r>
              <a:rPr lang="ru-RU" sz="1100" dirty="0">
                <a:solidFill>
                  <a:schemeClr val="tx1"/>
                </a:solidFill>
                <a:effectLst/>
                <a:latin typeface="Times New Roman" panose="02020603050405020304" pitchFamily="18" charset="0"/>
                <a:cs typeface="Times New Roman" panose="02020603050405020304" pitchFamily="18" charset="0"/>
              </a:rPr>
              <a:t>ИИ в чат-ботах</a:t>
            </a:r>
          </a:p>
        </p:txBody>
      </p:sp>
    </p:spTree>
    <p:extLst>
      <p:ext uri="{BB962C8B-B14F-4D97-AF65-F5344CB8AC3E}">
        <p14:creationId xmlns:p14="http://schemas.microsoft.com/office/powerpoint/2010/main" val="12562470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1293</Words>
  <Application>Microsoft Macintosh PowerPoint</Application>
  <PresentationFormat>Экран (16:9)</PresentationFormat>
  <Paragraphs>132</Paragraphs>
  <Slides>11</Slides>
  <Notes>8</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Times New Roman</vt:lpstr>
      <vt:lpstr>Nunito</vt:lpstr>
      <vt:lpstr>Simple Light</vt:lpstr>
      <vt:lpstr>Цифровой наставник Экономического факультета ЮФУ</vt:lpstr>
      <vt:lpstr>О заказчике и задаче</vt:lpstr>
      <vt:lpstr>О пользователе заказчика</vt:lpstr>
      <vt:lpstr>Пожелания и ограничения заказчика</vt:lpstr>
      <vt:lpstr>Презентация PowerPoint</vt:lpstr>
      <vt:lpstr>Как уже решается проблема</vt:lpstr>
      <vt:lpstr>Решение</vt:lpstr>
      <vt:lpstr>Рынок</vt:lpstr>
      <vt:lpstr>Команда</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Цифровой наставник Экономического факультета ЮФУ</dc:title>
  <dc:creator>gordi</dc:creator>
  <cp:lastModifiedBy>Гребещенко Кирилл Андреевич</cp:lastModifiedBy>
  <cp:revision>7</cp:revision>
  <dcterms:modified xsi:type="dcterms:W3CDTF">2025-04-19T08:47:15Z</dcterms:modified>
</cp:coreProperties>
</file>