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8" r:id="rId2"/>
    <p:sldId id="289" r:id="rId3"/>
    <p:sldId id="261" r:id="rId4"/>
    <p:sldId id="270" r:id="rId5"/>
    <p:sldId id="274" r:id="rId6"/>
    <p:sldId id="275" r:id="rId7"/>
    <p:sldId id="276" r:id="rId8"/>
    <p:sldId id="277" r:id="rId9"/>
    <p:sldId id="279" r:id="rId10"/>
    <p:sldId id="280" r:id="rId11"/>
    <p:sldId id="281" r:id="rId12"/>
    <p:sldId id="263" r:id="rId13"/>
    <p:sldId id="290" r:id="rId14"/>
    <p:sldId id="258" r:id="rId15"/>
    <p:sldId id="260" r:id="rId16"/>
    <p:sldId id="264" r:id="rId17"/>
    <p:sldId id="273" r:id="rId18"/>
    <p:sldId id="272" r:id="rId19"/>
    <p:sldId id="271" r:id="rId20"/>
    <p:sldId id="284" r:id="rId21"/>
    <p:sldId id="293" r:id="rId22"/>
    <p:sldId id="283" r:id="rId23"/>
    <p:sldId id="292" r:id="rId24"/>
    <p:sldId id="285" r:id="rId25"/>
    <p:sldId id="286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B01"/>
    <a:srgbClr val="C89800"/>
    <a:srgbClr val="FFC000"/>
    <a:srgbClr val="F9F6B1"/>
    <a:srgbClr val="F9B801"/>
    <a:srgbClr val="002060"/>
    <a:srgbClr val="C2F4A0"/>
    <a:srgbClr val="FEF2A8"/>
    <a:srgbClr val="D8F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659E9-01DC-42CD-B57B-6C9CE6635B8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E9B57-11CD-4748-8256-76EC945C9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554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370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7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B2053-36A1-48E6-B133-2145F343B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570654-A0AF-4A6A-A43B-73DBDCC4E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F85E43-A9B6-4354-818A-706C8C251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DA37E5-BBF6-480B-9854-8E5143EE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E31DED-CFFD-41CD-9BAD-940D8715A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74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195D61-E3BD-4A6F-9A20-69BEFB8E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B4971-A6A8-406B-AC64-B3D3248C4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74FB92-020C-4B03-871F-67AFEBC42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FF1C6E-37B0-4F97-A362-EE0DCF37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D9A1F7-0D23-4344-AB85-78E358DF0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90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38AFF-A025-44F8-A4FE-743EFBA66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279306-B81A-4880-A461-0705D3ADD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302218-4587-4DF0-A1BD-9CCD770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DD020E-B55A-4A69-ADDB-B217A79F1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212EDD-20C7-47BD-B1B7-A45813B88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14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A9B0D-AF1A-4F44-9F0B-4602B7152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270E05-D4AE-4424-B1C8-DFE4F9452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A54AA1-E6A7-47D9-B387-355DCDD77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7FD89A-26C8-49D9-B9CA-03C49A82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09A790-B78D-4D9A-B3E4-F10F1112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17DE93-5E9C-47F9-AB3B-A1F37752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14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5AFD5-7E9B-4C06-91DC-326D01AA9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702777-85CD-489D-966E-E4FD56EDB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2AA27D-5A56-4940-8260-F4A2014CB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E6BB63-4D8C-4B62-9AB4-A7E994A8B6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7E6240C-22D2-426B-9AB5-C33853AE1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BC0998-38CF-4F6C-BF33-86D719B07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A883875-A85A-46D9-AF03-D825FE699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602AE5-3308-48AA-93C0-F3519BE6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78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C5ECA-08D3-43D1-8286-F1853D314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99A53E-7B34-4BE4-831F-E62731D20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79E838-09BD-4011-BFCC-F55B22B9A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9A34A0-6C72-4D17-BF08-D64BF44E6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314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DBD6D84-C3D1-4B01-A0F4-324CFE5C1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660742D-32B1-4F3E-99A7-29B2A64E2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436F38-4E69-4807-9BF3-57C05E64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63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F9B483-70F5-4D5A-B973-881B5FC12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E190D8-64E5-45FF-B2F1-0AFFDC233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8A7B78-63A1-405C-866D-9E0F3D895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F144FA-A051-4FB7-B762-BC7A9C0F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9CD553-5A23-4D88-A805-5C88A97C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B129CD-B675-48EB-B022-DDC8150C5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259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D1CFF-B9BC-41DC-91E6-A9D5F1EF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048A2E6-4047-4E8E-AD33-25D837B91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0746FC-36EC-4FA9-8503-0061891E4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F56C43-0CB2-4F1B-B1E3-8121102D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DB619A-B487-48ED-AD96-384802FD8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D9E74E-49CB-43FE-B9C2-142D74A27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66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0E185-809F-4763-B9FF-BAFFD8DDE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950B8B-CF8D-41C1-B983-ED9670EA3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79945C-ADD2-4A4E-A743-8CACC8A95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530156-F339-430E-8564-B72A3591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D8B888-CFC5-4BE9-9A14-EFB01FDD0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12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E35BBE6-4B55-426C-B2B1-F08D150F39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A34481-4F9E-4CB0-9F71-AD72F7048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AB604-786C-4D9D-BC30-4E76DF51B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7B345F-6D05-48EF-B300-E35F2D396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42EB46-EE88-45BB-B422-5C6154444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4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DBE32-C6E9-4D17-9041-F046448C2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042330-E770-46CD-9C6F-5FE1B90D9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249C08-53C9-46E2-9624-7B990AC0D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D96FD-5D9E-4B28-9DA7-CBD69C0D72F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CEC14-3FBE-4D66-B3DB-DCC1B5D31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17254C-41DC-4B5B-819A-1A82AF5CC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207F1-0942-438C-9D7B-E99A27BFF6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88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russia-promo.com/rmaa-travel/tourism-market-report" TargetMode="External"/><Relationship Id="rId2" Type="http://schemas.openxmlformats.org/officeDocument/2006/relationships/hyperlink" Target="https://tourism.tatarstan.ru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8.wdp"/><Relationship Id="rId4" Type="http://schemas.openxmlformats.org/officeDocument/2006/relationships/image" Target="../media/image29.png"/><Relationship Id="rId9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microsoft.com/office/2007/relationships/hdphoto" Target="../media/hdphoto1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microsoft.com/office/2007/relationships/hdphoto" Target="../media/hdphoto12.wdp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6.png"/><Relationship Id="rId7" Type="http://schemas.openxmlformats.org/officeDocument/2006/relationships/image" Target="../media/image53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3991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4151355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6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3871734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4151355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6000" dirty="0">
                <a:solidFill>
                  <a:srgbClr val="173277"/>
                </a:solidFill>
                <a:latin typeface="Bahnschrift Condensed" panose="020B0502040204020203" pitchFamily="34" charset="0"/>
              </a:rPr>
              <a:t>Как в детстве</a:t>
            </a:r>
            <a:endParaRPr lang="ru-RU" altLang="ru-RU" sz="6000" b="1" dirty="0">
              <a:solidFill>
                <a:srgbClr val="173277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67278" y="4141603"/>
            <a:ext cx="7416824" cy="63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>
                <a:solidFill>
                  <a:srgbClr val="173277"/>
                </a:solidFill>
                <a:latin typeface="Bahnschrift Condensed" panose="020B0502040204020203" pitchFamily="34" charset="0"/>
              </a:rPr>
              <a:t>Ткач Елизавета</a:t>
            </a:r>
            <a:endParaRPr lang="ru-RU" altLang="ru-RU" sz="2997" dirty="0">
              <a:solidFill>
                <a:srgbClr val="173277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72893A8-7FD5-4951-B1F5-77C154629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0668" y="0"/>
            <a:ext cx="12192000" cy="7010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854C0B-A051-44C7-A321-91B25DE4C20D}"/>
              </a:ext>
            </a:extLst>
          </p:cNvPr>
          <p:cNvSpPr txBox="1"/>
          <p:nvPr/>
        </p:nvSpPr>
        <p:spPr>
          <a:xfrm>
            <a:off x="2545080" y="2321004"/>
            <a:ext cx="7635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6600" spc="-15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9C8C95A-9082-41F0-AA3C-D91DB5E96D41}"/>
              </a:ext>
            </a:extLst>
          </p:cNvPr>
          <p:cNvSpPr/>
          <p:nvPr/>
        </p:nvSpPr>
        <p:spPr>
          <a:xfrm>
            <a:off x="2178341" y="1968861"/>
            <a:ext cx="7633982" cy="157713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/>
              <a:t>КАК В ДЕТСТВЕ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6F6D3D38-9FE0-498E-9153-611DB127E1CF}"/>
              </a:ext>
            </a:extLst>
          </p:cNvPr>
          <p:cNvSpPr/>
          <p:nvPr/>
        </p:nvSpPr>
        <p:spPr>
          <a:xfrm>
            <a:off x="-25167" y="8389"/>
            <a:ext cx="12211219" cy="7126796"/>
          </a:xfrm>
          <a:custGeom>
            <a:avLst/>
            <a:gdLst>
              <a:gd name="connsiteX0" fmla="*/ 0 w 12211219"/>
              <a:gd name="connsiteY0" fmla="*/ 0 h 7126796"/>
              <a:gd name="connsiteX1" fmla="*/ 511728 w 12211219"/>
              <a:gd name="connsiteY1" fmla="*/ 394283 h 7126796"/>
              <a:gd name="connsiteX2" fmla="*/ 1392573 w 12211219"/>
              <a:gd name="connsiteY2" fmla="*/ 394283 h 7126796"/>
              <a:gd name="connsiteX3" fmla="*/ 2290195 w 12211219"/>
              <a:gd name="connsiteY3" fmla="*/ 813732 h 7126796"/>
              <a:gd name="connsiteX4" fmla="*/ 3229761 w 12211219"/>
              <a:gd name="connsiteY4" fmla="*/ 1317072 h 7126796"/>
              <a:gd name="connsiteX5" fmla="*/ 4496499 w 12211219"/>
              <a:gd name="connsiteY5" fmla="*/ 1417739 h 7126796"/>
              <a:gd name="connsiteX6" fmla="*/ 6501468 w 12211219"/>
              <a:gd name="connsiteY6" fmla="*/ 1602297 h 7126796"/>
              <a:gd name="connsiteX7" fmla="*/ 8070209 w 12211219"/>
              <a:gd name="connsiteY7" fmla="*/ 1442906 h 7126796"/>
              <a:gd name="connsiteX8" fmla="*/ 9412448 w 12211219"/>
              <a:gd name="connsiteY8" fmla="*/ 1166070 h 7126796"/>
              <a:gd name="connsiteX9" fmla="*/ 10477850 w 12211219"/>
              <a:gd name="connsiteY9" fmla="*/ 1686187 h 7126796"/>
              <a:gd name="connsiteX10" fmla="*/ 10679185 w 12211219"/>
              <a:gd name="connsiteY10" fmla="*/ 2634143 h 7126796"/>
              <a:gd name="connsiteX11" fmla="*/ 10519795 w 12211219"/>
              <a:gd name="connsiteY11" fmla="*/ 3590488 h 7126796"/>
              <a:gd name="connsiteX12" fmla="*/ 9966121 w 12211219"/>
              <a:gd name="connsiteY12" fmla="*/ 4001549 h 7126796"/>
              <a:gd name="connsiteX13" fmla="*/ 9563450 w 12211219"/>
              <a:gd name="connsiteY13" fmla="*/ 4647501 h 7126796"/>
              <a:gd name="connsiteX14" fmla="*/ 9932565 w 12211219"/>
              <a:gd name="connsiteY14" fmla="*/ 5352176 h 7126796"/>
              <a:gd name="connsiteX15" fmla="*/ 10754686 w 12211219"/>
              <a:gd name="connsiteY15" fmla="*/ 5863905 h 7126796"/>
              <a:gd name="connsiteX16" fmla="*/ 12004646 w 12211219"/>
              <a:gd name="connsiteY16" fmla="*/ 6920917 h 7126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211219" h="7126796">
                <a:moveTo>
                  <a:pt x="0" y="0"/>
                </a:moveTo>
                <a:cubicBezTo>
                  <a:pt x="139816" y="164284"/>
                  <a:pt x="279633" y="328569"/>
                  <a:pt x="511728" y="394283"/>
                </a:cubicBezTo>
                <a:cubicBezTo>
                  <a:pt x="743823" y="459997"/>
                  <a:pt x="1096162" y="324375"/>
                  <a:pt x="1392573" y="394283"/>
                </a:cubicBezTo>
                <a:cubicBezTo>
                  <a:pt x="1688984" y="464191"/>
                  <a:pt x="1983997" y="659934"/>
                  <a:pt x="2290195" y="813732"/>
                </a:cubicBezTo>
                <a:cubicBezTo>
                  <a:pt x="2596393" y="967530"/>
                  <a:pt x="2862044" y="1216404"/>
                  <a:pt x="3229761" y="1317072"/>
                </a:cubicBezTo>
                <a:cubicBezTo>
                  <a:pt x="3597478" y="1417740"/>
                  <a:pt x="4496499" y="1417739"/>
                  <a:pt x="4496499" y="1417739"/>
                </a:cubicBezTo>
                <a:cubicBezTo>
                  <a:pt x="5041784" y="1465277"/>
                  <a:pt x="5905850" y="1598103"/>
                  <a:pt x="6501468" y="1602297"/>
                </a:cubicBezTo>
                <a:cubicBezTo>
                  <a:pt x="7097086" y="1606492"/>
                  <a:pt x="7585046" y="1515610"/>
                  <a:pt x="8070209" y="1442906"/>
                </a:cubicBezTo>
                <a:cubicBezTo>
                  <a:pt x="8555372" y="1370202"/>
                  <a:pt x="9011175" y="1125523"/>
                  <a:pt x="9412448" y="1166070"/>
                </a:cubicBezTo>
                <a:cubicBezTo>
                  <a:pt x="9813721" y="1206617"/>
                  <a:pt x="10266727" y="1441508"/>
                  <a:pt x="10477850" y="1686187"/>
                </a:cubicBezTo>
                <a:cubicBezTo>
                  <a:pt x="10688973" y="1930866"/>
                  <a:pt x="10672194" y="2316760"/>
                  <a:pt x="10679185" y="2634143"/>
                </a:cubicBezTo>
                <a:cubicBezTo>
                  <a:pt x="10686176" y="2951526"/>
                  <a:pt x="10638639" y="3362587"/>
                  <a:pt x="10519795" y="3590488"/>
                </a:cubicBezTo>
                <a:cubicBezTo>
                  <a:pt x="10400951" y="3818389"/>
                  <a:pt x="10125512" y="3825380"/>
                  <a:pt x="9966121" y="4001549"/>
                </a:cubicBezTo>
                <a:cubicBezTo>
                  <a:pt x="9806730" y="4177718"/>
                  <a:pt x="9569043" y="4422397"/>
                  <a:pt x="9563450" y="4647501"/>
                </a:cubicBezTo>
                <a:cubicBezTo>
                  <a:pt x="9557857" y="4872605"/>
                  <a:pt x="9734026" y="5149442"/>
                  <a:pt x="9932565" y="5352176"/>
                </a:cubicBezTo>
                <a:cubicBezTo>
                  <a:pt x="10131104" y="5554910"/>
                  <a:pt x="10409339" y="5602448"/>
                  <a:pt x="10754686" y="5863905"/>
                </a:cubicBezTo>
                <a:cubicBezTo>
                  <a:pt x="11100033" y="6125362"/>
                  <a:pt x="12791813" y="7677324"/>
                  <a:pt x="12004646" y="6920917"/>
                </a:cubicBezTo>
              </a:path>
            </a:pathLst>
          </a:custGeom>
          <a:ln w="28575"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53E6B3C-5BA2-4902-AD4B-25DB050F4831}"/>
              </a:ext>
            </a:extLst>
          </p:cNvPr>
          <p:cNvSpPr/>
          <p:nvPr/>
        </p:nvSpPr>
        <p:spPr>
          <a:xfrm>
            <a:off x="3684165" y="5858606"/>
            <a:ext cx="4622334" cy="696286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Загородные туры для единения с природой</a:t>
            </a:r>
          </a:p>
        </p:txBody>
      </p:sp>
    </p:spTree>
    <p:extLst>
      <p:ext uri="{BB962C8B-B14F-4D97-AF65-F5344CB8AC3E}">
        <p14:creationId xmlns:p14="http://schemas.microsoft.com/office/powerpoint/2010/main" val="12273961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2811E-7B39-4B26-8F32-4FDF0D94D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593" y="357450"/>
            <a:ext cx="8350541" cy="1325563"/>
          </a:xfrm>
        </p:spPr>
        <p:txBody>
          <a:bodyPr>
            <a:normAutofit/>
          </a:bodyPr>
          <a:lstStyle/>
          <a:p>
            <a:r>
              <a:rPr lang="ru-RU" sz="7200" dirty="0">
                <a:latin typeface="Bahnschrift Condensed" panose="020B0502040204020203" pitchFamily="34" charset="0"/>
              </a:rPr>
              <a:t>О ТУРЕ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341715-5103-4E56-B808-8217C2E53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93" y="1825625"/>
            <a:ext cx="44300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4"/>
                </a:solidFill>
                <a:latin typeface="Bahnschrift Light Condensed" panose="020B0502040204020203" pitchFamily="34" charset="0"/>
              </a:rPr>
              <a:t>Проект «Как в детстве» предлагает вам снова почувствовать себя ребенком. </a:t>
            </a:r>
          </a:p>
          <a:p>
            <a:pPr marL="0" indent="0">
              <a:buNone/>
            </a:pPr>
            <a:r>
              <a:rPr lang="ru-RU" sz="2400" dirty="0">
                <a:latin typeface="Bahnschrift Light Condensed" panose="020B0502040204020203" pitchFamily="34" charset="0"/>
              </a:rPr>
              <a:t>В этом туре Вы сможете насладиться давно забытыми эмоциями на природе, снова прочувствовать беззаботное детство. И наша команда с радостью организует и украсит ваши незабываемые выходные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C09D8E-A89A-49A5-BDB6-8E297CCA9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36" r="38" b="5486"/>
          <a:stretch/>
        </p:blipFill>
        <p:spPr>
          <a:xfrm>
            <a:off x="5738070" y="1159461"/>
            <a:ext cx="6118398" cy="4539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AE498B1-8540-4D57-A980-F0E34789BEA1}"/>
              </a:ext>
            </a:extLst>
          </p:cNvPr>
          <p:cNvSpPr/>
          <p:nvPr/>
        </p:nvSpPr>
        <p:spPr>
          <a:xfrm>
            <a:off x="918593" y="5698539"/>
            <a:ext cx="3735548" cy="6795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ПОСМОТРЕТЬ ПОДРОБНОСТИ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E8E44FAD-7B70-4FC1-9CA5-BBC157EFFFFB}"/>
              </a:ext>
            </a:extLst>
          </p:cNvPr>
          <p:cNvSpPr/>
          <p:nvPr/>
        </p:nvSpPr>
        <p:spPr>
          <a:xfrm>
            <a:off x="335531" y="16778"/>
            <a:ext cx="11694281" cy="6873561"/>
          </a:xfrm>
          <a:custGeom>
            <a:avLst/>
            <a:gdLst>
              <a:gd name="connsiteX0" fmla="*/ 11904714 w 11904714"/>
              <a:gd name="connsiteY0" fmla="*/ 0 h 6873561"/>
              <a:gd name="connsiteX1" fmla="*/ 11099371 w 11904714"/>
              <a:gd name="connsiteY1" fmla="*/ 562062 h 6873561"/>
              <a:gd name="connsiteX2" fmla="*/ 9941690 w 11904714"/>
              <a:gd name="connsiteY2" fmla="*/ 687897 h 6873561"/>
              <a:gd name="connsiteX3" fmla="*/ 6946820 w 11904714"/>
              <a:gd name="connsiteY3" fmla="*/ 763398 h 6873561"/>
              <a:gd name="connsiteX4" fmla="*/ 5772362 w 11904714"/>
              <a:gd name="connsiteY4" fmla="*/ 394283 h 6873561"/>
              <a:gd name="connsiteX5" fmla="*/ 3557668 w 11904714"/>
              <a:gd name="connsiteY5" fmla="*/ 293615 h 6873561"/>
              <a:gd name="connsiteX6" fmla="*/ 1242307 w 11904714"/>
              <a:gd name="connsiteY6" fmla="*/ 327171 h 6873561"/>
              <a:gd name="connsiteX7" fmla="*/ 520853 w 11904714"/>
              <a:gd name="connsiteY7" fmla="*/ 528506 h 6873561"/>
              <a:gd name="connsiteX8" fmla="*/ 260795 w 11904714"/>
              <a:gd name="connsiteY8" fmla="*/ 889233 h 6873561"/>
              <a:gd name="connsiteX9" fmla="*/ 235628 w 11904714"/>
              <a:gd name="connsiteY9" fmla="*/ 2181138 h 6873561"/>
              <a:gd name="connsiteX10" fmla="*/ 294351 w 11904714"/>
              <a:gd name="connsiteY10" fmla="*/ 5033394 h 6873561"/>
              <a:gd name="connsiteX11" fmla="*/ 4010673 w 11904714"/>
              <a:gd name="connsiteY11" fmla="*/ 5368954 h 6873561"/>
              <a:gd name="connsiteX12" fmla="*/ 5017352 w 11904714"/>
              <a:gd name="connsiteY12" fmla="*/ 5780015 h 6873561"/>
              <a:gd name="connsiteX13" fmla="*/ 5185132 w 11904714"/>
              <a:gd name="connsiteY13" fmla="*/ 6778305 h 6873561"/>
              <a:gd name="connsiteX14" fmla="*/ 5176743 w 11904714"/>
              <a:gd name="connsiteY14" fmla="*/ 6845416 h 6873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904714" h="6873561">
                <a:moveTo>
                  <a:pt x="11904714" y="0"/>
                </a:moveTo>
                <a:cubicBezTo>
                  <a:pt x="11665627" y="223706"/>
                  <a:pt x="11426541" y="447413"/>
                  <a:pt x="11099371" y="562062"/>
                </a:cubicBezTo>
                <a:cubicBezTo>
                  <a:pt x="10772201" y="676711"/>
                  <a:pt x="10633782" y="654341"/>
                  <a:pt x="9941690" y="687897"/>
                </a:cubicBezTo>
                <a:cubicBezTo>
                  <a:pt x="9249598" y="721453"/>
                  <a:pt x="7641708" y="812334"/>
                  <a:pt x="6946820" y="763398"/>
                </a:cubicBezTo>
                <a:cubicBezTo>
                  <a:pt x="6251932" y="714462"/>
                  <a:pt x="6337221" y="472580"/>
                  <a:pt x="5772362" y="394283"/>
                </a:cubicBezTo>
                <a:cubicBezTo>
                  <a:pt x="5207503" y="315986"/>
                  <a:pt x="3557668" y="293615"/>
                  <a:pt x="3557668" y="293615"/>
                </a:cubicBezTo>
                <a:cubicBezTo>
                  <a:pt x="2802659" y="282430"/>
                  <a:pt x="1748443" y="288023"/>
                  <a:pt x="1242307" y="327171"/>
                </a:cubicBezTo>
                <a:cubicBezTo>
                  <a:pt x="736171" y="366319"/>
                  <a:pt x="684438" y="434829"/>
                  <a:pt x="520853" y="528506"/>
                </a:cubicBezTo>
                <a:cubicBezTo>
                  <a:pt x="357268" y="622183"/>
                  <a:pt x="308332" y="613794"/>
                  <a:pt x="260795" y="889233"/>
                </a:cubicBezTo>
                <a:cubicBezTo>
                  <a:pt x="213258" y="1164672"/>
                  <a:pt x="230035" y="1490445"/>
                  <a:pt x="235628" y="2181138"/>
                </a:cubicBezTo>
                <a:cubicBezTo>
                  <a:pt x="241221" y="2871832"/>
                  <a:pt x="-334823" y="4502091"/>
                  <a:pt x="294351" y="5033394"/>
                </a:cubicBezTo>
                <a:cubicBezTo>
                  <a:pt x="923525" y="5564697"/>
                  <a:pt x="3223506" y="5244517"/>
                  <a:pt x="4010673" y="5368954"/>
                </a:cubicBezTo>
                <a:cubicBezTo>
                  <a:pt x="4797840" y="5493391"/>
                  <a:pt x="4821609" y="5545123"/>
                  <a:pt x="5017352" y="5780015"/>
                </a:cubicBezTo>
                <a:cubicBezTo>
                  <a:pt x="5213095" y="6014907"/>
                  <a:pt x="5158567" y="6600738"/>
                  <a:pt x="5185132" y="6778305"/>
                </a:cubicBezTo>
                <a:cubicBezTo>
                  <a:pt x="5211697" y="6955872"/>
                  <a:pt x="5178141" y="6827240"/>
                  <a:pt x="5176743" y="6845416"/>
                </a:cubicBezTo>
              </a:path>
            </a:pathLst>
          </a:custGeom>
          <a:ln w="19050"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0C3FB43-2132-4D7D-9671-633EDD02B84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301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72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3CB2213-5CBF-4D1E-AA87-B7E6F495FCD6}"/>
              </a:ext>
            </a:extLst>
          </p:cNvPr>
          <p:cNvSpPr/>
          <p:nvPr/>
        </p:nvSpPr>
        <p:spPr>
          <a:xfrm>
            <a:off x="8389" y="1937792"/>
            <a:ext cx="12239538" cy="4882458"/>
          </a:xfrm>
          <a:custGeom>
            <a:avLst/>
            <a:gdLst>
              <a:gd name="connsiteX0" fmla="*/ 0 w 12239538"/>
              <a:gd name="connsiteY0" fmla="*/ 4882458 h 4882458"/>
              <a:gd name="connsiteX1" fmla="*/ 218114 w 12239538"/>
              <a:gd name="connsiteY1" fmla="*/ 4404285 h 4882458"/>
              <a:gd name="connsiteX2" fmla="*/ 469783 w 12239538"/>
              <a:gd name="connsiteY2" fmla="*/ 4253283 h 4882458"/>
              <a:gd name="connsiteX3" fmla="*/ 1585519 w 12239538"/>
              <a:gd name="connsiteY3" fmla="*/ 3632498 h 4882458"/>
              <a:gd name="connsiteX4" fmla="*/ 3129094 w 12239538"/>
              <a:gd name="connsiteY4" fmla="*/ 3120769 h 4882458"/>
              <a:gd name="connsiteX5" fmla="*/ 4144161 w 12239538"/>
              <a:gd name="connsiteY5" fmla="*/ 2843933 h 4882458"/>
              <a:gd name="connsiteX6" fmla="*/ 4127383 w 12239538"/>
              <a:gd name="connsiteY6" fmla="*/ 1963089 h 4882458"/>
              <a:gd name="connsiteX7" fmla="*/ 4085439 w 12239538"/>
              <a:gd name="connsiteY7" fmla="*/ 1233247 h 4882458"/>
              <a:gd name="connsiteX8" fmla="*/ 4655890 w 12239538"/>
              <a:gd name="connsiteY8" fmla="*/ 948021 h 4882458"/>
              <a:gd name="connsiteX9" fmla="*/ 6207853 w 12239538"/>
              <a:gd name="connsiteY9" fmla="*/ 1359081 h 4882458"/>
              <a:gd name="connsiteX10" fmla="*/ 6660859 w 12239538"/>
              <a:gd name="connsiteY10" fmla="*/ 2676153 h 4882458"/>
              <a:gd name="connsiteX11" fmla="*/ 6929306 w 12239538"/>
              <a:gd name="connsiteY11" fmla="*/ 3481496 h 4882458"/>
              <a:gd name="connsiteX12" fmla="*/ 7373923 w 12239538"/>
              <a:gd name="connsiteY12" fmla="*/ 3875779 h 4882458"/>
              <a:gd name="connsiteX13" fmla="*/ 7801761 w 12239538"/>
              <a:gd name="connsiteY13" fmla="*/ 3347272 h 4882458"/>
              <a:gd name="connsiteX14" fmla="*/ 8003097 w 12239538"/>
              <a:gd name="connsiteY14" fmla="*/ 2785210 h 4882458"/>
              <a:gd name="connsiteX15" fmla="*/ 8103765 w 12239538"/>
              <a:gd name="connsiteY15" fmla="*/ 2005034 h 4882458"/>
              <a:gd name="connsiteX16" fmla="*/ 8145710 w 12239538"/>
              <a:gd name="connsiteY16" fmla="*/ 1023522 h 4882458"/>
              <a:gd name="connsiteX17" fmla="*/ 8305101 w 12239538"/>
              <a:gd name="connsiteY17" fmla="*/ 159456 h 4882458"/>
              <a:gd name="connsiteX18" fmla="*/ 10075178 w 12239538"/>
              <a:gd name="connsiteY18" fmla="*/ 8454 h 4882458"/>
              <a:gd name="connsiteX19" fmla="*/ 11073468 w 12239538"/>
              <a:gd name="connsiteY19" fmla="*/ 276902 h 4882458"/>
              <a:gd name="connsiteX20" fmla="*/ 11794921 w 12239538"/>
              <a:gd name="connsiteY20" fmla="*/ 1333914 h 4882458"/>
              <a:gd name="connsiteX21" fmla="*/ 11971090 w 12239538"/>
              <a:gd name="connsiteY21" fmla="*/ 2030201 h 4882458"/>
              <a:gd name="connsiteX22" fmla="*/ 12113703 w 12239538"/>
              <a:gd name="connsiteY22" fmla="*/ 2860711 h 4882458"/>
              <a:gd name="connsiteX23" fmla="*/ 12239538 w 12239538"/>
              <a:gd name="connsiteY23" fmla="*/ 3020102 h 488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239538" h="4882458">
                <a:moveTo>
                  <a:pt x="0" y="4882458"/>
                </a:moveTo>
                <a:cubicBezTo>
                  <a:pt x="69908" y="4695802"/>
                  <a:pt x="139817" y="4509147"/>
                  <a:pt x="218114" y="4404285"/>
                </a:cubicBezTo>
                <a:cubicBezTo>
                  <a:pt x="296411" y="4299423"/>
                  <a:pt x="469783" y="4253283"/>
                  <a:pt x="469783" y="4253283"/>
                </a:cubicBezTo>
                <a:cubicBezTo>
                  <a:pt x="697684" y="4124652"/>
                  <a:pt x="1142300" y="3821250"/>
                  <a:pt x="1585519" y="3632498"/>
                </a:cubicBezTo>
                <a:cubicBezTo>
                  <a:pt x="2028738" y="3443746"/>
                  <a:pt x="2702654" y="3252196"/>
                  <a:pt x="3129094" y="3120769"/>
                </a:cubicBezTo>
                <a:cubicBezTo>
                  <a:pt x="3555534" y="2989342"/>
                  <a:pt x="3977780" y="3036880"/>
                  <a:pt x="4144161" y="2843933"/>
                </a:cubicBezTo>
                <a:cubicBezTo>
                  <a:pt x="4310542" y="2650986"/>
                  <a:pt x="4137170" y="2231537"/>
                  <a:pt x="4127383" y="1963089"/>
                </a:cubicBezTo>
                <a:cubicBezTo>
                  <a:pt x="4117596" y="1694641"/>
                  <a:pt x="3997355" y="1402425"/>
                  <a:pt x="4085439" y="1233247"/>
                </a:cubicBezTo>
                <a:cubicBezTo>
                  <a:pt x="4173523" y="1064069"/>
                  <a:pt x="4302154" y="927049"/>
                  <a:pt x="4655890" y="948021"/>
                </a:cubicBezTo>
                <a:cubicBezTo>
                  <a:pt x="5009626" y="968993"/>
                  <a:pt x="5873692" y="1071059"/>
                  <a:pt x="6207853" y="1359081"/>
                </a:cubicBezTo>
                <a:cubicBezTo>
                  <a:pt x="6542014" y="1647103"/>
                  <a:pt x="6540617" y="2322417"/>
                  <a:pt x="6660859" y="2676153"/>
                </a:cubicBezTo>
                <a:cubicBezTo>
                  <a:pt x="6781101" y="3029889"/>
                  <a:pt x="6810462" y="3281558"/>
                  <a:pt x="6929306" y="3481496"/>
                </a:cubicBezTo>
                <a:cubicBezTo>
                  <a:pt x="7048150" y="3681434"/>
                  <a:pt x="7228514" y="3898150"/>
                  <a:pt x="7373923" y="3875779"/>
                </a:cubicBezTo>
                <a:cubicBezTo>
                  <a:pt x="7519332" y="3853408"/>
                  <a:pt x="7696899" y="3529034"/>
                  <a:pt x="7801761" y="3347272"/>
                </a:cubicBezTo>
                <a:cubicBezTo>
                  <a:pt x="7906623" y="3165510"/>
                  <a:pt x="7952763" y="3008916"/>
                  <a:pt x="8003097" y="2785210"/>
                </a:cubicBezTo>
                <a:cubicBezTo>
                  <a:pt x="8053431" y="2561504"/>
                  <a:pt x="8079996" y="2298649"/>
                  <a:pt x="8103765" y="2005034"/>
                </a:cubicBezTo>
                <a:cubicBezTo>
                  <a:pt x="8127534" y="1711419"/>
                  <a:pt x="8112154" y="1331118"/>
                  <a:pt x="8145710" y="1023522"/>
                </a:cubicBezTo>
                <a:cubicBezTo>
                  <a:pt x="8179266" y="715926"/>
                  <a:pt x="7983523" y="328634"/>
                  <a:pt x="8305101" y="159456"/>
                </a:cubicBezTo>
                <a:cubicBezTo>
                  <a:pt x="8626679" y="-9722"/>
                  <a:pt x="9613784" y="-11120"/>
                  <a:pt x="10075178" y="8454"/>
                </a:cubicBezTo>
                <a:cubicBezTo>
                  <a:pt x="10536572" y="28028"/>
                  <a:pt x="10786844" y="55992"/>
                  <a:pt x="11073468" y="276902"/>
                </a:cubicBezTo>
                <a:cubicBezTo>
                  <a:pt x="11360092" y="497812"/>
                  <a:pt x="11645317" y="1041697"/>
                  <a:pt x="11794921" y="1333914"/>
                </a:cubicBezTo>
                <a:cubicBezTo>
                  <a:pt x="11944525" y="1626130"/>
                  <a:pt x="11917960" y="1775735"/>
                  <a:pt x="11971090" y="2030201"/>
                </a:cubicBezTo>
                <a:cubicBezTo>
                  <a:pt x="12024220" y="2284667"/>
                  <a:pt x="12068962" y="2695727"/>
                  <a:pt x="12113703" y="2860711"/>
                </a:cubicBezTo>
                <a:cubicBezTo>
                  <a:pt x="12158444" y="3025695"/>
                  <a:pt x="12208778" y="2936212"/>
                  <a:pt x="12239538" y="3020102"/>
                </a:cubicBezTo>
              </a:path>
            </a:pathLst>
          </a:cu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D23B95-125B-4E9F-B9F2-BEEC38447613}"/>
              </a:ext>
            </a:extLst>
          </p:cNvPr>
          <p:cNvSpPr/>
          <p:nvPr/>
        </p:nvSpPr>
        <p:spPr>
          <a:xfrm>
            <a:off x="-144379" y="-134935"/>
            <a:ext cx="12528884" cy="182562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192ED-1684-4AAC-A1A0-B582CCAEB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71" y="0"/>
            <a:ext cx="11102129" cy="1690688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Bahnschrift Condensed" panose="020B0502040204020203" pitchFamily="34" charset="0"/>
              </a:rPr>
              <a:t>Актуальность проекта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FB5A53-123D-4901-A8D6-53A5EC66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64722" y1="32222" x2="64722" y2="32222"/>
                        <a14:foregroundMark x1="64722" y1="28611" x2="64722" y2="28611"/>
                        <a14:foregroundMark x1="60833" y1="25000" x2="60833" y2="25000"/>
                        <a14:foregroundMark x1="60000" y1="20833" x2="60000" y2="20278"/>
                        <a14:foregroundMark x1="58056" y1="19722" x2="57778" y2="20833"/>
                        <a14:foregroundMark x1="63056" y1="23056" x2="65556" y2="29444"/>
                        <a14:foregroundMark x1="46944" y1="73889" x2="49167" y2="60000"/>
                        <a14:foregroundMark x1="49167" y1="60000" x2="61111" y2="56111"/>
                        <a14:foregroundMark x1="60278" y1="56944" x2="49722" y2="66111"/>
                        <a14:foregroundMark x1="49722" y1="66111" x2="44722" y2="81667"/>
                        <a14:backgroundMark x1="59167" y1="50278" x2="43611" y2="51667"/>
                        <a14:backgroundMark x1="43611" y1="51667" x2="41389" y2="65556"/>
                        <a14:backgroundMark x1="41389" y1="65556" x2="42500" y2="71944"/>
                        <a14:backgroundMark x1="50000" y1="78611" x2="51111" y2="76111"/>
                        <a14:backgroundMark x1="57222" y1="65278" x2="57222" y2="65278"/>
                        <a14:backgroundMark x1="56111" y1="65000" x2="56667" y2="64444"/>
                        <a14:backgroundMark x1="60000" y1="66667" x2="60000" y2="66667"/>
                        <a14:backgroundMark x1="58333" y1="81111" x2="57500" y2="78889"/>
                      </a14:backgroundRemoval>
                    </a14:imgEffect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558" y="1297148"/>
            <a:ext cx="3429000" cy="3429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C0567C-F309-48A9-8581-CF522B2C2C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8617" y="3947656"/>
            <a:ext cx="3054030" cy="2605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4699D4D-42A9-4A14-9A26-201BFAEE3A5C}"/>
              </a:ext>
            </a:extLst>
          </p:cNvPr>
          <p:cNvSpPr/>
          <p:nvPr/>
        </p:nvSpPr>
        <p:spPr>
          <a:xfrm>
            <a:off x="450122" y="4640161"/>
            <a:ext cx="3512628" cy="18120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Большинство людей в крупных городах склонны к депрессии из-за недостаточного количества отдыха, они скудно проводят свой досуг на выходных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A0AC770-6B48-4C48-A03A-00FF4CEDB3EC}"/>
              </a:ext>
            </a:extLst>
          </p:cNvPr>
          <p:cNvSpPr/>
          <p:nvPr/>
        </p:nvSpPr>
        <p:spPr>
          <a:xfrm>
            <a:off x="4496499" y="2114025"/>
            <a:ext cx="3259177" cy="4169329"/>
          </a:xfrm>
          <a:prstGeom prst="roundRect">
            <a:avLst/>
          </a:prstGeom>
          <a:solidFill>
            <a:srgbClr val="FEF2A8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Целыми днями люди думают, как здорово было в детстве, беззаботно и весело… Желают выехать «в детство» и снова насладиться теми, давно забытыми эмоциями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9FE2B97-67FF-4E12-831F-365B3B8B8406}"/>
              </a:ext>
            </a:extLst>
          </p:cNvPr>
          <p:cNvSpPr/>
          <p:nvPr/>
        </p:nvSpPr>
        <p:spPr>
          <a:xfrm>
            <a:off x="8439325" y="2223083"/>
            <a:ext cx="3489820" cy="1577130"/>
          </a:xfrm>
          <a:prstGeom prst="roundRect">
            <a:avLst/>
          </a:prstGeom>
          <a:solidFill>
            <a:srgbClr val="C2F4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Наш продукт направлен на «обнуление» и «единение с природой и самим собой», он не борется с депрессией, а предотвращает её</a:t>
            </a:r>
            <a:r>
              <a:rPr lang="ru-RU" b="1" i="1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99369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6FA6808-3A68-42AB-91C7-2DBB8755DCEA}"/>
              </a:ext>
            </a:extLst>
          </p:cNvPr>
          <p:cNvSpPr/>
          <p:nvPr/>
        </p:nvSpPr>
        <p:spPr>
          <a:xfrm>
            <a:off x="-453005" y="158598"/>
            <a:ext cx="3556932" cy="853917"/>
          </a:xfrm>
          <a:prstGeom prst="roundRect">
            <a:avLst/>
          </a:prstGeom>
          <a:solidFill>
            <a:srgbClr val="F9B801"/>
          </a:solidFill>
          <a:ln>
            <a:solidFill>
              <a:srgbClr val="F9F6B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06F756-4DAB-4CAA-B53F-06002AB37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638" y="1090068"/>
            <a:ext cx="4788163" cy="620466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2358BF-7073-4592-8DF2-0B7E3E68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72" y="-101684"/>
            <a:ext cx="10515600" cy="1325563"/>
          </a:xfrm>
        </p:spPr>
        <p:txBody>
          <a:bodyPr/>
          <a:lstStyle/>
          <a:p>
            <a:r>
              <a:rPr lang="ru-RU" dirty="0">
                <a:latin typeface="Bahnschrift Condensed" panose="020B0502040204020203" pitchFamily="34" charset="0"/>
              </a:rPr>
              <a:t>Проблема</a:t>
            </a:r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B97319BD-53D6-492F-9214-6CA826AB2F3D}"/>
              </a:ext>
            </a:extLst>
          </p:cNvPr>
          <p:cNvSpPr/>
          <p:nvPr/>
        </p:nvSpPr>
        <p:spPr>
          <a:xfrm>
            <a:off x="3693010" y="2029810"/>
            <a:ext cx="1359016" cy="660088"/>
          </a:xfrm>
          <a:prstGeom prst="wedgeRoundRectCallout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9CB915-4345-46FA-A8DF-E71EB4CD88C8}"/>
              </a:ext>
            </a:extLst>
          </p:cNvPr>
          <p:cNvSpPr txBox="1"/>
          <p:nvPr/>
        </p:nvSpPr>
        <p:spPr>
          <a:xfrm>
            <a:off x="3705591" y="2167204"/>
            <a:ext cx="1425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Condensed" panose="020B0502040204020203" pitchFamily="34" charset="0"/>
              </a:rPr>
              <a:t>Пошли гулять?</a:t>
            </a:r>
          </a:p>
        </p:txBody>
      </p:sp>
      <p:sp>
        <p:nvSpPr>
          <p:cNvPr id="3" name="Облачко с текстом: прямоугольное со скругленными углами 2">
            <a:extLst>
              <a:ext uri="{FF2B5EF4-FFF2-40B4-BE49-F238E27FC236}">
                <a16:creationId xmlns:a16="http://schemas.microsoft.com/office/drawing/2014/main" id="{706C4453-B7F5-4E10-9CA8-10F3DA172CAA}"/>
              </a:ext>
            </a:extLst>
          </p:cNvPr>
          <p:cNvSpPr/>
          <p:nvPr/>
        </p:nvSpPr>
        <p:spPr>
          <a:xfrm flipH="1">
            <a:off x="3784310" y="3112348"/>
            <a:ext cx="1267716" cy="660088"/>
          </a:xfrm>
          <a:prstGeom prst="wedgeRoundRectCallout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2060"/>
                </a:solidFill>
              </a:ln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FC9A8-7553-4A57-B04F-48942CC3CDFA}"/>
              </a:ext>
            </a:extLst>
          </p:cNvPr>
          <p:cNvSpPr txBox="1"/>
          <p:nvPr/>
        </p:nvSpPr>
        <p:spPr>
          <a:xfrm>
            <a:off x="3908780" y="3198167"/>
            <a:ext cx="101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Bahnschrift Condensed" panose="020B0502040204020203" pitchFamily="34" charset="0"/>
              </a:rPr>
              <a:t>Не хочу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247C36-BA11-4BCD-9667-BF42EB8A3EB1}"/>
              </a:ext>
            </a:extLst>
          </p:cNvPr>
          <p:cNvSpPr txBox="1"/>
          <p:nvPr/>
        </p:nvSpPr>
        <p:spPr>
          <a:xfrm>
            <a:off x="6763529" y="1012515"/>
            <a:ext cx="4880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Работающие люди среднего возраста не так часто проводят время со своими друзьями из-за недостатка времени и эмоционального выгорания и тем самым все больше погружаются в «виртуальный мир» и бытовую рутину, тем самым не отдыхая от рабочей недели в полной мере.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5E8E10A-D649-47C4-A6A8-F7998FE7F15E}"/>
              </a:ext>
            </a:extLst>
          </p:cNvPr>
          <p:cNvSpPr/>
          <p:nvPr/>
        </p:nvSpPr>
        <p:spPr>
          <a:xfrm>
            <a:off x="6400801" y="604007"/>
            <a:ext cx="5410898" cy="2348918"/>
          </a:xfrm>
          <a:prstGeom prst="roundRect">
            <a:avLst/>
          </a:prstGeom>
          <a:noFill/>
          <a:ln w="5715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9E11FE5-EB14-4EE5-827B-64158A4F2FEC}"/>
              </a:ext>
            </a:extLst>
          </p:cNvPr>
          <p:cNvSpPr/>
          <p:nvPr/>
        </p:nvSpPr>
        <p:spPr>
          <a:xfrm>
            <a:off x="6400801" y="3556932"/>
            <a:ext cx="5494268" cy="2348918"/>
          </a:xfrm>
          <a:prstGeom prst="roundRect">
            <a:avLst/>
          </a:prstGeom>
          <a:noFill/>
          <a:ln w="57150" cap="flat" cmpd="sng" algn="ctr">
            <a:solidFill>
              <a:srgbClr val="F9B80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8403AAF-4732-492E-9A37-912C6F55CEC2}"/>
              </a:ext>
            </a:extLst>
          </p:cNvPr>
          <p:cNvSpPr/>
          <p:nvPr/>
        </p:nvSpPr>
        <p:spPr>
          <a:xfrm>
            <a:off x="6591431" y="3772436"/>
            <a:ext cx="530363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С детства родители так трепетно рассказывают своим детям, как здорово и весело они гуляли в детстве, собирались большими компаниями, ходили в походы, но у нынешнего поколения детей и молодёжи детство прошло совсем не так, и формируется проблема «отцы и дети», доказывая нам разное восприятие мира и тем самым непонимание между родителями и детьми, что приводит к конфликтам в семье. </a:t>
            </a:r>
          </a:p>
        </p:txBody>
      </p:sp>
    </p:spTree>
    <p:extLst>
      <p:ext uri="{BB962C8B-B14F-4D97-AF65-F5344CB8AC3E}">
        <p14:creationId xmlns:p14="http://schemas.microsoft.com/office/powerpoint/2010/main" val="3267179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9BEE0-D60F-47EA-8AE7-98719738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ВАРИАНТЫ РЕШЕНИЯ ПРОБЛЕМ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485E59-38DC-4770-845B-79390CB3F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213867"/>
            <a:ext cx="5181600" cy="300592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Bahnschrift Condensed" panose="020B0502040204020203" pitchFamily="34" charset="0"/>
              </a:rPr>
              <a:t>Наш проект не лечит депрессию, а предотвращает её. Всё больше людей начали заниматься своим ментальным здоровьем, но уровень депрессии не снижается. Так может нужно вернуться к истокам? И погрузится в детство?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9473B2-1EA9-45DE-91BA-320D21BC5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171039"/>
            <a:ext cx="5181600" cy="300592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Bahnschrift Condensed" panose="020B0502040204020203" pitchFamily="34" charset="0"/>
              </a:rPr>
              <a:t>Наш проект поможет убрать эту «стену» и дать возможность родителям показать «свой детский мир», как они проводили свой досуг, так же как и дети научат родителей своим новым играм. Понимание между поколениями улучшится, что приведёт к идиллии в семье.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6AD772-7E84-4355-BDD0-27E94386B294}"/>
              </a:ext>
            </a:extLst>
          </p:cNvPr>
          <p:cNvSpPr/>
          <p:nvPr/>
        </p:nvSpPr>
        <p:spPr>
          <a:xfrm>
            <a:off x="897622" y="1825625"/>
            <a:ext cx="5122179" cy="96790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ПРОБЛЕМА ВЫГОРАНИЯ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97CAB0-B5A6-4E15-B0AF-1A29E4BF38BF}"/>
              </a:ext>
            </a:extLst>
          </p:cNvPr>
          <p:cNvSpPr/>
          <p:nvPr/>
        </p:nvSpPr>
        <p:spPr>
          <a:xfrm>
            <a:off x="6172200" y="1825625"/>
            <a:ext cx="5181600" cy="96790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ПРОБЛЕМА «ОТЦЫ И ДЕТИ»</a:t>
            </a: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E1F6B36C-2FB1-44B6-808C-7718D7643564}"/>
              </a:ext>
            </a:extLst>
          </p:cNvPr>
          <p:cNvSpPr/>
          <p:nvPr/>
        </p:nvSpPr>
        <p:spPr>
          <a:xfrm>
            <a:off x="-117446" y="0"/>
            <a:ext cx="12298261" cy="2443835"/>
          </a:xfrm>
          <a:custGeom>
            <a:avLst/>
            <a:gdLst>
              <a:gd name="connsiteX0" fmla="*/ 12298261 w 12298261"/>
              <a:gd name="connsiteY0" fmla="*/ 0 h 2443835"/>
              <a:gd name="connsiteX1" fmla="*/ 11635530 w 12298261"/>
              <a:gd name="connsiteY1" fmla="*/ 620785 h 2443835"/>
              <a:gd name="connsiteX2" fmla="*/ 10226180 w 12298261"/>
              <a:gd name="connsiteY2" fmla="*/ 645952 h 2443835"/>
              <a:gd name="connsiteX3" fmla="*/ 8909108 w 12298261"/>
              <a:gd name="connsiteY3" fmla="*/ 494950 h 2443835"/>
              <a:gd name="connsiteX4" fmla="*/ 6946085 w 12298261"/>
              <a:gd name="connsiteY4" fmla="*/ 511728 h 2443835"/>
              <a:gd name="connsiteX5" fmla="*/ 4781725 w 12298261"/>
              <a:gd name="connsiteY5" fmla="*/ 595618 h 2443835"/>
              <a:gd name="connsiteX6" fmla="*/ 3229762 w 12298261"/>
              <a:gd name="connsiteY6" fmla="*/ 654341 h 2443835"/>
              <a:gd name="connsiteX7" fmla="*/ 2634143 w 12298261"/>
              <a:gd name="connsiteY7" fmla="*/ 981512 h 2443835"/>
              <a:gd name="connsiteX8" fmla="*/ 2281806 w 12298261"/>
              <a:gd name="connsiteY8" fmla="*/ 1392572 h 2443835"/>
              <a:gd name="connsiteX9" fmla="*/ 1619075 w 12298261"/>
              <a:gd name="connsiteY9" fmla="*/ 1484851 h 2443835"/>
              <a:gd name="connsiteX10" fmla="*/ 729842 w 12298261"/>
              <a:gd name="connsiteY10" fmla="*/ 1543574 h 2443835"/>
              <a:gd name="connsiteX11" fmla="*/ 461395 w 12298261"/>
              <a:gd name="connsiteY11" fmla="*/ 1879134 h 2443835"/>
              <a:gd name="connsiteX12" fmla="*/ 151002 w 12298261"/>
              <a:gd name="connsiteY12" fmla="*/ 2290194 h 2443835"/>
              <a:gd name="connsiteX13" fmla="*/ 0 w 12298261"/>
              <a:gd name="connsiteY13" fmla="*/ 2365695 h 244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98261" h="2443835">
                <a:moveTo>
                  <a:pt x="12298261" y="0"/>
                </a:moveTo>
                <a:cubicBezTo>
                  <a:pt x="12139569" y="256563"/>
                  <a:pt x="11980877" y="513126"/>
                  <a:pt x="11635530" y="620785"/>
                </a:cubicBezTo>
                <a:cubicBezTo>
                  <a:pt x="11290183" y="728444"/>
                  <a:pt x="10680584" y="666925"/>
                  <a:pt x="10226180" y="645952"/>
                </a:cubicBezTo>
                <a:cubicBezTo>
                  <a:pt x="9771776" y="624980"/>
                  <a:pt x="9455790" y="517321"/>
                  <a:pt x="8909108" y="494950"/>
                </a:cubicBezTo>
                <a:cubicBezTo>
                  <a:pt x="8362425" y="472579"/>
                  <a:pt x="7633982" y="494950"/>
                  <a:pt x="6946085" y="511728"/>
                </a:cubicBezTo>
                <a:cubicBezTo>
                  <a:pt x="6258188" y="528506"/>
                  <a:pt x="4781725" y="595618"/>
                  <a:pt x="4781725" y="595618"/>
                </a:cubicBezTo>
                <a:cubicBezTo>
                  <a:pt x="4162338" y="619387"/>
                  <a:pt x="3587692" y="590025"/>
                  <a:pt x="3229762" y="654341"/>
                </a:cubicBezTo>
                <a:cubicBezTo>
                  <a:pt x="2871832" y="718657"/>
                  <a:pt x="2792136" y="858473"/>
                  <a:pt x="2634143" y="981512"/>
                </a:cubicBezTo>
                <a:cubicBezTo>
                  <a:pt x="2476150" y="1104551"/>
                  <a:pt x="2450984" y="1308682"/>
                  <a:pt x="2281806" y="1392572"/>
                </a:cubicBezTo>
                <a:cubicBezTo>
                  <a:pt x="2112628" y="1476462"/>
                  <a:pt x="1877736" y="1459684"/>
                  <a:pt x="1619075" y="1484851"/>
                </a:cubicBezTo>
                <a:cubicBezTo>
                  <a:pt x="1360414" y="1510018"/>
                  <a:pt x="922789" y="1477860"/>
                  <a:pt x="729842" y="1543574"/>
                </a:cubicBezTo>
                <a:cubicBezTo>
                  <a:pt x="536895" y="1609288"/>
                  <a:pt x="557868" y="1754697"/>
                  <a:pt x="461395" y="1879134"/>
                </a:cubicBezTo>
                <a:cubicBezTo>
                  <a:pt x="364922" y="2003571"/>
                  <a:pt x="227901" y="2209101"/>
                  <a:pt x="151002" y="2290194"/>
                </a:cubicBezTo>
                <a:cubicBezTo>
                  <a:pt x="74103" y="2371287"/>
                  <a:pt x="53130" y="2544660"/>
                  <a:pt x="0" y="2365695"/>
                </a:cubicBezTo>
              </a:path>
            </a:pathLst>
          </a:custGeom>
          <a:ln w="28575"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587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6DBE838-634B-46B5-99C1-989EFF634557}"/>
              </a:ext>
            </a:extLst>
          </p:cNvPr>
          <p:cNvSpPr/>
          <p:nvPr/>
        </p:nvSpPr>
        <p:spPr>
          <a:xfrm>
            <a:off x="8397380" y="118975"/>
            <a:ext cx="4118995" cy="11241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B98979-EFD7-4B1E-9931-F9E0CB4C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2417" y="18255"/>
            <a:ext cx="2212413" cy="1325563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Bahnschrift Condensed" panose="020B0502040204020203" pitchFamily="34" charset="0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68D4E0-FE70-48C1-98E5-F27139A1FA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95912" y="2986481"/>
            <a:ext cx="2432807" cy="203013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193210-53D8-40AC-8408-3875FC454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894" y="6123644"/>
            <a:ext cx="10839625" cy="5063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100" dirty="0"/>
              <a:t>* </a:t>
            </a:r>
            <a:r>
              <a:rPr lang="ru-RU" sz="1100" dirty="0" err="1"/>
              <a:t>Гос.комитет</a:t>
            </a:r>
            <a:r>
              <a:rPr lang="ru-RU" sz="1100" dirty="0"/>
              <a:t> РТ по туризму </a:t>
            </a:r>
            <a:r>
              <a:rPr lang="en-US" sz="1100" dirty="0">
                <a:hlinkClick r:id="rId2"/>
              </a:rPr>
              <a:t>https://tourism.tatarstan.ru/</a:t>
            </a:r>
            <a:endParaRPr lang="ru-RU" sz="1100" dirty="0"/>
          </a:p>
          <a:p>
            <a:pPr marL="0" indent="0">
              <a:buNone/>
            </a:pPr>
            <a:r>
              <a:rPr lang="ru-RU" sz="1100" dirty="0"/>
              <a:t>* Исследование розничного трэвел-рынка России </a:t>
            </a:r>
            <a:r>
              <a:rPr lang="en-US" sz="1100" dirty="0">
                <a:hlinkClick r:id="rId3"/>
              </a:rPr>
              <a:t>https://ru.russia-promo.com/rmaa-travel/tourism-market-report</a:t>
            </a:r>
            <a:endParaRPr lang="ru-RU" sz="1100" dirty="0"/>
          </a:p>
          <a:p>
            <a:pPr marL="0" indent="0">
              <a:buNone/>
            </a:pPr>
            <a:endParaRPr lang="ru-RU" sz="1100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ED514C8-D4E3-4FDE-A61F-6BA1CAB41700}"/>
              </a:ext>
            </a:extLst>
          </p:cNvPr>
          <p:cNvSpPr/>
          <p:nvPr/>
        </p:nvSpPr>
        <p:spPr>
          <a:xfrm>
            <a:off x="1178653" y="1661021"/>
            <a:ext cx="3867324" cy="3800212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B1A1CCC-3ECC-45C2-8B1C-F78FE3AC29D2}"/>
              </a:ext>
            </a:extLst>
          </p:cNvPr>
          <p:cNvSpPr/>
          <p:nvPr/>
        </p:nvSpPr>
        <p:spPr>
          <a:xfrm>
            <a:off x="4394779" y="1988190"/>
            <a:ext cx="3229761" cy="329687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B558EA6-DA6C-4E94-A2B0-372908565E88}"/>
              </a:ext>
            </a:extLst>
          </p:cNvPr>
          <p:cNvSpPr/>
          <p:nvPr/>
        </p:nvSpPr>
        <p:spPr>
          <a:xfrm>
            <a:off x="7070517" y="2411835"/>
            <a:ext cx="2383172" cy="2298583"/>
          </a:xfrm>
          <a:prstGeom prst="ellipse">
            <a:avLst/>
          </a:prstGeom>
          <a:solidFill>
            <a:srgbClr val="F9F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13B814-7C4F-42A6-9828-42B30674C6EF}"/>
              </a:ext>
            </a:extLst>
          </p:cNvPr>
          <p:cNvSpPr txBox="1"/>
          <p:nvPr/>
        </p:nvSpPr>
        <p:spPr>
          <a:xfrm>
            <a:off x="1978751" y="2541865"/>
            <a:ext cx="236569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Bahnschrift Condensed" panose="020B0502040204020203" pitchFamily="34" charset="0"/>
              </a:rPr>
              <a:t>Россия</a:t>
            </a:r>
          </a:p>
          <a:p>
            <a:r>
              <a:rPr lang="ru-RU" sz="4000" dirty="0">
                <a:latin typeface="Bahnschrift Condensed" panose="020B0502040204020203" pitchFamily="34" charset="0"/>
              </a:rPr>
              <a:t>41.6 </a:t>
            </a:r>
            <a:r>
              <a:rPr lang="ru-RU" sz="4000" dirty="0" err="1">
                <a:latin typeface="Bahnschrift Condensed" panose="020B0502040204020203" pitchFamily="34" charset="0"/>
              </a:rPr>
              <a:t>млн.чел</a:t>
            </a:r>
            <a:endParaRPr lang="ru-RU" sz="4000" dirty="0">
              <a:latin typeface="Bahnschrift Condensed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07911F-1681-496C-83A3-9FBEC3A5B2C0}"/>
              </a:ext>
            </a:extLst>
          </p:cNvPr>
          <p:cNvSpPr txBox="1"/>
          <p:nvPr/>
        </p:nvSpPr>
        <p:spPr>
          <a:xfrm>
            <a:off x="4984637" y="2826770"/>
            <a:ext cx="1952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Bahnschrift Condensed" panose="020B0502040204020203" pitchFamily="34" charset="0"/>
              </a:rPr>
              <a:t>Татарстан</a:t>
            </a:r>
          </a:p>
          <a:p>
            <a:r>
              <a:rPr lang="ru-RU" sz="3200" dirty="0">
                <a:latin typeface="Bahnschrift Condensed" panose="020B0502040204020203" pitchFamily="34" charset="0"/>
              </a:rPr>
              <a:t>2 </a:t>
            </a:r>
            <a:r>
              <a:rPr lang="ru-RU" sz="3200" dirty="0" err="1">
                <a:latin typeface="Bahnschrift Condensed" panose="020B0502040204020203" pitchFamily="34" charset="0"/>
              </a:rPr>
              <a:t>млн.чел</a:t>
            </a:r>
            <a:endParaRPr lang="ru-RU" sz="3200" dirty="0">
              <a:latin typeface="Bahnschrift Condense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43DF4D-F8C1-48A0-90A7-7EA7FDDEAD24}"/>
              </a:ext>
            </a:extLst>
          </p:cNvPr>
          <p:cNvSpPr txBox="1"/>
          <p:nvPr/>
        </p:nvSpPr>
        <p:spPr>
          <a:xfrm>
            <a:off x="7560572" y="2936942"/>
            <a:ext cx="155196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ahnschrift Condensed" panose="020B0502040204020203" pitchFamily="34" charset="0"/>
              </a:rPr>
              <a:t>Наш проект</a:t>
            </a:r>
          </a:p>
          <a:p>
            <a:r>
              <a:rPr lang="ru-RU" sz="2400" dirty="0">
                <a:latin typeface="Bahnschrift Condensed" panose="020B0502040204020203" pitchFamily="34" charset="0"/>
              </a:rPr>
              <a:t>2000 чел 0,1% </a:t>
            </a:r>
            <a:r>
              <a:rPr lang="ru-RU" sz="800" dirty="0">
                <a:latin typeface="Bahnschrift Condensed" panose="020B0502040204020203" pitchFamily="34" charset="0"/>
              </a:rPr>
              <a:t>планируем занять за год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56E510E8-9A5C-446D-8789-867D4A4BFF97}"/>
              </a:ext>
            </a:extLst>
          </p:cNvPr>
          <p:cNvSpPr/>
          <p:nvPr/>
        </p:nvSpPr>
        <p:spPr>
          <a:xfrm>
            <a:off x="-142875" y="647700"/>
            <a:ext cx="12678897" cy="5015384"/>
          </a:xfrm>
          <a:custGeom>
            <a:avLst/>
            <a:gdLst>
              <a:gd name="connsiteX0" fmla="*/ 0 w 12678897"/>
              <a:gd name="connsiteY0" fmla="*/ 0 h 5015384"/>
              <a:gd name="connsiteX1" fmla="*/ 542925 w 12678897"/>
              <a:gd name="connsiteY1" fmla="*/ 323850 h 5015384"/>
              <a:gd name="connsiteX2" fmla="*/ 1133475 w 12678897"/>
              <a:gd name="connsiteY2" fmla="*/ 266700 h 5015384"/>
              <a:gd name="connsiteX3" fmla="*/ 2085975 w 12678897"/>
              <a:gd name="connsiteY3" fmla="*/ 295275 h 5015384"/>
              <a:gd name="connsiteX4" fmla="*/ 2457450 w 12678897"/>
              <a:gd name="connsiteY4" fmla="*/ 523875 h 5015384"/>
              <a:gd name="connsiteX5" fmla="*/ 3495675 w 12678897"/>
              <a:gd name="connsiteY5" fmla="*/ 676275 h 5015384"/>
              <a:gd name="connsiteX6" fmla="*/ 4905375 w 12678897"/>
              <a:gd name="connsiteY6" fmla="*/ 361950 h 5015384"/>
              <a:gd name="connsiteX7" fmla="*/ 6457950 w 12678897"/>
              <a:gd name="connsiteY7" fmla="*/ 333375 h 5015384"/>
              <a:gd name="connsiteX8" fmla="*/ 7839075 w 12678897"/>
              <a:gd name="connsiteY8" fmla="*/ 962025 h 5015384"/>
              <a:gd name="connsiteX9" fmla="*/ 8524875 w 12678897"/>
              <a:gd name="connsiteY9" fmla="*/ 1400175 h 5015384"/>
              <a:gd name="connsiteX10" fmla="*/ 9715500 w 12678897"/>
              <a:gd name="connsiteY10" fmla="*/ 1400175 h 5015384"/>
              <a:gd name="connsiteX11" fmla="*/ 10734675 w 12678897"/>
              <a:gd name="connsiteY11" fmla="*/ 1714500 h 5015384"/>
              <a:gd name="connsiteX12" fmla="*/ 11077575 w 12678897"/>
              <a:gd name="connsiteY12" fmla="*/ 3009900 h 5015384"/>
              <a:gd name="connsiteX13" fmla="*/ 11315700 w 12678897"/>
              <a:gd name="connsiteY13" fmla="*/ 4171950 h 5015384"/>
              <a:gd name="connsiteX14" fmla="*/ 11944350 w 12678897"/>
              <a:gd name="connsiteY14" fmla="*/ 4705350 h 5015384"/>
              <a:gd name="connsiteX15" fmla="*/ 12277725 w 12678897"/>
              <a:gd name="connsiteY15" fmla="*/ 4867275 h 5015384"/>
              <a:gd name="connsiteX16" fmla="*/ 12363450 w 12678897"/>
              <a:gd name="connsiteY16" fmla="*/ 4895850 h 5015384"/>
              <a:gd name="connsiteX17" fmla="*/ 12563475 w 12678897"/>
              <a:gd name="connsiteY17" fmla="*/ 4924425 h 501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678897" h="5015384">
                <a:moveTo>
                  <a:pt x="0" y="0"/>
                </a:moveTo>
                <a:cubicBezTo>
                  <a:pt x="177006" y="139700"/>
                  <a:pt x="354013" y="279400"/>
                  <a:pt x="542925" y="323850"/>
                </a:cubicBezTo>
                <a:cubicBezTo>
                  <a:pt x="731838" y="368300"/>
                  <a:pt x="876300" y="271463"/>
                  <a:pt x="1133475" y="266700"/>
                </a:cubicBezTo>
                <a:cubicBezTo>
                  <a:pt x="1390650" y="261938"/>
                  <a:pt x="1865313" y="252413"/>
                  <a:pt x="2085975" y="295275"/>
                </a:cubicBezTo>
                <a:cubicBezTo>
                  <a:pt x="2306637" y="338137"/>
                  <a:pt x="2222500" y="460375"/>
                  <a:pt x="2457450" y="523875"/>
                </a:cubicBezTo>
                <a:cubicBezTo>
                  <a:pt x="2692400" y="587375"/>
                  <a:pt x="3087688" y="703263"/>
                  <a:pt x="3495675" y="676275"/>
                </a:cubicBezTo>
                <a:cubicBezTo>
                  <a:pt x="3903663" y="649288"/>
                  <a:pt x="4411663" y="419100"/>
                  <a:pt x="4905375" y="361950"/>
                </a:cubicBezTo>
                <a:cubicBezTo>
                  <a:pt x="5399088" y="304800"/>
                  <a:pt x="5969000" y="233363"/>
                  <a:pt x="6457950" y="333375"/>
                </a:cubicBezTo>
                <a:cubicBezTo>
                  <a:pt x="6946900" y="433388"/>
                  <a:pt x="7494588" y="784225"/>
                  <a:pt x="7839075" y="962025"/>
                </a:cubicBezTo>
                <a:cubicBezTo>
                  <a:pt x="8183562" y="1139825"/>
                  <a:pt x="8212138" y="1327150"/>
                  <a:pt x="8524875" y="1400175"/>
                </a:cubicBezTo>
                <a:cubicBezTo>
                  <a:pt x="8837612" y="1473200"/>
                  <a:pt x="9347200" y="1347788"/>
                  <a:pt x="9715500" y="1400175"/>
                </a:cubicBezTo>
                <a:cubicBezTo>
                  <a:pt x="10083800" y="1452562"/>
                  <a:pt x="10507663" y="1446213"/>
                  <a:pt x="10734675" y="1714500"/>
                </a:cubicBezTo>
                <a:cubicBezTo>
                  <a:pt x="10961688" y="1982788"/>
                  <a:pt x="10980738" y="2600325"/>
                  <a:pt x="11077575" y="3009900"/>
                </a:cubicBezTo>
                <a:cubicBezTo>
                  <a:pt x="11174412" y="3419475"/>
                  <a:pt x="11171238" y="3889375"/>
                  <a:pt x="11315700" y="4171950"/>
                </a:cubicBezTo>
                <a:cubicBezTo>
                  <a:pt x="11460162" y="4454525"/>
                  <a:pt x="11784013" y="4589463"/>
                  <a:pt x="11944350" y="4705350"/>
                </a:cubicBezTo>
                <a:cubicBezTo>
                  <a:pt x="12104687" y="4821237"/>
                  <a:pt x="12207875" y="4835525"/>
                  <a:pt x="12277725" y="4867275"/>
                </a:cubicBezTo>
                <a:cubicBezTo>
                  <a:pt x="12347575" y="4899025"/>
                  <a:pt x="12315825" y="4886325"/>
                  <a:pt x="12363450" y="4895850"/>
                </a:cubicBezTo>
                <a:cubicBezTo>
                  <a:pt x="12411075" y="4905375"/>
                  <a:pt x="12895263" y="5140325"/>
                  <a:pt x="12563475" y="4924425"/>
                </a:cubicBezTo>
              </a:path>
            </a:pathLst>
          </a:custGeom>
          <a:ln w="38100"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CD2E58E-3EB4-4F15-B431-45C50A60704A}"/>
              </a:ext>
            </a:extLst>
          </p:cNvPr>
          <p:cNvSpPr/>
          <p:nvPr/>
        </p:nvSpPr>
        <p:spPr>
          <a:xfrm>
            <a:off x="8568903" y="5561952"/>
            <a:ext cx="2838275" cy="1013320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790D1E4-8969-4F80-8AC7-4D50E3003404}"/>
              </a:ext>
            </a:extLst>
          </p:cNvPr>
          <p:cNvSpPr/>
          <p:nvPr/>
        </p:nvSpPr>
        <p:spPr>
          <a:xfrm>
            <a:off x="8854127" y="5730476"/>
            <a:ext cx="2679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Показатель рентабельности проекта – 59,2%</a:t>
            </a:r>
          </a:p>
        </p:txBody>
      </p:sp>
    </p:spTree>
    <p:extLst>
      <p:ext uri="{BB962C8B-B14F-4D97-AF65-F5344CB8AC3E}">
        <p14:creationId xmlns:p14="http://schemas.microsoft.com/office/powerpoint/2010/main" val="433830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CDF4CED-1721-4D93-A90C-CE435E178F71}"/>
              </a:ext>
            </a:extLst>
          </p:cNvPr>
          <p:cNvSpPr/>
          <p:nvPr/>
        </p:nvSpPr>
        <p:spPr>
          <a:xfrm>
            <a:off x="-304802" y="-66675"/>
            <a:ext cx="5038727" cy="47910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softEdge rad="6350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70FBE-7110-469D-B8ED-97354F6A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1504156"/>
            <a:ext cx="3648075" cy="815975"/>
          </a:xfrm>
        </p:spPr>
        <p:txBody>
          <a:bodyPr/>
          <a:lstStyle/>
          <a:p>
            <a:r>
              <a:rPr lang="ru-RU" dirty="0">
                <a:latin typeface="Bahnschrift Condensed" panose="020B0502040204020203" pitchFamily="34" charset="0"/>
              </a:rPr>
              <a:t>БИЗНЕС МОДЕЛЬ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C407FF-6048-424B-9508-7AACE7FFED65}"/>
              </a:ext>
            </a:extLst>
          </p:cNvPr>
          <p:cNvSpPr txBox="1"/>
          <p:nvPr/>
        </p:nvSpPr>
        <p:spPr>
          <a:xfrm>
            <a:off x="1352550" y="2328862"/>
            <a:ext cx="374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ПОТРЕБИТЕЛИ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11174A-1B34-4CB4-A122-AA9A9E9BE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42939" y="1800226"/>
            <a:ext cx="5943601" cy="62171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A7A9A6-ADD3-4B14-A9B2-8597B1883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87" y="362804"/>
            <a:ext cx="2869381" cy="19660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D3D8F9-DCEC-4C1C-AFF7-C6909DA62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291" y="2632941"/>
            <a:ext cx="2206943" cy="20728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01C41C-D76B-4CF4-A1A5-C1BA9649E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3925" y="4657428"/>
            <a:ext cx="2038349" cy="20728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997DD1-3586-4102-B9FE-EA3C291F7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3946" y="1182915"/>
            <a:ext cx="2206943" cy="20728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3B148A-E2D4-4D89-96AF-E8EBC9B3B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3926" y="4908824"/>
            <a:ext cx="3361376" cy="16650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3D9D66-490D-4383-B692-820BADD0258D}"/>
              </a:ext>
            </a:extLst>
          </p:cNvPr>
          <p:cNvSpPr txBox="1"/>
          <p:nvPr/>
        </p:nvSpPr>
        <p:spPr>
          <a:xfrm>
            <a:off x="4795515" y="5186064"/>
            <a:ext cx="190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ВОЗРАСТ 25-50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2F8EA0-BDCC-412D-A00F-20B91AFB8793}"/>
              </a:ext>
            </a:extLst>
          </p:cNvPr>
          <p:cNvSpPr txBox="1"/>
          <p:nvPr/>
        </p:nvSpPr>
        <p:spPr>
          <a:xfrm>
            <a:off x="7261784" y="3130742"/>
            <a:ext cx="1495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СЕМЬИ С ДЕТЬМИ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2D9DA7-A903-4EF4-8CA3-28C0FCC8CE0D}"/>
              </a:ext>
            </a:extLst>
          </p:cNvPr>
          <p:cNvSpPr txBox="1"/>
          <p:nvPr/>
        </p:nvSpPr>
        <p:spPr>
          <a:xfrm>
            <a:off x="8829675" y="5314950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Condensed" panose="020B0502040204020203" pitchFamily="34" charset="0"/>
              </a:rPr>
              <a:t>НЕНОРМИРОВАННЫЙ РАБОЧИЙ ГРАФИК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D0CC98-3EED-4F67-806B-9ADB47E64FF4}"/>
              </a:ext>
            </a:extLst>
          </p:cNvPr>
          <p:cNvSpPr txBox="1"/>
          <p:nvPr/>
        </p:nvSpPr>
        <p:spPr>
          <a:xfrm>
            <a:off x="9705975" y="1609725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МЕСТО ЖИТЕЛЬСТВА РТ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07BB39-B0BF-464E-8A5D-6249ED0CFB4A}"/>
              </a:ext>
            </a:extLst>
          </p:cNvPr>
          <p:cNvSpPr txBox="1"/>
          <p:nvPr/>
        </p:nvSpPr>
        <p:spPr>
          <a:xfrm>
            <a:off x="5505450" y="781050"/>
            <a:ext cx="2276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ПОДВЕРЖЕНЫ ЭМОЦИОНАЛЬНОМУ ВЫГОРАНИЮ</a:t>
            </a:r>
          </a:p>
        </p:txBody>
      </p:sp>
    </p:spTree>
    <p:extLst>
      <p:ext uri="{BB962C8B-B14F-4D97-AF65-F5344CB8AC3E}">
        <p14:creationId xmlns:p14="http://schemas.microsoft.com/office/powerpoint/2010/main" val="128203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A11744-DC8D-47B1-B3D5-A3D5818E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796" y="419100"/>
            <a:ext cx="5041829" cy="56356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A163AA-2473-418A-AF4E-DA9D1058E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5784" y="2676564"/>
            <a:ext cx="1933575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ПРОДВИЖЕНИЕ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A8E304-1FE5-4217-8187-52BD600C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730" y="2054185"/>
            <a:ext cx="3895682" cy="11827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EB81F6-39FC-48F7-9297-E6FC7BFD3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13" y="1976477"/>
            <a:ext cx="1400174" cy="14001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80A2434-0FD2-4912-B079-5ABEA9F49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225" l="2135" r="94607">
                        <a14:foregroundMark x1="41573" y1="29213" x2="34157" y2="29663"/>
                        <a14:foregroundMark x1="34157" y1="29663" x2="32472" y2="36629"/>
                        <a14:foregroundMark x1="32472" y1="36629" x2="43933" y2="37978"/>
                        <a14:foregroundMark x1="43933" y1="37978" x2="39775" y2="32247"/>
                        <a14:foregroundMark x1="39775" y1="32247" x2="36067" y2="39775"/>
                        <a14:foregroundMark x1="36067" y1="39775" x2="28652" y2="40000"/>
                        <a14:foregroundMark x1="28652" y1="40000" x2="22360" y2="43820"/>
                        <a14:foregroundMark x1="22360" y1="43820" x2="13483" y2="43596"/>
                        <a14:foregroundMark x1="13483" y1="43596" x2="8989" y2="61685"/>
                        <a14:foregroundMark x1="8989" y1="61685" x2="15506" y2="60000"/>
                        <a14:foregroundMark x1="26966" y1="37079" x2="19888" y2="37640"/>
                        <a14:foregroundMark x1="19888" y1="37640" x2="15489" y2="40046"/>
                        <a14:foregroundMark x1="6670" y1="50332" x2="4270" y2="53820"/>
                        <a14:foregroundMark x1="4270" y1="53820" x2="2247" y2="60562"/>
                        <a14:foregroundMark x1="2247" y1="60562" x2="3820" y2="85281"/>
                        <a14:foregroundMark x1="3820" y1="85281" x2="8090" y2="91124"/>
                        <a14:foregroundMark x1="8090" y1="91124" x2="12873" y2="91055"/>
                        <a14:foregroundMark x1="31605" y1="90603" x2="32360" y2="90562"/>
                        <a14:foregroundMark x1="32360" y1="90562" x2="36846" y2="90562"/>
                        <a14:foregroundMark x1="42380" y1="90519" x2="60787" y2="89888"/>
                        <a14:foregroundMark x1="60787" y1="89888" x2="77528" y2="89888"/>
                        <a14:foregroundMark x1="77528" y1="89888" x2="94719" y2="88876"/>
                        <a14:foregroundMark x1="94719" y1="88876" x2="84831" y2="85618"/>
                        <a14:foregroundMark x1="84831" y1="85618" x2="41124" y2="87191"/>
                        <a14:foregroundMark x1="41124" y1="87191" x2="23146" y2="82360"/>
                        <a14:foregroundMark x1="23146" y1="82360" x2="20899" y2="75618"/>
                        <a14:foregroundMark x1="20899" y1="75618" x2="20899" y2="66180"/>
                        <a14:foregroundMark x1="20899" y1="66180" x2="23933" y2="59438"/>
                        <a14:foregroundMark x1="23933" y1="59438" x2="35169" y2="68652"/>
                        <a14:foregroundMark x1="35169" y1="68652" x2="36854" y2="75730"/>
                        <a14:foregroundMark x1="36854" y1="75730" x2="30449" y2="70787"/>
                        <a14:foregroundMark x1="30449" y1="70787" x2="31798" y2="43258"/>
                        <a14:foregroundMark x1="31798" y1="43258" x2="27191" y2="36517"/>
                        <a14:foregroundMark x1="27191" y1="36517" x2="25955" y2="37528"/>
                        <a14:foregroundMark x1="26067" y1="44157" x2="6629" y2="64270"/>
                        <a14:foregroundMark x1="6629" y1="64270" x2="19888" y2="53933"/>
                        <a14:foregroundMark x1="19888" y1="53933" x2="25169" y2="43371"/>
                        <a14:foregroundMark x1="25169" y1="43371" x2="15169" y2="50000"/>
                        <a14:foregroundMark x1="15169" y1="50000" x2="15393" y2="51011"/>
                        <a14:foregroundMark x1="21348" y1="49775" x2="20225" y2="55169"/>
                        <a14:foregroundMark x1="21798" y1="48202" x2="16629" y2="58989"/>
                        <a14:foregroundMark x1="16629" y1="58989" x2="18876" y2="54045"/>
                        <a14:foregroundMark x1="19326" y1="52584" x2="14831" y2="66292"/>
                        <a14:foregroundMark x1="14831" y1="66292" x2="16517" y2="60112"/>
                        <a14:foregroundMark x1="14270" y1="63371" x2="14157" y2="64494"/>
                        <a14:foregroundMark x1="2584" y1="60225" x2="2135" y2="74831"/>
                        <a14:foregroundMark x1="2135" y1="74831" x2="3371" y2="81348"/>
                        <a14:foregroundMark x1="18876" y1="36854" x2="10449" y2="44719"/>
                        <a14:foregroundMark x1="13933" y1="89326" x2="42472" y2="90225"/>
                        <a14:backgroundMark x1="4607" y1="48427" x2="562" y2="54607"/>
                        <a14:backgroundMark x1="562" y1="54607" x2="0" y2="69551"/>
                        <a14:backgroundMark x1="91124" y1="64045" x2="90787" y2="71236"/>
                        <a14:backgroundMark x1="90787" y1="71236" x2="90562" y2="65056"/>
                        <a14:backgroundMark x1="32921" y1="57865" x2="36067" y2="58876"/>
                        <a14:backgroundMark x1="35393" y1="59326" x2="34831" y2="64157"/>
                        <a14:backgroundMark x1="35056" y1="63933" x2="35730" y2="65281"/>
                        <a14:backgroundMark x1="26629" y1="67416" x2="24157" y2="66067"/>
                        <a14:backgroundMark x1="1348" y1="78202" x2="787" y2="70674"/>
                        <a14:backgroundMark x1="25730" y1="34045" x2="18090" y2="34607"/>
                        <a14:backgroundMark x1="18090" y1="34607" x2="12135" y2="38315"/>
                        <a14:backgroundMark x1="12135" y1="38315" x2="2472" y2="52809"/>
                        <a14:backgroundMark x1="9780" y1="44170" x2="5506" y2="49551"/>
                        <a14:backgroundMark x1="15056" y1="37528" x2="14132" y2="38691"/>
                        <a14:backgroundMark x1="60449" y1="75506" x2="60449" y2="75843"/>
                        <a14:backgroundMark x1="60112" y1="78202" x2="60112" y2="78202"/>
                        <a14:backgroundMark x1="59326" y1="79551" x2="59326" y2="79551"/>
                        <a14:backgroundMark x1="58427" y1="79775" x2="58427" y2="79775"/>
                        <a14:backgroundMark x1="30225" y1="75506" x2="30225" y2="75506"/>
                        <a14:backgroundMark x1="85955" y1="91798" x2="13708" y2="923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5993" y="2959887"/>
            <a:ext cx="1809750" cy="18097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8D20C5-7D0F-436C-B834-3CDADA0D68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3" b="92397" l="10000" r="93370">
                        <a14:foregroundMark x1="25870" y1="11856" x2="17283" y2="23582"/>
                        <a14:foregroundMark x1="17283" y1="23582" x2="21848" y2="28351"/>
                        <a14:foregroundMark x1="21848" y1="28351" x2="32935" y2="28222"/>
                        <a14:foregroundMark x1="32935" y1="28222" x2="39674" y2="28866"/>
                        <a14:foregroundMark x1="29022" y1="11727" x2="61087" y2="11727"/>
                        <a14:foregroundMark x1="75217" y1="11340" x2="82826" y2="23582"/>
                        <a14:foregroundMark x1="82826" y1="23582" x2="79239" y2="29510"/>
                        <a14:foregroundMark x1="79239" y1="29510" x2="72609" y2="29639"/>
                        <a14:foregroundMark x1="22283" y1="67784" x2="22500" y2="74742"/>
                        <a14:foregroundMark x1="22500" y1="74742" x2="25000" y2="81701"/>
                        <a14:foregroundMark x1="25000" y1="81701" x2="33696" y2="82216"/>
                        <a14:foregroundMark x1="33696" y1="82216" x2="37391" y2="76160"/>
                        <a14:foregroundMark x1="37391" y1="76160" x2="33696" y2="70619"/>
                        <a14:foregroundMark x1="33696" y1="70619" x2="27609" y2="70619"/>
                        <a14:foregroundMark x1="27609" y1="70619" x2="25652" y2="76546"/>
                        <a14:foregroundMark x1="13370" y1="72938" x2="7500" y2="87500"/>
                        <a14:foregroundMark x1="7500" y1="87500" x2="14022" y2="90722"/>
                        <a14:foregroundMark x1="14022" y1="90722" x2="36087" y2="89948"/>
                        <a14:foregroundMark x1="36087" y1="89948" x2="88696" y2="92397"/>
                        <a14:foregroundMark x1="88696" y1="92397" x2="90109" y2="90722"/>
                        <a14:foregroundMark x1="91630" y1="89948" x2="88261" y2="76289"/>
                        <a14:foregroundMark x1="88261" y1="76289" x2="85978" y2="71134"/>
                        <a14:foregroundMark x1="93261" y1="29768" x2="95543" y2="43557"/>
                        <a14:foregroundMark x1="95543" y1="43557" x2="93370" y2="50129"/>
                        <a14:foregroundMark x1="93370" y1="50129" x2="92391" y2="50644"/>
                        <a14:foregroundMark x1="16630" y1="22938" x2="14022" y2="29124"/>
                        <a14:foregroundMark x1="14022" y1="29124" x2="19891" y2="30284"/>
                        <a14:foregroundMark x1="19891" y1="30284" x2="21739" y2="29897"/>
                        <a14:foregroundMark x1="15543" y1="22938" x2="14457" y2="27191"/>
                        <a14:foregroundMark x1="22391" y1="39304" x2="21087" y2="46521"/>
                        <a14:foregroundMark x1="21087" y1="46521" x2="28152" y2="42912"/>
                        <a14:foregroundMark x1="28152" y1="42912" x2="29239" y2="35567"/>
                        <a14:foregroundMark x1="29239" y1="35567" x2="20870" y2="42912"/>
                        <a14:foregroundMark x1="20870" y1="42912" x2="33152" y2="46521"/>
                        <a14:foregroundMark x1="33152" y1="46521" x2="38913" y2="42655"/>
                        <a14:foregroundMark x1="38913" y1="42655" x2="54130" y2="44716"/>
                        <a14:foregroundMark x1="54130" y1="44716" x2="68587" y2="41495"/>
                        <a14:foregroundMark x1="68587" y1="41495" x2="46739" y2="36082"/>
                        <a14:foregroundMark x1="46739" y1="36082" x2="43587" y2="42784"/>
                        <a14:foregroundMark x1="43587" y1="42784" x2="57391" y2="47809"/>
                        <a14:foregroundMark x1="57391" y1="47809" x2="67500" y2="44974"/>
                        <a14:foregroundMark x1="67500" y1="44974" x2="58696" y2="40851"/>
                        <a14:foregroundMark x1="58696" y1="40851" x2="64891" y2="47938"/>
                        <a14:foregroundMark x1="64891" y1="47938" x2="74348" y2="47423"/>
                        <a14:foregroundMark x1="74348" y1="47423" x2="67174" y2="41753"/>
                        <a14:foregroundMark x1="67174" y1="41753" x2="61522" y2="46005"/>
                        <a14:foregroundMark x1="61522" y1="46005" x2="67174" y2="50644"/>
                        <a14:foregroundMark x1="67174" y1="50644" x2="72717" y2="44845"/>
                        <a14:foregroundMark x1="72717" y1="44845" x2="78804" y2="42526"/>
                        <a14:foregroundMark x1="78804" y1="42526" x2="78043" y2="399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165" y="4829575"/>
            <a:ext cx="1988859" cy="1677559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5890945-010E-4A4F-A39A-EF96A253B4C4}"/>
              </a:ext>
            </a:extLst>
          </p:cNvPr>
          <p:cNvCxnSpPr>
            <a:cxnSpLocks/>
          </p:cNvCxnSpPr>
          <p:nvPr/>
        </p:nvCxnSpPr>
        <p:spPr>
          <a:xfrm>
            <a:off x="3171825" y="1466850"/>
            <a:ext cx="38100" cy="539115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026485FF-093B-4828-91B5-01ADE3D7848C}"/>
              </a:ext>
            </a:extLst>
          </p:cNvPr>
          <p:cNvSpPr/>
          <p:nvPr/>
        </p:nvSpPr>
        <p:spPr>
          <a:xfrm>
            <a:off x="2933700" y="2378974"/>
            <a:ext cx="476250" cy="43815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58EBF08-B574-426B-A2B8-C89D86DF9F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8517" y="3864762"/>
            <a:ext cx="475529" cy="4389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E3E66FE-2508-4CA1-B93D-E8E5B69F1C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8517" y="5738413"/>
            <a:ext cx="475529" cy="4389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E4FDD98-6E3B-4CF0-A8F8-0500BDDE5F48}"/>
              </a:ext>
            </a:extLst>
          </p:cNvPr>
          <p:cNvSpPr txBox="1"/>
          <p:nvPr/>
        </p:nvSpPr>
        <p:spPr>
          <a:xfrm>
            <a:off x="3563307" y="2397327"/>
            <a:ext cx="222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ЙОГА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9160DA-0D0A-4A62-8AE7-9DAA793CDA25}"/>
              </a:ext>
            </a:extLst>
          </p:cNvPr>
          <p:cNvSpPr txBox="1"/>
          <p:nvPr/>
        </p:nvSpPr>
        <p:spPr>
          <a:xfrm>
            <a:off x="2030412" y="3842047"/>
            <a:ext cx="2282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ОФИС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2FF35D-90C8-4ABF-8C2F-14320F605F95}"/>
              </a:ext>
            </a:extLst>
          </p:cNvPr>
          <p:cNvSpPr txBox="1"/>
          <p:nvPr/>
        </p:nvSpPr>
        <p:spPr>
          <a:xfrm>
            <a:off x="3594263" y="5738413"/>
            <a:ext cx="222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СЕМЕЙНЫЕ КАФЕ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20AC55-19EA-4EE5-B734-9DC1B979F431}"/>
              </a:ext>
            </a:extLst>
          </p:cNvPr>
          <p:cNvSpPr txBox="1"/>
          <p:nvPr/>
        </p:nvSpPr>
        <p:spPr>
          <a:xfrm>
            <a:off x="1074409" y="811090"/>
            <a:ext cx="4671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ahnschrift Condensed" panose="020B0502040204020203" pitchFamily="34" charset="0"/>
              </a:rPr>
              <a:t>CROSS PMOMOTION</a:t>
            </a:r>
            <a:endParaRPr lang="ru-RU" sz="5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102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8C3649D-19FF-485A-A0EB-69E3B826E97D}"/>
              </a:ext>
            </a:extLst>
          </p:cNvPr>
          <p:cNvCxnSpPr/>
          <p:nvPr/>
        </p:nvCxnSpPr>
        <p:spPr>
          <a:xfrm>
            <a:off x="3209925" y="0"/>
            <a:ext cx="0" cy="53530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8E29FF-9728-49A9-A4AE-3D5AB3022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60" y="485375"/>
            <a:ext cx="475529" cy="4389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468032-1697-4A01-8E52-AA04C0F7E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59" y="2237575"/>
            <a:ext cx="475529" cy="4389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376DC0-D5F8-4AF2-B5E7-6FC6BD676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59" y="3962001"/>
            <a:ext cx="475529" cy="4389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DCA451-AE11-473A-9C79-5528E71DB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0" y="67075"/>
            <a:ext cx="1314450" cy="13144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1E4BB4-5D17-40CD-A41C-FC52AB9A9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5" y="237057"/>
            <a:ext cx="2038344" cy="9355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DE9E7C-04E6-4B60-B6F5-F4C1ABE86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250" y="1791565"/>
            <a:ext cx="1723700" cy="16374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8F5558-C967-4CDF-9B23-8F3F0D468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653" y="3715614"/>
            <a:ext cx="1637436" cy="16374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809056-B016-4607-A18E-B1B4A2B8F972}"/>
              </a:ext>
            </a:extLst>
          </p:cNvPr>
          <p:cNvSpPr txBox="1"/>
          <p:nvPr/>
        </p:nvSpPr>
        <p:spPr>
          <a:xfrm>
            <a:off x="3671727" y="4000841"/>
            <a:ext cx="2190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Condensed" panose="020B0502040204020203" pitchFamily="34" charset="0"/>
              </a:rPr>
              <a:t>ВЕБ.САЙТ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707F47-5817-40D7-92B3-90D96F6E8F4F}"/>
              </a:ext>
            </a:extLst>
          </p:cNvPr>
          <p:cNvSpPr txBox="1"/>
          <p:nvPr/>
        </p:nvSpPr>
        <p:spPr>
          <a:xfrm>
            <a:off x="561973" y="2128185"/>
            <a:ext cx="2647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dirty="0">
                <a:latin typeface="Bahnschrift Condensed" panose="020B0502040204020203" pitchFamily="34" charset="0"/>
              </a:rPr>
              <a:t>оптимизация под поисковые системы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6173E62-B1F8-4BD8-9D4C-F386BD5BF387}"/>
              </a:ext>
            </a:extLst>
          </p:cNvPr>
          <p:cNvSpPr/>
          <p:nvPr/>
        </p:nvSpPr>
        <p:spPr>
          <a:xfrm>
            <a:off x="6972300" y="485375"/>
            <a:ext cx="4347046" cy="5353050"/>
          </a:xfrm>
          <a:prstGeom prst="round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F9783F-DCC1-4CA7-B3F8-7A81345ACDDC}"/>
              </a:ext>
            </a:extLst>
          </p:cNvPr>
          <p:cNvSpPr txBox="1"/>
          <p:nvPr/>
        </p:nvSpPr>
        <p:spPr>
          <a:xfrm>
            <a:off x="7493748" y="1172643"/>
            <a:ext cx="33196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latin typeface="Bahnschrift Condensed" panose="020B0502040204020203" pitchFamily="34" charset="0"/>
              </a:rPr>
              <a:t>Cross</a:t>
            </a:r>
            <a:r>
              <a:rPr lang="ru-RU" dirty="0">
                <a:latin typeface="Bahnschrift Condensed" panose="020B0502040204020203" pitchFamily="34" charset="0"/>
              </a:rPr>
              <a:t> - </a:t>
            </a:r>
            <a:r>
              <a:rPr lang="ru-RU" dirty="0" err="1">
                <a:latin typeface="Bahnschrift Condensed" panose="020B0502040204020203" pitchFamily="34" charset="0"/>
              </a:rPr>
              <a:t>promotion</a:t>
            </a:r>
            <a:r>
              <a:rPr lang="ru-RU" dirty="0">
                <a:latin typeface="Bahnschrift Condensed" panose="020B0502040204020203" pitchFamily="34" charset="0"/>
              </a:rPr>
              <a:t> с йога центрами, детскими студиями развития и </a:t>
            </a:r>
            <a:r>
              <a:rPr lang="ru-RU" dirty="0" err="1">
                <a:latin typeface="Bahnschrift Condensed" panose="020B0502040204020203" pitchFamily="34" charset="0"/>
              </a:rPr>
              <a:t>тд</a:t>
            </a:r>
            <a:r>
              <a:rPr lang="ru-RU" dirty="0">
                <a:latin typeface="Bahnschrift Condensed" panose="020B0502040204020203" pitchFamily="34" charset="0"/>
              </a:rPr>
              <a:t>, потому что будет происходить перекрестное продвижение так как у нас ЦА похожа (семьи с детьми), каналы продвижения через офисы, так как там наибольшее количество людей с эмоциональным выгоранием ( доказано психотерапевтами, что офис и обыденность работы снижает эмоциональное состояние) , также блог в Яндекс Дзен поможет привлечь новую аудиторию (возможно из других городов РФ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365320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696120-B7A0-4272-8222-D67442724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7D39257-8199-4545-AA19-EA1D72C0C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E8A8BD4-49A3-4CA5-B58E-F10EA25F935B}"/>
              </a:ext>
            </a:extLst>
          </p:cNvPr>
          <p:cNvSpPr/>
          <p:nvPr/>
        </p:nvSpPr>
        <p:spPr>
          <a:xfrm>
            <a:off x="964734" y="713063"/>
            <a:ext cx="10184235" cy="5587069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latin typeface="Bahnschrift Condensed" panose="020B0502040204020203" pitchFamily="34" charset="0"/>
            </a:endParaRPr>
          </a:p>
          <a:p>
            <a:pPr algn="ctr"/>
            <a:endParaRPr lang="ru-RU" sz="4400" dirty="0">
              <a:latin typeface="Bahnschrift Condensed" panose="020B0502040204020203" pitchFamily="34" charset="0"/>
            </a:endParaRPr>
          </a:p>
          <a:p>
            <a:pPr algn="ctr"/>
            <a:endParaRPr lang="ru-RU" sz="4400" dirty="0">
              <a:latin typeface="Bahnschrift Condensed" panose="020B0502040204020203" pitchFamily="34" charset="0"/>
            </a:endParaRPr>
          </a:p>
          <a:p>
            <a:pPr algn="ctr"/>
            <a:endParaRPr lang="ru-RU" sz="4400" dirty="0">
              <a:latin typeface="Bahnschrift Condensed" panose="020B0502040204020203" pitchFamily="34" charset="0"/>
            </a:endParaRPr>
          </a:p>
          <a:p>
            <a:pPr algn="ctr"/>
            <a:endParaRPr lang="ru-RU" sz="4400" dirty="0">
              <a:latin typeface="Bahnschrift Condensed" panose="020B0502040204020203" pitchFamily="34" charset="0"/>
            </a:endParaRPr>
          </a:p>
          <a:p>
            <a:pPr algn="ctr"/>
            <a:endParaRPr lang="ru-RU" sz="4400" dirty="0">
              <a:latin typeface="Bahnschrift Condensed" panose="020B0502040204020203" pitchFamily="34" charset="0"/>
            </a:endParaRPr>
          </a:p>
          <a:p>
            <a:pPr algn="ctr"/>
            <a:r>
              <a:rPr lang="ru-RU" sz="4400" dirty="0">
                <a:solidFill>
                  <a:schemeClr val="accent4"/>
                </a:solidFill>
                <a:latin typeface="Bahnschrift Condensed" panose="020B0502040204020203" pitchFamily="34" charset="0"/>
              </a:rPr>
              <a:t>АКТИВНОСТИ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Bahnschrift Condensed" panose="020B0502040204020203" pitchFamily="34" charset="0"/>
              </a:rPr>
              <a:t>	1   Рыбалка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Bahnschrift Condensed" panose="020B0502040204020203" pitchFamily="34" charset="0"/>
              </a:rPr>
              <a:t>		2  Мастер классы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Bahnschrift Condensed" panose="020B0502040204020203" pitchFamily="34" charset="0"/>
              </a:rPr>
              <a:t>			3  Звёздное небо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Bahnschrift Condensed" panose="020B0502040204020203" pitchFamily="34" charset="0"/>
              </a:rPr>
              <a:t>				4  Песни под гитару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Bahnschrift Condensed" panose="020B0502040204020203" pitchFamily="34" charset="0"/>
              </a:rPr>
              <a:t>					5  Активные игры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Bahnschrift Condensed" panose="020B0502040204020203" pitchFamily="34" charset="0"/>
              </a:rPr>
              <a:t>						6  Уроки выживания</a:t>
            </a:r>
          </a:p>
          <a:p>
            <a:pPr>
              <a:lnSpc>
                <a:spcPct val="150000"/>
              </a:lnSpc>
            </a:pPr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latin typeface="Bahnschrift Condensed" panose="020B0502040204020203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174B375-FB11-4D56-96D5-80DEBBDF5FA4}"/>
              </a:ext>
            </a:extLst>
          </p:cNvPr>
          <p:cNvSpPr/>
          <p:nvPr/>
        </p:nvSpPr>
        <p:spPr>
          <a:xfrm>
            <a:off x="2088859" y="1752709"/>
            <a:ext cx="442169" cy="487152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CB4B25-FF53-4143-922A-D5C33365C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345" y="2491144"/>
            <a:ext cx="457240" cy="4999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D855E-6684-4A4A-9087-FB346F339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134" y="3179041"/>
            <a:ext cx="457240" cy="4999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8D6E5F-294B-4343-A65D-5E738348F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923" y="3959218"/>
            <a:ext cx="457240" cy="4999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3C6B9D-00E5-413C-938A-95A74BB47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323" y="4647115"/>
            <a:ext cx="457240" cy="4999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C7ACDC-0045-474F-8087-A71FDB948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945" y="5393735"/>
            <a:ext cx="457240" cy="499915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DD78338-A4AE-42F0-BFF0-8F6E94E778CE}"/>
              </a:ext>
            </a:extLst>
          </p:cNvPr>
          <p:cNvSpPr/>
          <p:nvPr/>
        </p:nvSpPr>
        <p:spPr>
          <a:xfrm>
            <a:off x="8867668" y="110469"/>
            <a:ext cx="3246035" cy="81915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МОНЕТИЗАЦИЯ</a:t>
            </a:r>
          </a:p>
        </p:txBody>
      </p:sp>
    </p:spTree>
    <p:extLst>
      <p:ext uri="{BB962C8B-B14F-4D97-AF65-F5344CB8AC3E}">
        <p14:creationId xmlns:p14="http://schemas.microsoft.com/office/powerpoint/2010/main" val="3434251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E9EE7-D1CD-43F4-9ED5-ABA4DE410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F9FA3C-0C77-4178-8F12-DCC656E16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8A1BEC-DB81-46BC-B894-9A55FBE9A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4746" y="0"/>
            <a:ext cx="12476746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6E94DBF-81AD-4A96-A2C9-170257DF574A}"/>
              </a:ext>
            </a:extLst>
          </p:cNvPr>
          <p:cNvSpPr/>
          <p:nvPr/>
        </p:nvSpPr>
        <p:spPr>
          <a:xfrm>
            <a:off x="513347" y="930442"/>
            <a:ext cx="3593432" cy="5021179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1DF88C6-9AED-4EA4-A76E-7B475A6AB860}"/>
              </a:ext>
            </a:extLst>
          </p:cNvPr>
          <p:cNvSpPr/>
          <p:nvPr/>
        </p:nvSpPr>
        <p:spPr>
          <a:xfrm>
            <a:off x="8313821" y="918410"/>
            <a:ext cx="3593432" cy="5021179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AF7755-0680-404B-A703-C1268C065D5B}"/>
              </a:ext>
            </a:extLst>
          </p:cNvPr>
          <p:cNvSpPr txBox="1"/>
          <p:nvPr/>
        </p:nvSpPr>
        <p:spPr>
          <a:xfrm>
            <a:off x="838200" y="1934357"/>
            <a:ext cx="29109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Бабка </a:t>
            </a:r>
            <a:r>
              <a:rPr lang="ru-RU" sz="3200" dirty="0" err="1">
                <a:latin typeface="Bahnschrift Condensed" panose="020B0502040204020203" pitchFamily="34" charset="0"/>
              </a:rPr>
              <a:t>Ёжка</a:t>
            </a:r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Городки</a:t>
            </a: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Жмурки</a:t>
            </a: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Казаки-разбойники</a:t>
            </a:r>
          </a:p>
          <a:p>
            <a:pPr algn="ctr"/>
            <a:r>
              <a:rPr lang="ru-RU" sz="3200" dirty="0" err="1">
                <a:latin typeface="Bahnschrift Condensed" panose="020B0502040204020203" pitchFamily="34" charset="0"/>
              </a:rPr>
              <a:t>Резиночки</a:t>
            </a:r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Футбол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F3ECC-02DE-4882-B0BB-4AE27EF59880}"/>
              </a:ext>
            </a:extLst>
          </p:cNvPr>
          <p:cNvSpPr txBox="1"/>
          <p:nvPr/>
        </p:nvSpPr>
        <p:spPr>
          <a:xfrm>
            <a:off x="8808440" y="1518407"/>
            <a:ext cx="263414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Квесты</a:t>
            </a: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Крокодил</a:t>
            </a: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Царь горы</a:t>
            </a: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Футбол</a:t>
            </a:r>
          </a:p>
          <a:p>
            <a:pPr algn="ctr"/>
            <a:r>
              <a:rPr lang="ru-RU" sz="3200" dirty="0" err="1">
                <a:latin typeface="Bahnschrift Condensed" panose="020B0502040204020203" pitchFamily="34" charset="0"/>
              </a:rPr>
              <a:t>Резиночки</a:t>
            </a:r>
            <a:endParaRPr lang="ru-RU" sz="3200" dirty="0">
              <a:latin typeface="Bahnschrift Condensed" panose="020B0502040204020203" pitchFamily="34" charset="0"/>
            </a:endParaRPr>
          </a:p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Прятки</a:t>
            </a:r>
          </a:p>
          <a:p>
            <a:pPr algn="ctr"/>
            <a:r>
              <a:rPr lang="ru-RU" sz="3200" dirty="0" err="1">
                <a:latin typeface="Bahnschrift Condensed" panose="020B0502040204020203" pitchFamily="34" charset="0"/>
              </a:rPr>
              <a:t>Твистер</a:t>
            </a:r>
            <a:endParaRPr lang="ru-RU" sz="3200" dirty="0">
              <a:latin typeface="Bahnschrift Condensed" panose="020B0502040204020203" pitchFamily="34" charset="0"/>
            </a:endParaRPr>
          </a:p>
          <a:p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7C1C3AF-5613-4CE5-B312-F2E20CDF89E4}"/>
              </a:ext>
            </a:extLst>
          </p:cNvPr>
          <p:cNvSpPr/>
          <p:nvPr/>
        </p:nvSpPr>
        <p:spPr>
          <a:xfrm>
            <a:off x="3615654" y="562062"/>
            <a:ext cx="5251509" cy="956345"/>
          </a:xfrm>
          <a:prstGeom prst="roundRect">
            <a:avLst/>
          </a:prstGeom>
          <a:noFill/>
          <a:ln w="76200" cap="flat" cmpd="sng" algn="ctr">
            <a:solidFill>
              <a:srgbClr val="FDBB0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855229-D513-4A68-A317-052F76DB3C10}"/>
              </a:ext>
            </a:extLst>
          </p:cNvPr>
          <p:cNvSpPr txBox="1"/>
          <p:nvPr/>
        </p:nvSpPr>
        <p:spPr>
          <a:xfrm>
            <a:off x="3758267" y="639091"/>
            <a:ext cx="4966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Игры, которые объединяют</a:t>
            </a:r>
          </a:p>
        </p:txBody>
      </p:sp>
    </p:spTree>
    <p:extLst>
      <p:ext uri="{BB962C8B-B14F-4D97-AF65-F5344CB8AC3E}">
        <p14:creationId xmlns:p14="http://schemas.microsoft.com/office/powerpoint/2010/main" val="286378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33BA3BBA-9DAB-4342-9F16-8FF374287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0"/>
            <a:ext cx="5998128" cy="36663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212302-A79F-42AC-8527-A300DCDF7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5051" y="-1"/>
            <a:ext cx="6515654" cy="43371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9F2FBF-AE00-47B8-81D9-8A8111574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4985" y="3053592"/>
            <a:ext cx="6786399" cy="40390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F578DD-8A2E-490B-8EE0-06435F01C6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9284" y="3028423"/>
            <a:ext cx="6413810" cy="4352921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78D0A79-9723-4ADC-AD2E-D8C49010792A}"/>
              </a:ext>
            </a:extLst>
          </p:cNvPr>
          <p:cNvSpPr/>
          <p:nvPr/>
        </p:nvSpPr>
        <p:spPr>
          <a:xfrm>
            <a:off x="3531765" y="1988191"/>
            <a:ext cx="4563611" cy="2499919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Все материалы для активностей мы берем на себя</a:t>
            </a:r>
          </a:p>
        </p:txBody>
      </p:sp>
    </p:spTree>
    <p:extLst>
      <p:ext uri="{BB962C8B-B14F-4D97-AF65-F5344CB8AC3E}">
        <p14:creationId xmlns:p14="http://schemas.microsoft.com/office/powerpoint/2010/main" val="1191886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1CDBF18-DFE3-4A67-ABDE-FF6F3008B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3967993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F27C9F3-9686-4B32-BB09-55041D5CC403}"/>
              </a:ext>
            </a:extLst>
          </p:cNvPr>
          <p:cNvSpPr/>
          <p:nvPr/>
        </p:nvSpPr>
        <p:spPr>
          <a:xfrm>
            <a:off x="3095538" y="159390"/>
            <a:ext cx="5763236" cy="72145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КАК В ДЕТСТВЕ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12502-D394-4674-8837-1A19F593F97E}"/>
              </a:ext>
            </a:extLst>
          </p:cNvPr>
          <p:cNvSpPr txBox="1"/>
          <p:nvPr/>
        </p:nvSpPr>
        <p:spPr>
          <a:xfrm>
            <a:off x="92279" y="258507"/>
            <a:ext cx="6199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Загородный тур, который поможет</a:t>
            </a:r>
          </a:p>
          <a:p>
            <a:r>
              <a:rPr lang="ru-RU" sz="1400" dirty="0"/>
              <a:t>почувствовать себя снова ребёнком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C8BCABE-8154-49E8-82E5-C70713CEE186}"/>
              </a:ext>
            </a:extLst>
          </p:cNvPr>
          <p:cNvSpPr/>
          <p:nvPr/>
        </p:nvSpPr>
        <p:spPr>
          <a:xfrm>
            <a:off x="4555222" y="3288484"/>
            <a:ext cx="2902591" cy="52850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ЗАБРОНИРОВАТЬ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4BE0E5-83D6-47F7-B487-2CF4FA9D34FD}"/>
              </a:ext>
            </a:extLst>
          </p:cNvPr>
          <p:cNvSpPr txBox="1"/>
          <p:nvPr/>
        </p:nvSpPr>
        <p:spPr>
          <a:xfrm>
            <a:off x="234891" y="5047550"/>
            <a:ext cx="3154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Bahnschrift Condensed" panose="020B0502040204020203" pitchFamily="34" charset="0"/>
              </a:rPr>
              <a:t>ПОЧЕМУ МЫ?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831B65-3533-42A7-957F-1121325A09E3}"/>
              </a:ext>
            </a:extLst>
          </p:cNvPr>
          <p:cNvSpPr txBox="1"/>
          <p:nvPr/>
        </p:nvSpPr>
        <p:spPr>
          <a:xfrm>
            <a:off x="3095538" y="4739775"/>
            <a:ext cx="1862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Light Condensed" panose="020B0502040204020203" pitchFamily="34" charset="0"/>
              </a:rPr>
              <a:t>Удобство выбора и бронирования тура с помощью конструктора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7C8C-50A6-427D-96FC-168E6E75D650}"/>
              </a:ext>
            </a:extLst>
          </p:cNvPr>
          <p:cNvSpPr txBox="1"/>
          <p:nvPr/>
        </p:nvSpPr>
        <p:spPr>
          <a:xfrm>
            <a:off x="5620623" y="4893664"/>
            <a:ext cx="1770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Light Condensed" panose="020B0502040204020203" pitchFamily="34" charset="0"/>
              </a:rPr>
              <a:t>Незабываемый отдых недалеко от дома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20E521-BA06-49DC-9B35-186E69029CC1}"/>
              </a:ext>
            </a:extLst>
          </p:cNvPr>
          <p:cNvSpPr txBox="1"/>
          <p:nvPr/>
        </p:nvSpPr>
        <p:spPr>
          <a:xfrm>
            <a:off x="7973735" y="4893662"/>
            <a:ext cx="1770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Light Condensed" panose="020B0502040204020203" pitchFamily="34" charset="0"/>
              </a:rPr>
              <a:t>Разнообразие активностей на природе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BCC902-578B-4369-8BE9-AD676C22B486}"/>
              </a:ext>
            </a:extLst>
          </p:cNvPr>
          <p:cNvSpPr txBox="1"/>
          <p:nvPr/>
        </p:nvSpPr>
        <p:spPr>
          <a:xfrm>
            <a:off x="10251347" y="4739775"/>
            <a:ext cx="15939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Light Condensed" panose="020B0502040204020203" pitchFamily="34" charset="0"/>
              </a:rPr>
              <a:t>Готовы рассмотреть и воплотить ваши идеи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9921EE38-11F7-4F38-9EFB-61F2B512EF89}"/>
              </a:ext>
            </a:extLst>
          </p:cNvPr>
          <p:cNvSpPr/>
          <p:nvPr/>
        </p:nvSpPr>
        <p:spPr>
          <a:xfrm>
            <a:off x="-33556" y="4169051"/>
            <a:ext cx="12462824" cy="2665755"/>
          </a:xfrm>
          <a:custGeom>
            <a:avLst/>
            <a:gdLst>
              <a:gd name="connsiteX0" fmla="*/ 0 w 12462824"/>
              <a:gd name="connsiteY0" fmla="*/ 1183125 h 2665755"/>
              <a:gd name="connsiteX1" fmla="*/ 159391 w 12462824"/>
              <a:gd name="connsiteY1" fmla="*/ 1199903 h 2665755"/>
              <a:gd name="connsiteX2" fmla="*/ 318782 w 12462824"/>
              <a:gd name="connsiteY2" fmla="*/ 1619353 h 2665755"/>
              <a:gd name="connsiteX3" fmla="*/ 1417739 w 12462824"/>
              <a:gd name="connsiteY3" fmla="*/ 1770355 h 2665755"/>
              <a:gd name="connsiteX4" fmla="*/ 2592198 w 12462824"/>
              <a:gd name="connsiteY4" fmla="*/ 1686465 h 2665755"/>
              <a:gd name="connsiteX5" fmla="*/ 2768367 w 12462824"/>
              <a:gd name="connsiteY5" fmla="*/ 1124402 h 2665755"/>
              <a:gd name="connsiteX6" fmla="*/ 2558642 w 12462824"/>
              <a:gd name="connsiteY6" fmla="*/ 864343 h 2665755"/>
              <a:gd name="connsiteX7" fmla="*/ 1208015 w 12462824"/>
              <a:gd name="connsiteY7" fmla="*/ 814010 h 2665755"/>
              <a:gd name="connsiteX8" fmla="*/ 453006 w 12462824"/>
              <a:gd name="connsiteY8" fmla="*/ 814010 h 2665755"/>
              <a:gd name="connsiteX9" fmla="*/ 218114 w 12462824"/>
              <a:gd name="connsiteY9" fmla="*/ 1250237 h 2665755"/>
              <a:gd name="connsiteX10" fmla="*/ 444617 w 12462824"/>
              <a:gd name="connsiteY10" fmla="*/ 1837466 h 2665755"/>
              <a:gd name="connsiteX11" fmla="*/ 1669409 w 12462824"/>
              <a:gd name="connsiteY11" fmla="*/ 2013635 h 2665755"/>
              <a:gd name="connsiteX12" fmla="*/ 2877424 w 12462824"/>
              <a:gd name="connsiteY12" fmla="*/ 1803910 h 2665755"/>
              <a:gd name="connsiteX13" fmla="*/ 3087149 w 12462824"/>
              <a:gd name="connsiteY13" fmla="*/ 1267015 h 2665755"/>
              <a:gd name="connsiteX14" fmla="*/ 3095538 w 12462824"/>
              <a:gd name="connsiteY14" fmla="*/ 377782 h 2665755"/>
              <a:gd name="connsiteX15" fmla="*/ 3758268 w 12462824"/>
              <a:gd name="connsiteY15" fmla="*/ 260336 h 2665755"/>
              <a:gd name="connsiteX16" fmla="*/ 4664279 w 12462824"/>
              <a:gd name="connsiteY16" fmla="*/ 268725 h 2665755"/>
              <a:gd name="connsiteX17" fmla="*/ 4999839 w 12462824"/>
              <a:gd name="connsiteY17" fmla="*/ 285503 h 2665755"/>
              <a:gd name="connsiteX18" fmla="*/ 5176007 w 12462824"/>
              <a:gd name="connsiteY18" fmla="*/ 277114 h 2665755"/>
              <a:gd name="connsiteX19" fmla="*/ 5176007 w 12462824"/>
              <a:gd name="connsiteY19" fmla="*/ 285503 h 2665755"/>
              <a:gd name="connsiteX20" fmla="*/ 5192785 w 12462824"/>
              <a:gd name="connsiteY20" fmla="*/ 2340806 h 2665755"/>
              <a:gd name="connsiteX21" fmla="*/ 5234730 w 12462824"/>
              <a:gd name="connsiteY21" fmla="*/ 2340806 h 2665755"/>
              <a:gd name="connsiteX22" fmla="*/ 7751428 w 12462824"/>
              <a:gd name="connsiteY22" fmla="*/ 2365973 h 2665755"/>
              <a:gd name="connsiteX23" fmla="*/ 7701094 w 12462824"/>
              <a:gd name="connsiteY23" fmla="*/ 2533753 h 2665755"/>
              <a:gd name="connsiteX24" fmla="*/ 7709483 w 12462824"/>
              <a:gd name="connsiteY24" fmla="*/ 184835 h 2665755"/>
              <a:gd name="connsiteX25" fmla="*/ 9840286 w 12462824"/>
              <a:gd name="connsiteY25" fmla="*/ 394560 h 2665755"/>
              <a:gd name="connsiteX26" fmla="*/ 9823508 w 12462824"/>
              <a:gd name="connsiteY26" fmla="*/ 2332417 h 2665755"/>
              <a:gd name="connsiteX27" fmla="*/ 12231149 w 12462824"/>
              <a:gd name="connsiteY27" fmla="*/ 1778743 h 2665755"/>
              <a:gd name="connsiteX28" fmla="*/ 12231149 w 12462824"/>
              <a:gd name="connsiteY28" fmla="*/ 1770355 h 2665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462824" h="2665755">
                <a:moveTo>
                  <a:pt x="0" y="1183125"/>
                </a:moveTo>
                <a:cubicBezTo>
                  <a:pt x="53130" y="1155161"/>
                  <a:pt x="106261" y="1127198"/>
                  <a:pt x="159391" y="1199903"/>
                </a:cubicBezTo>
                <a:cubicBezTo>
                  <a:pt x="212521" y="1272608"/>
                  <a:pt x="109057" y="1524278"/>
                  <a:pt x="318782" y="1619353"/>
                </a:cubicBezTo>
                <a:cubicBezTo>
                  <a:pt x="528507" y="1714428"/>
                  <a:pt x="1038836" y="1759170"/>
                  <a:pt x="1417739" y="1770355"/>
                </a:cubicBezTo>
                <a:cubicBezTo>
                  <a:pt x="1796642" y="1781540"/>
                  <a:pt x="2367093" y="1794124"/>
                  <a:pt x="2592198" y="1686465"/>
                </a:cubicBezTo>
                <a:cubicBezTo>
                  <a:pt x="2817303" y="1578806"/>
                  <a:pt x="2773960" y="1261422"/>
                  <a:pt x="2768367" y="1124402"/>
                </a:cubicBezTo>
                <a:cubicBezTo>
                  <a:pt x="2762774" y="987382"/>
                  <a:pt x="2818701" y="916075"/>
                  <a:pt x="2558642" y="864343"/>
                </a:cubicBezTo>
                <a:cubicBezTo>
                  <a:pt x="2298583" y="812611"/>
                  <a:pt x="1558954" y="822399"/>
                  <a:pt x="1208015" y="814010"/>
                </a:cubicBezTo>
                <a:cubicBezTo>
                  <a:pt x="857076" y="805621"/>
                  <a:pt x="617990" y="741305"/>
                  <a:pt x="453006" y="814010"/>
                </a:cubicBezTo>
                <a:cubicBezTo>
                  <a:pt x="288022" y="886715"/>
                  <a:pt x="219512" y="1079661"/>
                  <a:pt x="218114" y="1250237"/>
                </a:cubicBezTo>
                <a:cubicBezTo>
                  <a:pt x="216716" y="1420813"/>
                  <a:pt x="202735" y="1710233"/>
                  <a:pt x="444617" y="1837466"/>
                </a:cubicBezTo>
                <a:cubicBezTo>
                  <a:pt x="686500" y="1964699"/>
                  <a:pt x="1263941" y="2019228"/>
                  <a:pt x="1669409" y="2013635"/>
                </a:cubicBezTo>
                <a:cubicBezTo>
                  <a:pt x="2074877" y="2008042"/>
                  <a:pt x="2641134" y="1928347"/>
                  <a:pt x="2877424" y="1803910"/>
                </a:cubicBezTo>
                <a:cubicBezTo>
                  <a:pt x="3113714" y="1679473"/>
                  <a:pt x="3050797" y="1504703"/>
                  <a:pt x="3087149" y="1267015"/>
                </a:cubicBezTo>
                <a:cubicBezTo>
                  <a:pt x="3123501" y="1029327"/>
                  <a:pt x="2983685" y="545562"/>
                  <a:pt x="3095538" y="377782"/>
                </a:cubicBezTo>
                <a:cubicBezTo>
                  <a:pt x="3207391" y="210002"/>
                  <a:pt x="3496811" y="278512"/>
                  <a:pt x="3758268" y="260336"/>
                </a:cubicBezTo>
                <a:cubicBezTo>
                  <a:pt x="4019725" y="242160"/>
                  <a:pt x="4457351" y="264531"/>
                  <a:pt x="4664279" y="268725"/>
                </a:cubicBezTo>
                <a:cubicBezTo>
                  <a:pt x="4871207" y="272919"/>
                  <a:pt x="4914551" y="284105"/>
                  <a:pt x="4999839" y="285503"/>
                </a:cubicBezTo>
                <a:cubicBezTo>
                  <a:pt x="5085127" y="286901"/>
                  <a:pt x="5146646" y="277114"/>
                  <a:pt x="5176007" y="277114"/>
                </a:cubicBezTo>
                <a:cubicBezTo>
                  <a:pt x="5205368" y="277114"/>
                  <a:pt x="5173211" y="-58446"/>
                  <a:pt x="5176007" y="285503"/>
                </a:cubicBezTo>
                <a:cubicBezTo>
                  <a:pt x="5178803" y="629452"/>
                  <a:pt x="5182998" y="1998256"/>
                  <a:pt x="5192785" y="2340806"/>
                </a:cubicBezTo>
                <a:cubicBezTo>
                  <a:pt x="5202572" y="2683356"/>
                  <a:pt x="5234730" y="2340806"/>
                  <a:pt x="5234730" y="2340806"/>
                </a:cubicBezTo>
                <a:lnTo>
                  <a:pt x="7751428" y="2365973"/>
                </a:lnTo>
                <a:cubicBezTo>
                  <a:pt x="8162489" y="2398131"/>
                  <a:pt x="7708085" y="2897276"/>
                  <a:pt x="7701094" y="2533753"/>
                </a:cubicBezTo>
                <a:cubicBezTo>
                  <a:pt x="7694103" y="2170230"/>
                  <a:pt x="7352951" y="541367"/>
                  <a:pt x="7709483" y="184835"/>
                </a:cubicBezTo>
                <a:cubicBezTo>
                  <a:pt x="8066015" y="-171697"/>
                  <a:pt x="9487949" y="36630"/>
                  <a:pt x="9840286" y="394560"/>
                </a:cubicBezTo>
                <a:cubicBezTo>
                  <a:pt x="10192624" y="752490"/>
                  <a:pt x="9425031" y="2101720"/>
                  <a:pt x="9823508" y="2332417"/>
                </a:cubicBezTo>
                <a:cubicBezTo>
                  <a:pt x="10221985" y="2563114"/>
                  <a:pt x="11829876" y="1872420"/>
                  <a:pt x="12231149" y="1778743"/>
                </a:cubicBezTo>
                <a:cubicBezTo>
                  <a:pt x="12632423" y="1685066"/>
                  <a:pt x="12431786" y="1727710"/>
                  <a:pt x="12231149" y="1770355"/>
                </a:cubicBezTo>
              </a:path>
            </a:pathLst>
          </a:custGeom>
          <a:ln w="28575"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2127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EA19AFC-8FFA-4C25-B29E-D7D2FD433C16}"/>
              </a:ext>
            </a:extLst>
          </p:cNvPr>
          <p:cNvSpPr/>
          <p:nvPr/>
        </p:nvSpPr>
        <p:spPr>
          <a:xfrm>
            <a:off x="693502" y="5690648"/>
            <a:ext cx="2050748" cy="361208"/>
          </a:xfrm>
          <a:prstGeom prst="round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Песни под гитару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6A1DD8E-ABE4-45DB-9319-598500FBC108}"/>
              </a:ext>
            </a:extLst>
          </p:cNvPr>
          <p:cNvSpPr/>
          <p:nvPr/>
        </p:nvSpPr>
        <p:spPr>
          <a:xfrm>
            <a:off x="705176" y="5091729"/>
            <a:ext cx="2050748" cy="385548"/>
          </a:xfrm>
          <a:prstGeom prst="round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Звёздное небо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DB168D2-DE87-46D7-8555-1151D93CCF6A}"/>
              </a:ext>
            </a:extLst>
          </p:cNvPr>
          <p:cNvSpPr/>
          <p:nvPr/>
        </p:nvSpPr>
        <p:spPr>
          <a:xfrm>
            <a:off x="700900" y="4559497"/>
            <a:ext cx="2055024" cy="385548"/>
          </a:xfrm>
          <a:prstGeom prst="round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Уроки выживания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794D23A0-A396-4533-AC3F-A3B78D84A06B}"/>
              </a:ext>
            </a:extLst>
          </p:cNvPr>
          <p:cNvSpPr/>
          <p:nvPr/>
        </p:nvSpPr>
        <p:spPr>
          <a:xfrm>
            <a:off x="706576" y="4021600"/>
            <a:ext cx="2050748" cy="391213"/>
          </a:xfrm>
          <a:prstGeom prst="round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Рыбалка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112587-F9ED-4688-8E1F-8D1C464A0064}"/>
              </a:ext>
            </a:extLst>
          </p:cNvPr>
          <p:cNvSpPr txBox="1"/>
          <p:nvPr/>
        </p:nvSpPr>
        <p:spPr>
          <a:xfrm>
            <a:off x="4530346" y="330614"/>
            <a:ext cx="3296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Bahnschrift Condensed" panose="020B0502040204020203" pitchFamily="34" charset="0"/>
              </a:rPr>
              <a:t>ЧТО Я ХОЧУ?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1A5CFF-4227-42C7-BA6E-302E44E104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281"/>
          <a:stretch/>
        </p:blipFill>
        <p:spPr>
          <a:xfrm>
            <a:off x="470150" y="1712932"/>
            <a:ext cx="2516525" cy="2173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7AB1EC-B58C-495E-90D4-EBAC16001F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C59F63D-2907-4B52-B741-7D80BC6A375C}"/>
              </a:ext>
            </a:extLst>
          </p:cNvPr>
          <p:cNvCxnSpPr>
            <a:cxnSpLocks/>
          </p:cNvCxnSpPr>
          <p:nvPr/>
        </p:nvCxnSpPr>
        <p:spPr>
          <a:xfrm>
            <a:off x="3296138" y="1712931"/>
            <a:ext cx="0" cy="5145069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3040228-D090-4AFA-88ED-0EF96AC8E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48" y="3999128"/>
            <a:ext cx="477554" cy="39121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ACFC137-D612-47A5-84CE-1B0CF913B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48" y="5062726"/>
            <a:ext cx="475529" cy="39017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FB37D27-F5A0-4A4C-86E4-89E1044FF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783" y="1743013"/>
            <a:ext cx="79255" cy="511498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449BC31-84C3-4A3E-94E9-29A8BC62E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9193" y="1712931"/>
            <a:ext cx="79255" cy="511498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3592561-8A0E-4CA0-A17B-7492FF6B80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Brush/>
                    </a14:imgEffect>
                  </a14:imgLayer>
                </a14:imgProps>
              </a:ext>
            </a:extLst>
          </a:blip>
          <a:srcRect l="29162" t="-224" r="883" b="224"/>
          <a:stretch/>
        </p:blipFill>
        <p:spPr>
          <a:xfrm>
            <a:off x="6541375" y="1743013"/>
            <a:ext cx="2538099" cy="2040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92AB919-7249-44F2-8002-6357ADB7FEFE}"/>
              </a:ext>
            </a:extLst>
          </p:cNvPr>
          <p:cNvSpPr/>
          <p:nvPr/>
        </p:nvSpPr>
        <p:spPr>
          <a:xfrm>
            <a:off x="6646110" y="4646742"/>
            <a:ext cx="2265011" cy="433533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Проживание в палатке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0F5A5C5C-0079-4563-848E-030BE3A9534D}"/>
              </a:ext>
            </a:extLst>
          </p:cNvPr>
          <p:cNvSpPr/>
          <p:nvPr/>
        </p:nvSpPr>
        <p:spPr>
          <a:xfrm>
            <a:off x="6646110" y="3977969"/>
            <a:ext cx="2265011" cy="433533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Без ночёвки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9629FD12-4537-4B04-9572-D8AF8D6ABFDF}"/>
              </a:ext>
            </a:extLst>
          </p:cNvPr>
          <p:cNvCxnSpPr>
            <a:cxnSpLocks/>
          </p:cNvCxnSpPr>
          <p:nvPr/>
        </p:nvCxnSpPr>
        <p:spPr>
          <a:xfrm>
            <a:off x="7778615" y="5080275"/>
            <a:ext cx="0" cy="7909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BB9C852F-5F32-453F-9777-0FA308035DB0}"/>
              </a:ext>
            </a:extLst>
          </p:cNvPr>
          <p:cNvSpPr/>
          <p:nvPr/>
        </p:nvSpPr>
        <p:spPr>
          <a:xfrm>
            <a:off x="6362540" y="5513455"/>
            <a:ext cx="789756" cy="433533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1 день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E20A1CDB-8715-4E57-BD08-AC5642F365EA}"/>
              </a:ext>
            </a:extLst>
          </p:cNvPr>
          <p:cNvSpPr/>
          <p:nvPr/>
        </p:nvSpPr>
        <p:spPr>
          <a:xfrm>
            <a:off x="6902814" y="6056101"/>
            <a:ext cx="802105" cy="433533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2 дня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C84BB7BA-BA33-4801-88AA-C6571FD092A2}"/>
              </a:ext>
            </a:extLst>
          </p:cNvPr>
          <p:cNvSpPr/>
          <p:nvPr/>
        </p:nvSpPr>
        <p:spPr>
          <a:xfrm>
            <a:off x="7857692" y="6056101"/>
            <a:ext cx="836002" cy="433533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3 дня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840F98D1-F9C1-4EDE-9067-22C733A2EA2B}"/>
              </a:ext>
            </a:extLst>
          </p:cNvPr>
          <p:cNvSpPr/>
          <p:nvPr/>
        </p:nvSpPr>
        <p:spPr>
          <a:xfrm>
            <a:off x="8404935" y="5513454"/>
            <a:ext cx="789756" cy="433533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Другое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DF92D79-6E65-44F6-B6D6-57D2E5BF8C3D}"/>
              </a:ext>
            </a:extLst>
          </p:cNvPr>
          <p:cNvSpPr/>
          <p:nvPr/>
        </p:nvSpPr>
        <p:spPr>
          <a:xfrm>
            <a:off x="714314" y="6221099"/>
            <a:ext cx="2050748" cy="373378"/>
          </a:xfrm>
          <a:prstGeom prst="round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У меня своя идея!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C8EA3EF-F661-4F36-83B7-D76AB3491C79}"/>
              </a:ext>
            </a:extLst>
          </p:cNvPr>
          <p:cNvSpPr txBox="1"/>
          <p:nvPr/>
        </p:nvSpPr>
        <p:spPr>
          <a:xfrm>
            <a:off x="3619501" y="2240692"/>
            <a:ext cx="23203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Здорово!</a:t>
            </a:r>
          </a:p>
          <a:p>
            <a:endParaRPr lang="ru-RU" sz="2400" dirty="0">
              <a:latin typeface="Bahnschrift Condensed" panose="020B0502040204020203" pitchFamily="34" charset="0"/>
            </a:endParaRPr>
          </a:p>
          <a:p>
            <a:r>
              <a:rPr lang="ru-RU" sz="2400" dirty="0">
                <a:latin typeface="Bahnschrift Condensed" panose="020B0502040204020203" pitchFamily="34" charset="0"/>
              </a:rPr>
              <a:t>Ты выбрал активности, давай теперь выберем на сколько дней ты хочешь почувствовать себя ребенком </a:t>
            </a:r>
            <a:r>
              <a:rPr lang="ru-RU" sz="2400" dirty="0">
                <a:latin typeface="Bahnschrift Condensed" panose="020B0502040204020203" pitchFamily="34" charset="0"/>
                <a:sym typeface="Wingdings" panose="05000000000000000000" pitchFamily="2" charset="2"/>
              </a:rPr>
              <a:t>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DD485BB-6853-415C-95D1-621ED22DC6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767" y="6079406"/>
            <a:ext cx="475529" cy="396274"/>
          </a:xfrm>
          <a:prstGeom prst="rect">
            <a:avLst/>
          </a:prstGeom>
        </p:spPr>
      </p:pic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C846723F-9B39-429C-83F1-7B0A2B0226D9}"/>
              </a:ext>
            </a:extLst>
          </p:cNvPr>
          <p:cNvSpPr/>
          <p:nvPr/>
        </p:nvSpPr>
        <p:spPr>
          <a:xfrm>
            <a:off x="47134" y="1264607"/>
            <a:ext cx="12066309" cy="45719"/>
          </a:xfrm>
          <a:custGeom>
            <a:avLst/>
            <a:gdLst>
              <a:gd name="connsiteX0" fmla="*/ 0 w 12066309"/>
              <a:gd name="connsiteY0" fmla="*/ 954939 h 954939"/>
              <a:gd name="connsiteX1" fmla="*/ 2969443 w 12066309"/>
              <a:gd name="connsiteY1" fmla="*/ 210221 h 954939"/>
              <a:gd name="connsiteX2" fmla="*/ 5806911 w 12066309"/>
              <a:gd name="connsiteY2" fmla="*/ 2832 h 954939"/>
              <a:gd name="connsiteX3" fmla="*/ 8031637 w 12066309"/>
              <a:gd name="connsiteY3" fmla="*/ 134807 h 954939"/>
              <a:gd name="connsiteX4" fmla="*/ 11114202 w 12066309"/>
              <a:gd name="connsiteY4" fmla="*/ 709842 h 954939"/>
              <a:gd name="connsiteX5" fmla="*/ 12066309 w 12066309"/>
              <a:gd name="connsiteY5" fmla="*/ 860671 h 95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66309" h="954939">
                <a:moveTo>
                  <a:pt x="0" y="954939"/>
                </a:moveTo>
                <a:cubicBezTo>
                  <a:pt x="1000812" y="661922"/>
                  <a:pt x="2001625" y="368905"/>
                  <a:pt x="2969443" y="210221"/>
                </a:cubicBezTo>
                <a:cubicBezTo>
                  <a:pt x="3937261" y="51537"/>
                  <a:pt x="4963212" y="15401"/>
                  <a:pt x="5806911" y="2832"/>
                </a:cubicBezTo>
                <a:cubicBezTo>
                  <a:pt x="6650610" y="-9737"/>
                  <a:pt x="7147089" y="16972"/>
                  <a:pt x="8031637" y="134807"/>
                </a:cubicBezTo>
                <a:cubicBezTo>
                  <a:pt x="8916186" y="252642"/>
                  <a:pt x="10441757" y="588865"/>
                  <a:pt x="11114202" y="709842"/>
                </a:cubicBezTo>
                <a:cubicBezTo>
                  <a:pt x="11786647" y="830819"/>
                  <a:pt x="11926478" y="845745"/>
                  <a:pt x="12066309" y="860671"/>
                </a:cubicBezTo>
              </a:path>
            </a:pathLst>
          </a:custGeom>
          <a:ln w="28575"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9601DC4-F4C4-496C-85C2-352DB6B636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96616" y="1712931"/>
            <a:ext cx="2446256" cy="2045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C3FBF370-AB3E-4D4C-9C18-7EFDCC0DA7B7}"/>
              </a:ext>
            </a:extLst>
          </p:cNvPr>
          <p:cNvSpPr/>
          <p:nvPr/>
        </p:nvSpPr>
        <p:spPr>
          <a:xfrm>
            <a:off x="9671901" y="3977969"/>
            <a:ext cx="2177592" cy="412372"/>
          </a:xfrm>
          <a:prstGeom prst="round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У нас свидание (2 чел)</a:t>
            </a: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10F7E5B7-AA03-440A-8AAB-5058ADC13873}"/>
              </a:ext>
            </a:extLst>
          </p:cNvPr>
          <p:cNvSpPr/>
          <p:nvPr/>
        </p:nvSpPr>
        <p:spPr>
          <a:xfrm>
            <a:off x="9671900" y="4558511"/>
            <a:ext cx="2177593" cy="412372"/>
          </a:xfrm>
          <a:prstGeom prst="round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Время с семьей (3-6 чел)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412A8741-2EAE-4E4F-97F7-2878A1C3EC10}"/>
              </a:ext>
            </a:extLst>
          </p:cNvPr>
          <p:cNvSpPr/>
          <p:nvPr/>
        </p:nvSpPr>
        <p:spPr>
          <a:xfrm>
            <a:off x="9668384" y="5146648"/>
            <a:ext cx="2177593" cy="658229"/>
          </a:xfrm>
          <a:prstGeom prst="round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Собрались большой компанией (7-10 чел)</a:t>
            </a: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0BC68526-ACE5-4F94-B92D-CC0FF1881FDF}"/>
              </a:ext>
            </a:extLst>
          </p:cNvPr>
          <p:cNvSpPr/>
          <p:nvPr/>
        </p:nvSpPr>
        <p:spPr>
          <a:xfrm>
            <a:off x="9668384" y="6026344"/>
            <a:ext cx="2177593" cy="449336"/>
          </a:xfrm>
          <a:prstGeom prst="round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Light Condensed" panose="020B0502040204020203" pitchFamily="34" charset="0"/>
              </a:rPr>
              <a:t>Другое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F172553-D7A6-466D-B53E-E096490603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20960" y="4530436"/>
            <a:ext cx="494847" cy="41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85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7" grpId="0" animBg="1"/>
      <p:bldP spid="38" grpId="0" animBg="1"/>
      <p:bldP spid="39" grpId="0" animBg="1"/>
      <p:bldP spid="40" grpId="0" animBg="1"/>
      <p:bldP spid="44" grpId="0"/>
      <p:bldP spid="51" grpId="0" animBg="1"/>
      <p:bldP spid="52" grpId="0" animBg="1"/>
      <p:bldP spid="53" grpId="0" animBg="1"/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FED3CE8-8926-435D-8359-3D1812604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2199" y="2309000"/>
            <a:ext cx="5467548" cy="243035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Bahnschrift Condensed" panose="020B0502040204020203" pitchFamily="34" charset="0"/>
              </a:rPr>
              <a:t>Краткая информация:</a:t>
            </a:r>
          </a:p>
          <a:p>
            <a:pPr marL="0" indent="0" algn="just">
              <a:buNone/>
            </a:pPr>
            <a:r>
              <a:rPr lang="ru-RU" sz="2000" u="sng" dirty="0">
                <a:latin typeface="Bahnschrift Light Condensed" panose="020B0502040204020203" pitchFamily="34" charset="0"/>
              </a:rPr>
              <a:t>Автобус: </a:t>
            </a:r>
            <a:r>
              <a:rPr lang="ru-RU" sz="2000" dirty="0">
                <a:latin typeface="Bahnschrift Light Condensed" panose="020B0502040204020203" pitchFamily="34" charset="0"/>
              </a:rPr>
              <a:t>в 8:00</a:t>
            </a:r>
          </a:p>
          <a:p>
            <a:pPr marL="0" indent="0" algn="just">
              <a:buNone/>
            </a:pPr>
            <a:r>
              <a:rPr lang="ru-RU" sz="2000" u="sng" dirty="0">
                <a:latin typeface="Bahnschrift Light Condensed" panose="020B0502040204020203" pitchFamily="34" charset="0"/>
              </a:rPr>
              <a:t>Вещи с собой: </a:t>
            </a:r>
            <a:r>
              <a:rPr lang="ru-RU" sz="2000" dirty="0">
                <a:latin typeface="Bahnschrift Light Condensed" panose="020B0502040204020203" pitchFamily="34" charset="0"/>
              </a:rPr>
              <a:t>для плавания, вещи на вечер, сменная одежда и хорошее настроение</a:t>
            </a:r>
          </a:p>
          <a:p>
            <a:pPr marL="0" indent="0" algn="just">
              <a:buNone/>
            </a:pPr>
            <a:r>
              <a:rPr lang="ru-RU" sz="2000" u="sng" dirty="0">
                <a:latin typeface="Bahnschrift Light Condensed" panose="020B0502040204020203" pitchFamily="34" charset="0"/>
              </a:rPr>
              <a:t>В программе: </a:t>
            </a:r>
            <a:r>
              <a:rPr lang="ru-RU" sz="2000" dirty="0">
                <a:latin typeface="Bahnschrift Light Condensed" panose="020B0502040204020203" pitchFamily="34" charset="0"/>
              </a:rPr>
              <a:t>рыбалка, просмотр и изучение звёздного неба, 3-х разовое питание, ночлег в палатках и </a:t>
            </a:r>
            <a:r>
              <a:rPr lang="ru-RU" sz="2000" dirty="0" err="1">
                <a:latin typeface="Bahnschrift Light Condensed" panose="020B0502040204020203" pitchFamily="34" charset="0"/>
              </a:rPr>
              <a:t>тд</a:t>
            </a:r>
            <a:r>
              <a:rPr lang="ru-RU" sz="2000" dirty="0">
                <a:latin typeface="Bahnschrift Light 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306DB8-611B-4F1C-A112-39E727BAE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11" y="1431683"/>
            <a:ext cx="5693789" cy="5176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DCE9C9D-8D14-49AC-95F4-4249EBE18541}"/>
              </a:ext>
            </a:extLst>
          </p:cNvPr>
          <p:cNvSpPr/>
          <p:nvPr/>
        </p:nvSpPr>
        <p:spPr>
          <a:xfrm>
            <a:off x="6458468" y="1431683"/>
            <a:ext cx="5467547" cy="68696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ВАШ ТУР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B5C37-981B-471D-8AD5-26AA51374140}"/>
              </a:ext>
            </a:extLst>
          </p:cNvPr>
          <p:cNvSpPr txBox="1"/>
          <p:nvPr/>
        </p:nvSpPr>
        <p:spPr>
          <a:xfrm>
            <a:off x="402211" y="499621"/>
            <a:ext cx="594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Вы забронировали тур, поздравляем!</a:t>
            </a:r>
          </a:p>
        </p:txBody>
      </p:sp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E1392A40-0CE7-4B5C-9670-2A3224CB632A}"/>
              </a:ext>
            </a:extLst>
          </p:cNvPr>
          <p:cNvSpPr/>
          <p:nvPr/>
        </p:nvSpPr>
        <p:spPr>
          <a:xfrm rot="20870596" flipH="1">
            <a:off x="8885225" y="4874082"/>
            <a:ext cx="2988297" cy="1611983"/>
          </a:xfrm>
          <a:prstGeom prst="wedgeEllipse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Есть вопросы или предложения? </a:t>
            </a:r>
          </a:p>
          <a:p>
            <a:pPr algn="ctr"/>
            <a:r>
              <a:rPr lang="ru-RU" sz="24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Звони </a:t>
            </a:r>
            <a:r>
              <a:rPr lang="ru-RU" sz="2400" dirty="0">
                <a:solidFill>
                  <a:srgbClr val="FFC000"/>
                </a:solidFill>
                <a:latin typeface="Bahnschrift Condensed" panose="020B0502040204020203" pitchFamily="34" charset="0"/>
                <a:sym typeface="Wingdings" panose="05000000000000000000" pitchFamily="2" charset="2"/>
              </a:rPr>
              <a:t></a:t>
            </a:r>
            <a:endParaRPr lang="ru-RU" sz="2400" dirty="0">
              <a:solidFill>
                <a:srgbClr val="FFC00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55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2B538-789E-4F45-98E0-F8E8D2B9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B6BBDC8-9274-4E40-AD1F-14ACCE42E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28226"/>
            <a:ext cx="12192000" cy="6886226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A2001B0-891C-4BB8-AE92-3AAA0B08DDF5}"/>
              </a:ext>
            </a:extLst>
          </p:cNvPr>
          <p:cNvSpPr/>
          <p:nvPr/>
        </p:nvSpPr>
        <p:spPr>
          <a:xfrm>
            <a:off x="5552388" y="735291"/>
            <a:ext cx="6174556" cy="551468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r>
              <a:rPr lang="ru-RU" sz="4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Особые путешественники</a:t>
            </a: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r>
              <a:rPr lang="ru-RU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Condensed" panose="020B0502040204020203" pitchFamily="34" charset="0"/>
              </a:rPr>
              <a:t>Наш проект предлагает проводить экскурсии в детство абсолютно всем, без исключения!</a:t>
            </a:r>
          </a:p>
          <a:p>
            <a:pPr algn="ctr"/>
            <a:endParaRPr lang="ru-RU" sz="2800" u="sng" dirty="0">
              <a:solidFill>
                <a:schemeClr val="tx1">
                  <a:lumMod val="95000"/>
                  <a:lumOff val="5000"/>
                </a:schemeClr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2800" u="sng" dirty="0">
              <a:solidFill>
                <a:schemeClr val="tx1">
                  <a:lumMod val="95000"/>
                  <a:lumOff val="5000"/>
                </a:schemeClr>
              </a:solidFill>
              <a:latin typeface="Bahnschrift Condensed" panose="020B0502040204020203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Condensed" panose="020B0502040204020203" pitchFamily="34" charset="0"/>
              </a:rPr>
              <a:t>Позвоните нам и мы создадим уникальный маршрут исходя из ваших пожеланий и возможностей </a:t>
            </a: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19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991E8EF9-47BB-4242-9019-AB6012A9D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1998" y="2196444"/>
            <a:ext cx="7153137" cy="447071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24C12A4-04EF-4328-9702-B8E5712DA2D2}"/>
              </a:ext>
            </a:extLst>
          </p:cNvPr>
          <p:cNvSpPr/>
          <p:nvPr/>
        </p:nvSpPr>
        <p:spPr>
          <a:xfrm>
            <a:off x="254525" y="505529"/>
            <a:ext cx="4807670" cy="876693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АКТИВНОСТИ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C260A-0538-408A-A349-B47198834668}"/>
              </a:ext>
            </a:extLst>
          </p:cNvPr>
          <p:cNvSpPr txBox="1"/>
          <p:nvPr/>
        </p:nvSpPr>
        <p:spPr>
          <a:xfrm>
            <a:off x="641023" y="1866507"/>
            <a:ext cx="37612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Condensed" panose="020B0502040204020203" pitchFamily="34" charset="0"/>
              </a:rPr>
              <a:t>Ростуризм отмечают: для большинства инвалидов активный отдых малодоступен, поэтому мы решили </a:t>
            </a:r>
            <a:r>
              <a:rPr lang="ru-RU" sz="2400" dirty="0">
                <a:solidFill>
                  <a:srgbClr val="FDBB01"/>
                </a:solidFill>
                <a:latin typeface="Bahnschrift Light Condensed" panose="020B0502040204020203" pitchFamily="34" charset="0"/>
              </a:rPr>
              <a:t>разработать маршрут</a:t>
            </a:r>
            <a:r>
              <a:rPr lang="ru-RU" sz="2400" dirty="0">
                <a:latin typeface="Bahnschrift Light Condensed" panose="020B0502040204020203" pitchFamily="34" charset="0"/>
              </a:rPr>
              <a:t>, на котором инструкторы готовы терпеливо помогать особым путешественникам </a:t>
            </a:r>
            <a:r>
              <a:rPr lang="ru-RU" sz="2400" dirty="0">
                <a:solidFill>
                  <a:srgbClr val="F9B801"/>
                </a:solidFill>
                <a:latin typeface="Bahnschrift Light Condensed" panose="020B0502040204020203" pitchFamily="34" charset="0"/>
              </a:rPr>
              <a:t>рыбачить</a:t>
            </a:r>
            <a:r>
              <a:rPr lang="ru-RU" sz="2400" dirty="0">
                <a:latin typeface="Bahnschrift Light Condensed" panose="020B0502040204020203" pitchFamily="34" charset="0"/>
              </a:rPr>
              <a:t>, изучать новые </a:t>
            </a:r>
            <a:r>
              <a:rPr lang="ru-RU" sz="2400" dirty="0" err="1">
                <a:solidFill>
                  <a:srgbClr val="F9B801"/>
                </a:solidFill>
                <a:latin typeface="Bahnschrift Light Condensed" panose="020B0502040204020203" pitchFamily="34" charset="0"/>
              </a:rPr>
              <a:t>лайфхаки</a:t>
            </a:r>
            <a:r>
              <a:rPr lang="ru-RU" sz="2400" dirty="0">
                <a:solidFill>
                  <a:srgbClr val="F9B801"/>
                </a:solidFill>
                <a:latin typeface="Bahnschrift Light Condensed" panose="020B0502040204020203" pitchFamily="34" charset="0"/>
              </a:rPr>
              <a:t> на природе</a:t>
            </a:r>
            <a:r>
              <a:rPr lang="ru-RU" sz="2400" dirty="0">
                <a:latin typeface="Bahnschrift Light Condensed" panose="020B0502040204020203" pitchFamily="34" charset="0"/>
              </a:rPr>
              <a:t>, </a:t>
            </a:r>
            <a:r>
              <a:rPr lang="ru-RU" sz="2400" dirty="0">
                <a:solidFill>
                  <a:srgbClr val="F9B801"/>
                </a:solidFill>
                <a:latin typeface="Bahnschrift Light Condensed" panose="020B0502040204020203" pitchFamily="34" charset="0"/>
              </a:rPr>
              <a:t>слушать музыку</a:t>
            </a:r>
            <a:r>
              <a:rPr lang="ru-RU" sz="2400" dirty="0">
                <a:latin typeface="Bahnschrift Light Condensed" panose="020B0502040204020203" pitchFamily="34" charset="0"/>
              </a:rPr>
              <a:t> и просто </a:t>
            </a:r>
            <a:r>
              <a:rPr lang="ru-RU" sz="3200" dirty="0">
                <a:solidFill>
                  <a:schemeClr val="accent6"/>
                </a:solidFill>
                <a:latin typeface="Bahnschrift Light Condensed" panose="020B0502040204020203" pitchFamily="34" charset="0"/>
              </a:rPr>
              <a:t>получать новые впечатления от жизни</a:t>
            </a:r>
            <a:endParaRPr lang="ru-RU" sz="2400" dirty="0">
              <a:solidFill>
                <a:schemeClr val="accent6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981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A3467-3E3F-4C46-9106-9E89F779D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2811" y="333041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7BE63B-C663-452D-A59F-DFAABFD95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73" y="1825625"/>
            <a:ext cx="5979695" cy="4351338"/>
          </a:xfrm>
        </p:spPr>
        <p:txBody>
          <a:bodyPr/>
          <a:lstStyle/>
          <a:p>
            <a:r>
              <a:rPr lang="ru-RU" dirty="0">
                <a:latin typeface="Bahnschrift Condensed" panose="020B0502040204020203" pitchFamily="34" charset="0"/>
              </a:rPr>
              <a:t>Наш основной потенциальный потребительский сегмент- это работающие люди в возрасте от 25-50 лет по графику 5/2, имеющие семью с детьми, желаемое расположение потребителя Республика Татарстан, сектор рынка b2b2c 2 группа- это работающие люди 27-40 лет, имеющие ненормированный график работы, подверженные эмоциональному выгоранию, которые имеют потребность «заземлиться», побыть наедине с природой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90BB3A-5E4D-4C91-B7F6-5181A2C7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611" y="2241884"/>
            <a:ext cx="4616116" cy="461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9704629-D3F0-44C2-99B7-EF9AA4A5ABAD}"/>
              </a:ext>
            </a:extLst>
          </p:cNvPr>
          <p:cNvSpPr/>
          <p:nvPr/>
        </p:nvSpPr>
        <p:spPr>
          <a:xfrm>
            <a:off x="342900" y="171450"/>
            <a:ext cx="3295650" cy="651510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03530A-342D-41CC-A3D1-9AC91F678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1252539"/>
            <a:ext cx="10516511" cy="43529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A459EC-A085-4F15-A9C1-DBD2FD5E9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145" y="1714500"/>
            <a:ext cx="9768622" cy="40433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F57EC3-5FB6-4210-8E61-9EF3BC6D8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889" y="170405"/>
            <a:ext cx="3298222" cy="65171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5AEFA7-12D8-4A2D-9390-C5FAA3A52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877" y="169361"/>
            <a:ext cx="3298222" cy="65171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34A311-0992-4DF1-802F-A8B370D7E2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22" t="20278" r="41841" b="33333"/>
          <a:stretch/>
        </p:blipFill>
        <p:spPr>
          <a:xfrm>
            <a:off x="560098" y="410062"/>
            <a:ext cx="2861256" cy="3017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BB3E3E-358F-4E8C-ADED-0650494E7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371" y="430895"/>
            <a:ext cx="2861256" cy="2997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DFD9E5-2E6C-4F7E-BE52-68EDDF782BB5}"/>
              </a:ext>
            </a:extLst>
          </p:cNvPr>
          <p:cNvSpPr txBox="1"/>
          <p:nvPr/>
        </p:nvSpPr>
        <p:spPr>
          <a:xfrm>
            <a:off x="846506" y="3612917"/>
            <a:ext cx="27964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latin typeface="Bahnschrift Condensed" panose="020B0502040204020203" pitchFamily="34" charset="0"/>
              </a:rPr>
              <a:t>ТКАЧ ЕЛИЗАВЕТА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1D9E44-6A6B-4450-A6B6-1C4F542D2115}"/>
              </a:ext>
            </a:extLst>
          </p:cNvPr>
          <p:cNvSpPr txBox="1"/>
          <p:nvPr/>
        </p:nvSpPr>
        <p:spPr>
          <a:xfrm>
            <a:off x="4444316" y="3615301"/>
            <a:ext cx="36958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latin typeface="Bahnschrift Condensed" panose="020B0502040204020203" pitchFamily="34" charset="0"/>
              </a:rPr>
              <a:t>СОЛДАТКИНА АНАСТАСИЯ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E09ACF-313F-42F7-B975-0980E496B2CA}"/>
              </a:ext>
            </a:extLst>
          </p:cNvPr>
          <p:cNvSpPr txBox="1"/>
          <p:nvPr/>
        </p:nvSpPr>
        <p:spPr>
          <a:xfrm>
            <a:off x="560098" y="4552950"/>
            <a:ext cx="28612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Управление, построение бизнес-модели, утверждение направления развития, переговоры с потенциальными партнерами, реализация услуг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7A5E2A-A8FB-406C-BAC6-65A8783F63FB}"/>
              </a:ext>
            </a:extLst>
          </p:cNvPr>
          <p:cNvSpPr txBox="1"/>
          <p:nvPr/>
        </p:nvSpPr>
        <p:spPr>
          <a:xfrm>
            <a:off x="4665371" y="4552950"/>
            <a:ext cx="27951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Анализ рынка и конкурентов, управленческие вопросы, качающиеся разработки платформы и размещения на ней контента, , разработка креативов, сегментация клиентов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146A29-3599-4DA6-80C3-4827954A52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646" t="9758" r="7068" b="43922"/>
          <a:stretch/>
        </p:blipFill>
        <p:spPr>
          <a:xfrm>
            <a:off x="8790743" y="511699"/>
            <a:ext cx="2861256" cy="291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FDCE9E9-DDE5-478F-A3FA-811DCFF53027}"/>
              </a:ext>
            </a:extLst>
          </p:cNvPr>
          <p:cNvSpPr txBox="1"/>
          <p:nvPr/>
        </p:nvSpPr>
        <p:spPr>
          <a:xfrm>
            <a:off x="8911199" y="3679127"/>
            <a:ext cx="2907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latin typeface="Bahnschrift Condensed" panose="020B0502040204020203" pitchFamily="34" charset="0"/>
              </a:rPr>
              <a:t>ЖИГАЛОВА ПОЛИНА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C73A39-7A72-45FD-AA67-7624AFAB5AC4}"/>
              </a:ext>
            </a:extLst>
          </p:cNvPr>
          <p:cNvSpPr txBox="1"/>
          <p:nvPr/>
        </p:nvSpPr>
        <p:spPr>
          <a:xfrm>
            <a:off x="8960772" y="4635956"/>
            <a:ext cx="2781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Постановка и проверка гипотез, общение с потенциальными клиентами, создание плана по продажам, ведение </a:t>
            </a:r>
            <a:r>
              <a:rPr lang="ru-RU" dirty="0" err="1">
                <a:latin typeface="Bahnschrift Condensed" panose="020B0502040204020203" pitchFamily="34" charset="0"/>
              </a:rPr>
              <a:t>соц</a:t>
            </a:r>
            <a:r>
              <a:rPr lang="ru-RU" dirty="0">
                <a:latin typeface="Bahnschrift Condensed" panose="020B0502040204020203" pitchFamily="34" charset="0"/>
              </a:rPr>
              <a:t> сетей</a:t>
            </a:r>
          </a:p>
        </p:txBody>
      </p:sp>
    </p:spTree>
    <p:extLst>
      <p:ext uri="{BB962C8B-B14F-4D97-AF65-F5344CB8AC3E}">
        <p14:creationId xmlns:p14="http://schemas.microsoft.com/office/powerpoint/2010/main" val="444277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03530A-342D-41CC-A3D1-9AC91F678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1252539"/>
            <a:ext cx="7858073" cy="43529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A459EC-A085-4F15-A9C1-DBD2FD5E9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448" y="1668074"/>
            <a:ext cx="9768622" cy="40433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F57EC3-5FB6-4210-8E61-9EF3BC6D8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779" y="170404"/>
            <a:ext cx="4909908" cy="65171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1D9E44-6A6B-4450-A6B6-1C4F542D2115}"/>
              </a:ext>
            </a:extLst>
          </p:cNvPr>
          <p:cNvSpPr txBox="1"/>
          <p:nvPr/>
        </p:nvSpPr>
        <p:spPr>
          <a:xfrm>
            <a:off x="1436118" y="2522302"/>
            <a:ext cx="369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ahnschrift Condensed" panose="020B0502040204020203" pitchFamily="34" charset="0"/>
              </a:rPr>
              <a:t>Ткач Елизавета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909B0-91E3-4F3E-8A25-8DC369B4BEE6}"/>
              </a:ext>
            </a:extLst>
          </p:cNvPr>
          <p:cNvSpPr txBox="1"/>
          <p:nvPr/>
        </p:nvSpPr>
        <p:spPr>
          <a:xfrm>
            <a:off x="1437375" y="1333987"/>
            <a:ext cx="335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Bahnschrift Condensed" panose="020B0502040204020203" pitchFamily="34" charset="0"/>
              </a:rPr>
              <a:t>КОНТАКТЫ</a:t>
            </a:r>
          </a:p>
        </p:txBody>
      </p:sp>
      <p:pic>
        <p:nvPicPr>
          <p:cNvPr id="20" name="Рисунок 19" descr="Телефонная трубка">
            <a:extLst>
              <a:ext uri="{FF2B5EF4-FFF2-40B4-BE49-F238E27FC236}">
                <a16:creationId xmlns:a16="http://schemas.microsoft.com/office/drawing/2014/main" id="{91CF872F-59B8-4231-8D0D-44A79D12CCB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36118" y="3335958"/>
            <a:ext cx="527095" cy="527095"/>
          </a:xfrm>
          <a:prstGeom prst="rect">
            <a:avLst/>
          </a:prstGeom>
        </p:spPr>
      </p:pic>
      <p:pic>
        <p:nvPicPr>
          <p:cNvPr id="22" name="Рисунок 21" descr="Электронная почта">
            <a:extLst>
              <a:ext uri="{FF2B5EF4-FFF2-40B4-BE49-F238E27FC236}">
                <a16:creationId xmlns:a16="http://schemas.microsoft.com/office/drawing/2014/main" id="{03DA648C-4659-4DBA-AD24-2DFA5BDB0EE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497545" y="4232697"/>
            <a:ext cx="527095" cy="52709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7945C2-5BDE-4C0E-A491-2F5A1A8DE5F4}"/>
              </a:ext>
            </a:extLst>
          </p:cNvPr>
          <p:cNvSpPr txBox="1"/>
          <p:nvPr/>
        </p:nvSpPr>
        <p:spPr>
          <a:xfrm>
            <a:off x="2117156" y="3501269"/>
            <a:ext cx="1678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ahnschrift Condensed" panose="020B0502040204020203" pitchFamily="34" charset="0"/>
              </a:rPr>
              <a:t>+7(927)679-79-70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AEF483-4E12-4D9A-A606-828110AE834F}"/>
              </a:ext>
            </a:extLst>
          </p:cNvPr>
          <p:cNvSpPr txBox="1"/>
          <p:nvPr/>
        </p:nvSpPr>
        <p:spPr>
          <a:xfrm>
            <a:off x="2123309" y="4294173"/>
            <a:ext cx="279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elizavetatckach@yandex.ru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410098-1D0D-41D4-98F5-0AC4366EDD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1645" y="781511"/>
            <a:ext cx="3430413" cy="23271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0663" y="3501269"/>
            <a:ext cx="2958834" cy="295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92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1A355-3B37-4421-99D9-65B8CCFFC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4849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План дальнейшего развития стартап-проекта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7E729-E096-4206-B5D2-933E9756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>
                <a:latin typeface="Bahnschrift Condensed" panose="020B0502040204020203" pitchFamily="34" charset="0"/>
              </a:rPr>
              <a:t>Декабрь 2023-январь 2024 создание сайта, разработка общей концепции, пробные организационные мероприятия, проверка актуальности выездных туров на ЦА, запуск прогревов в </a:t>
            </a:r>
            <a:r>
              <a:rPr lang="ru-RU" dirty="0" err="1">
                <a:latin typeface="Bahnschrift Condensed" panose="020B0502040204020203" pitchFamily="34" charset="0"/>
              </a:rPr>
              <a:t>соц.сетях</a:t>
            </a:r>
            <a:r>
              <a:rPr lang="ru-RU" dirty="0">
                <a:latin typeface="Bahnschrift Condensed" panose="020B0502040204020203" pitchFamily="34" charset="0"/>
              </a:rPr>
              <a:t> , формулировка и проверка гипотез Февраль-апрель 2024 запуск сайта, запуск рекламы, пробные выездные туры, доработка сайта и </a:t>
            </a:r>
            <a:r>
              <a:rPr lang="ru-RU" dirty="0" err="1">
                <a:latin typeface="Bahnschrift Condensed" panose="020B0502040204020203" pitchFamily="34" charset="0"/>
              </a:rPr>
              <a:t>авторких</a:t>
            </a:r>
            <a:r>
              <a:rPr lang="ru-RU" dirty="0">
                <a:latin typeface="Bahnschrift Condensed" panose="020B0502040204020203" pitchFamily="34" charset="0"/>
              </a:rPr>
              <a:t> туров Май-июнь 2024 запуск проекта, продажи, выездные мероприятия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EAFD550-6B0E-43EF-A6FB-9B302CAD7C76}"/>
              </a:ext>
            </a:extLst>
          </p:cNvPr>
          <p:cNvSpPr/>
          <p:nvPr/>
        </p:nvSpPr>
        <p:spPr>
          <a:xfrm>
            <a:off x="478172" y="377505"/>
            <a:ext cx="9647340" cy="1107346"/>
          </a:xfrm>
          <a:prstGeom prst="round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47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CE8C73-FEEA-4A20-BE78-8CF574948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C000"/>
                </a:solidFill>
                <a:latin typeface="Bahnschrift Condensed" panose="020B0502040204020203" pitchFamily="34" charset="0"/>
              </a:rPr>
              <a:t>Рентабельность за год: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E33CF2-CA96-43BC-9892-169A8F393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>
                <a:latin typeface="Bahnschrift Condensed" panose="020B0502040204020203" pitchFamily="34" charset="0"/>
              </a:rPr>
              <a:t>Затраты:- покупка оргтехники – 328 400 </a:t>
            </a:r>
            <a:r>
              <a:rPr lang="ru-RU" dirty="0" err="1">
                <a:latin typeface="Bahnschrift Condensed" panose="020B0502040204020203" pitchFamily="34" charset="0"/>
              </a:rPr>
              <a:t>руб</a:t>
            </a:r>
            <a:r>
              <a:rPr lang="ru-RU" dirty="0">
                <a:latin typeface="Bahnschrift Condensed" panose="020B0502040204020203" pitchFamily="34" charset="0"/>
              </a:rPr>
              <a:t> - аренда хостинга и покупка доменного имени – 15 000 руб. - разработка дизайна сайта – 100 000 руб. - разработка сайта – 100 000 руб. Затраты на первичную рекламную кампанию: 20 000 руб. Затраты на оплату труда (в мес.): 180 000 руб. Затраты на рекламу (в мес.): 30 000 руб. Итого затрат: 3083400 рублей. </a:t>
            </a:r>
          </a:p>
          <a:p>
            <a:pPr marL="0" indent="0">
              <a:buNone/>
            </a:pPr>
            <a:r>
              <a:rPr lang="ru-RU" dirty="0">
                <a:latin typeface="Bahnschrift Condensed" panose="020B0502040204020203" pitchFamily="34" charset="0"/>
              </a:rPr>
              <a:t>Средний чек: 4 500 руб. Сделок в среднем  в месяц: 60 штук.  Выручка составит 3240000 рублей. Прибыль: 156 600 рублей</a:t>
            </a:r>
          </a:p>
          <a:p>
            <a:pPr>
              <a:buFontTx/>
              <a:buChar char="-"/>
            </a:pPr>
            <a:r>
              <a:rPr lang="ru-RU" dirty="0">
                <a:latin typeface="Bahnschrift Condensed" panose="020B0502040204020203" pitchFamily="34" charset="0"/>
              </a:rPr>
              <a:t>Рентабельность инвестиций  15,66%</a:t>
            </a:r>
          </a:p>
          <a:p>
            <a:pPr>
              <a:buFontTx/>
              <a:buChar char="-"/>
            </a:pPr>
            <a:r>
              <a:rPr lang="ru-RU" dirty="0">
                <a:latin typeface="Bahnschrift Condensed" panose="020B0502040204020203" pitchFamily="34" charset="0"/>
              </a:rPr>
              <a:t>Стартовые затраты: </a:t>
            </a:r>
            <a:r>
              <a:rPr lang="ru-RU" dirty="0">
                <a:solidFill>
                  <a:srgbClr val="FFC000"/>
                </a:solidFill>
                <a:latin typeface="Bahnschrift Condensed" panose="020B0502040204020203" pitchFamily="34" charset="0"/>
              </a:rPr>
              <a:t>1 000 000 руб. </a:t>
            </a:r>
          </a:p>
        </p:txBody>
      </p:sp>
    </p:spTree>
    <p:extLst>
      <p:ext uri="{BB962C8B-B14F-4D97-AF65-F5344CB8AC3E}">
        <p14:creationId xmlns:p14="http://schemas.microsoft.com/office/powerpoint/2010/main" val="18887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E7D66-DE35-49D0-8B45-1C2EE94C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672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FFC000"/>
                </a:solidFill>
                <a:latin typeface="Bahnschrift Condensed" panose="020B0502040204020203" pitchFamily="34" charset="0"/>
              </a:rPr>
              <a:t>Финансы</a:t>
            </a:r>
            <a:br>
              <a:rPr lang="ru-RU" dirty="0">
                <a:solidFill>
                  <a:srgbClr val="FFC000"/>
                </a:solidFill>
                <a:latin typeface="Bahnschrift Condensed" panose="020B0502040204020203" pitchFamily="34" charset="0"/>
              </a:rPr>
            </a:br>
            <a:r>
              <a:rPr lang="ru-RU" sz="2800" dirty="0">
                <a:latin typeface="Bahnschrift Condensed" panose="020B0502040204020203" pitchFamily="34" charset="0"/>
              </a:rPr>
              <a:t>план продаж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CFEC849-FD51-4452-835B-C0714B182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673" y="2108460"/>
            <a:ext cx="11710737" cy="434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3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1080</Words>
  <Application>Microsoft Office PowerPoint</Application>
  <PresentationFormat>Широкоэкранный</PresentationFormat>
  <Paragraphs>164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Bahnschrift Condensed</vt:lpstr>
      <vt:lpstr>Bahnschrift Light Condensed</vt:lpstr>
      <vt:lpstr>Calibri</vt:lpstr>
      <vt:lpstr>Calibri Light</vt:lpstr>
      <vt:lpstr>Geometria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О ТУРЕ</vt:lpstr>
      <vt:lpstr>Актуальность проекта</vt:lpstr>
      <vt:lpstr>Проблема</vt:lpstr>
      <vt:lpstr>ВАРИАНТЫ РЕШЕНИЯ ПРОБЛЕМ</vt:lpstr>
      <vt:lpstr>РЫНОК</vt:lpstr>
      <vt:lpstr>БИЗНЕС МОДЕЛЬ</vt:lpstr>
      <vt:lpstr>ПРОДВИЖЕНИЕ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Потенциальные потребительские сегменты</vt:lpstr>
      <vt:lpstr>Презентация PowerPoint</vt:lpstr>
      <vt:lpstr>Презентация PowerPoint</vt:lpstr>
      <vt:lpstr>План дальнейшего развития стартап-проекта </vt:lpstr>
      <vt:lpstr>Рентабельность за год: </vt:lpstr>
      <vt:lpstr>Финансы план продаж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RMC</dc:creator>
  <cp:lastModifiedBy>Мякушка</cp:lastModifiedBy>
  <cp:revision>52</cp:revision>
  <dcterms:created xsi:type="dcterms:W3CDTF">2023-10-18T09:23:40Z</dcterms:created>
  <dcterms:modified xsi:type="dcterms:W3CDTF">2023-11-27T17:23:03Z</dcterms:modified>
</cp:coreProperties>
</file>