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y="5143500" cx="9144000"/>
  <p:notesSz cx="6858000" cy="9144000"/>
  <p:embeddedFontLst>
    <p:embeddedFont>
      <p:font typeface="Roboto ExtraBold"/>
      <p:bold r:id="rId27"/>
      <p:boldItalic r:id="rId28"/>
    </p:embeddedFont>
    <p:embeddedFont>
      <p:font typeface="Roboto Slab"/>
      <p:regular r:id="rId29"/>
      <p:bold r:id="rId30"/>
    </p:embeddedFont>
    <p:embeddedFont>
      <p:font typeface="Roboto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CBA995E-751F-4780-BD14-A9F6B73C78AF}">
  <a:tblStyle styleId="{ECBA995E-751F-4780-BD14-A9F6B73C78A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4E186715-2522-4D54-8659-382C6CF5BEFC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font" Target="fonts/RobotoExtraBold-boldItalic.fntdata"/><Relationship Id="rId27" Type="http://schemas.openxmlformats.org/officeDocument/2006/relationships/font" Target="fonts/RobotoExtraBold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RobotoSlab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oboto-regular.fntdata"/><Relationship Id="rId30" Type="http://schemas.openxmlformats.org/officeDocument/2006/relationships/font" Target="fonts/RobotoSlab-bold.fntdata"/><Relationship Id="rId11" Type="http://schemas.openxmlformats.org/officeDocument/2006/relationships/slide" Target="slides/slide5.xml"/><Relationship Id="rId33" Type="http://schemas.openxmlformats.org/officeDocument/2006/relationships/font" Target="fonts/Roboto-italic.fntdata"/><Relationship Id="rId10" Type="http://schemas.openxmlformats.org/officeDocument/2006/relationships/slide" Target="slides/slide4.xml"/><Relationship Id="rId32" Type="http://schemas.openxmlformats.org/officeDocument/2006/relationships/font" Target="fonts/Roboto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34" Type="http://schemas.openxmlformats.org/officeDocument/2006/relationships/font" Target="fonts/Roboto-bold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c6f9e470d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c6f9e470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6cba67f1bc_0_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6cba67f1b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c6f9e470d_0_3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c6f9e470d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8640b65f6f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8640b65f6f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8640b65f6f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8640b65f6f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8640b65f6f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8640b65f6f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a5c6a05284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a5c6a05284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915348807b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915348807b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915348807b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915348807b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915348807b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915348807b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915348807b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915348807b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a5c727a071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a5c727a071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6ce5b4c2bf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6ce5b4c2b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6ce5b4c2bf_0_4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6ce5b4c2bf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6ce5b4c2bf_0_5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6ce5b4c2bf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a5c97c3eeb_8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a5c97c3eeb_8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a5c727a071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a5c727a071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9d02a9ef0d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9d02a9ef0d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c6f9e470d_0_4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c6f9e470d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c6f9e470d_0_12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c6f9e470d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2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jpg"/><Relationship Id="rId4" Type="http://schemas.openxmlformats.org/officeDocument/2006/relationships/image" Target="../media/image6.jpg"/><Relationship Id="rId5" Type="http://schemas.openxmlformats.org/officeDocument/2006/relationships/image" Target="../media/image1.jpg"/><Relationship Id="rId6" Type="http://schemas.openxmlformats.org/officeDocument/2006/relationships/image" Target="../media/image12.png"/><Relationship Id="rId7" Type="http://schemas.openxmlformats.org/officeDocument/2006/relationships/image" Target="../media/image15.png"/><Relationship Id="rId8" Type="http://schemas.openxmlformats.org/officeDocument/2006/relationships/image" Target="../media/image1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7.jpg"/><Relationship Id="rId4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13.png"/><Relationship Id="rId6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8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3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png"/><Relationship Id="rId4" Type="http://schemas.openxmlformats.org/officeDocument/2006/relationships/image" Target="../media/image11.png"/><Relationship Id="rId5" Type="http://schemas.openxmlformats.org/officeDocument/2006/relationships/image" Target="../media/image2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4.png"/><Relationship Id="rId4" Type="http://schemas.openxmlformats.org/officeDocument/2006/relationships/image" Target="../media/image26.png"/><Relationship Id="rId5" Type="http://schemas.openxmlformats.org/officeDocument/2006/relationships/image" Target="../media/image3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4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D9EEB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340050" y="842750"/>
            <a:ext cx="3018300" cy="3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500">
                <a:latin typeface="Times New Roman"/>
                <a:ea typeface="Times New Roman"/>
                <a:cs typeface="Times New Roman"/>
                <a:sym typeface="Times New Roman"/>
              </a:rPr>
              <a:t>FishLog</a:t>
            </a:r>
            <a:r>
              <a:rPr lang="ru" sz="27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700">
                <a:latin typeface="Times New Roman"/>
                <a:ea typeface="Times New Roman"/>
                <a:cs typeface="Times New Roman"/>
                <a:sym typeface="Times New Roman"/>
              </a:rPr>
              <a:t>это профессиональная цифровая платформа для устойчивого управления рыболовством. </a:t>
            </a:r>
            <a:endParaRPr sz="4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86" name="Google Shape;8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4380" y="-25062"/>
            <a:ext cx="5213700" cy="5193600"/>
          </a:xfrm>
          <a:prstGeom prst="bevel">
            <a:avLst>
              <a:gd fmla="val 12500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92" name="Google Shape;9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0500" y="9200"/>
            <a:ext cx="51435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0500" y="920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4"/>
          <p:cNvSpPr/>
          <p:nvPr/>
        </p:nvSpPr>
        <p:spPr>
          <a:xfrm>
            <a:off x="0" y="0"/>
            <a:ext cx="5493300" cy="5143500"/>
          </a:xfrm>
          <a:prstGeom prst="round1Rect">
            <a:avLst>
              <a:gd fmla="val 16667" name="adj"/>
            </a:avLst>
          </a:prstGeom>
          <a:gradFill>
            <a:gsLst>
              <a:gs pos="0">
                <a:srgbClr val="D4E5F5"/>
              </a:gs>
              <a:gs pos="100000">
                <a:srgbClr val="70A4D5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262825" y="2509286"/>
            <a:ext cx="2083500" cy="1200600"/>
          </a:xfrm>
          <a:prstGeom prst="rect">
            <a:avLst/>
          </a:prstGeom>
          <a:solidFill>
            <a:srgbClr val="6D9EEB"/>
          </a:solidFill>
          <a:ln cap="flat" cmpd="sng" w="9525">
            <a:solidFill>
              <a:srgbClr val="2A3990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2040000" dist="171450">
              <a:srgbClr val="000000">
                <a:alpha val="34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Низкий уровень цифровизации отрасли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6" name="Google Shape;96;p14"/>
          <p:cNvSpPr txBox="1"/>
          <p:nvPr/>
        </p:nvSpPr>
        <p:spPr>
          <a:xfrm flipH="1" rot="-415">
            <a:off x="2767530" y="2535986"/>
            <a:ext cx="2487600" cy="11472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  <a:effectLst>
            <a:outerShdw blurRad="242888" rotWithShape="0" algn="bl" dir="2460000" dist="123825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Нелегальный вылов и искажение данных (ННН-промысел)</a:t>
            </a:r>
            <a:endParaRPr sz="2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97" name="Google Shape;97;p14"/>
          <p:cNvCxnSpPr/>
          <p:nvPr/>
        </p:nvCxnSpPr>
        <p:spPr>
          <a:xfrm flipH="1">
            <a:off x="1378425" y="1361786"/>
            <a:ext cx="921900" cy="11475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8" name="Google Shape;98;p14"/>
          <p:cNvCxnSpPr>
            <a:endCxn id="96" idx="0"/>
          </p:cNvCxnSpPr>
          <p:nvPr/>
        </p:nvCxnSpPr>
        <p:spPr>
          <a:xfrm>
            <a:off x="3012930" y="1352486"/>
            <a:ext cx="998400" cy="11835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9" name="Google Shape;99;p14"/>
          <p:cNvSpPr txBox="1"/>
          <p:nvPr>
            <p:ph idx="4294967295" type="body"/>
          </p:nvPr>
        </p:nvSpPr>
        <p:spPr>
          <a:xfrm>
            <a:off x="1533724" y="812186"/>
            <a:ext cx="2256900" cy="549600"/>
          </a:xfrm>
          <a:prstGeom prst="rect">
            <a:avLst/>
          </a:prstGeom>
          <a:solidFill>
            <a:srgbClr val="BBE7FA"/>
          </a:solidFill>
          <a:ln cap="flat" cmpd="sng" w="9525">
            <a:solidFill>
              <a:srgbClr val="2A39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rgbClr val="2A399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Проблемы</a:t>
            </a:r>
            <a:endParaRPr sz="2600">
              <a:solidFill>
                <a:srgbClr val="2A399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BE7FA">
            <a:alpha val="83540"/>
          </a:srgbClr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lipchart line and glyph icon. Visual aid presentation and chart board symbol, outline style pictogram on white background. Business sign for mobile concept and web design. Vector graphics. (источник: Getty Images)" id="104" name="Google Shape;10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7738" y="5624467"/>
            <a:ext cx="2164639" cy="2164639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5"/>
          <p:cNvSpPr txBox="1"/>
          <p:nvPr>
            <p:ph idx="4294967295" type="title"/>
          </p:nvPr>
        </p:nvSpPr>
        <p:spPr>
          <a:xfrm>
            <a:off x="238775" y="47326"/>
            <a:ext cx="8520600" cy="51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900">
                <a:latin typeface="Times New Roman"/>
                <a:ea typeface="Times New Roman"/>
                <a:cs typeface="Times New Roman"/>
                <a:sym typeface="Times New Roman"/>
              </a:rPr>
              <a:t>Воз</a:t>
            </a:r>
            <a:r>
              <a:rPr lang="ru" sz="2900">
                <a:latin typeface="Times New Roman"/>
                <a:ea typeface="Times New Roman"/>
                <a:cs typeface="Times New Roman"/>
                <a:sym typeface="Times New Roman"/>
              </a:rPr>
              <a:t>м</a:t>
            </a:r>
            <a:r>
              <a:rPr lang="ru" sz="2900">
                <a:latin typeface="Times New Roman"/>
                <a:ea typeface="Times New Roman"/>
                <a:cs typeface="Times New Roman"/>
                <a:sym typeface="Times New Roman"/>
              </a:rPr>
              <a:t>ожности цифровой платформы FishLog</a:t>
            </a:r>
            <a:endParaRPr sz="29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9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6" name="Google Shape;106;p15"/>
          <p:cNvSpPr txBox="1"/>
          <p:nvPr>
            <p:ph idx="4294967295" type="body"/>
          </p:nvPr>
        </p:nvSpPr>
        <p:spPr>
          <a:xfrm>
            <a:off x="161325" y="5341900"/>
            <a:ext cx="8520600" cy="55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rgbClr val="0F111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Технологическим направлением проекта является IT. Наше решение — единая цифровая платформа FishLog, которая обеспечивает:</a:t>
            </a:r>
            <a:endParaRPr sz="1600">
              <a:solidFill>
                <a:srgbClr val="0F111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3d image. White people examines folders. (источник: Getty Images)" id="107" name="Google Shape;10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1" y="5814292"/>
            <a:ext cx="2041974" cy="1531476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5"/>
          <p:cNvSpPr txBox="1"/>
          <p:nvPr/>
        </p:nvSpPr>
        <p:spPr>
          <a:xfrm>
            <a:off x="138238" y="7456492"/>
            <a:ext cx="2388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Сквозная прозрачность</a:t>
            </a:r>
            <a:endParaRPr sz="16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достоверность данных</a:t>
            </a:r>
            <a:endParaRPr sz="16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Check mark vector icon. Checkmark right symbol tick sign. Ok button correct circle icon. (источник: Getty Images)" id="109" name="Google Shape;10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83125" y="5876800"/>
            <a:ext cx="1659976" cy="1659976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5"/>
          <p:cNvSpPr txBox="1"/>
          <p:nvPr/>
        </p:nvSpPr>
        <p:spPr>
          <a:xfrm>
            <a:off x="6520625" y="7472329"/>
            <a:ext cx="2655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F111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Стандартизированный цифровой ввод уловов</a:t>
            </a:r>
            <a:endParaRPr sz="1600">
              <a:solidFill>
                <a:srgbClr val="0F111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1" name="Google Shape;111;p15"/>
          <p:cNvSpPr txBox="1"/>
          <p:nvPr/>
        </p:nvSpPr>
        <p:spPr>
          <a:xfrm>
            <a:off x="2676375" y="7481011"/>
            <a:ext cx="3490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F111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Мониторинг квот в реальном времени</a:t>
            </a:r>
            <a:endParaRPr sz="1600">
              <a:solidFill>
                <a:srgbClr val="0F111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2" name="Google Shape;112;p15"/>
          <p:cNvSpPr txBox="1"/>
          <p:nvPr>
            <p:ph idx="12" type="sldNum"/>
          </p:nvPr>
        </p:nvSpPr>
        <p:spPr>
          <a:xfrm>
            <a:off x="6053997" y="4520200"/>
            <a:ext cx="3090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>
                <a:solidFill>
                  <a:schemeClr val="dk2"/>
                </a:solidFill>
              </a:rPr>
              <a:t>‹#›</a:t>
            </a:fld>
            <a:endParaRPr>
              <a:solidFill>
                <a:schemeClr val="dk2"/>
              </a:solidFill>
            </a:endParaRPr>
          </a:p>
        </p:txBody>
      </p:sp>
      <p:sp>
        <p:nvSpPr>
          <p:cNvPr id="113" name="Google Shape;113;p15"/>
          <p:cNvSpPr/>
          <p:nvPr/>
        </p:nvSpPr>
        <p:spPr>
          <a:xfrm>
            <a:off x="698500" y="1073550"/>
            <a:ext cx="2164500" cy="1317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  <a:effectLst>
            <a:outerShdw blurRad="457200" rotWithShape="0" algn="bl" dir="2880000" dist="133350">
              <a:srgbClr val="000000">
                <a:alpha val="3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800">
                <a:solidFill>
                  <a:srgbClr val="6D9EEB"/>
                </a:solidFill>
                <a:latin typeface="Roboto"/>
                <a:ea typeface="Roboto"/>
                <a:cs typeface="Roboto"/>
                <a:sym typeface="Roboto"/>
              </a:rPr>
              <a:t>Сквозная прозрачность данных</a:t>
            </a:r>
            <a:endParaRPr sz="1800">
              <a:solidFill>
                <a:srgbClr val="6D9EE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4" name="Google Shape;114;p15"/>
          <p:cNvSpPr/>
          <p:nvPr/>
        </p:nvSpPr>
        <p:spPr>
          <a:xfrm>
            <a:off x="3416813" y="1073550"/>
            <a:ext cx="2164500" cy="1317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  <a:effectLst>
            <a:outerShdw blurRad="457200" rotWithShape="0" algn="bl" dir="2880000" dist="133350">
              <a:srgbClr val="000000">
                <a:alpha val="3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600">
                <a:solidFill>
                  <a:srgbClr val="6D9EEB"/>
                </a:solidFill>
                <a:latin typeface="Roboto"/>
                <a:ea typeface="Roboto"/>
                <a:cs typeface="Roboto"/>
                <a:sym typeface="Roboto"/>
              </a:rPr>
              <a:t>Мониторинг квот и отчетность в реальном времени</a:t>
            </a:r>
            <a:endParaRPr sz="1600">
              <a:solidFill>
                <a:srgbClr val="6D9EE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6293875" y="1073550"/>
            <a:ext cx="2164500" cy="1317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  <a:effectLst>
            <a:outerShdw blurRad="457200" rotWithShape="0" algn="bl" dir="2880000" dist="133350">
              <a:srgbClr val="000000">
                <a:alpha val="3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600">
                <a:solidFill>
                  <a:srgbClr val="6D9EEB"/>
                </a:solidFill>
                <a:latin typeface="Roboto"/>
                <a:ea typeface="Roboto"/>
                <a:cs typeface="Roboto"/>
                <a:sym typeface="Roboto"/>
              </a:rPr>
              <a:t>Интеграция с государственными системами</a:t>
            </a:r>
            <a:endParaRPr sz="1600">
              <a:solidFill>
                <a:srgbClr val="6D9EE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6" name="Google Shape;116;p15"/>
          <p:cNvPicPr preferRelativeResize="0"/>
          <p:nvPr/>
        </p:nvPicPr>
        <p:blipFill rotWithShape="1">
          <a:blip r:embed="rId6">
            <a:alphaModFix/>
          </a:blip>
          <a:srcRect b="2764" l="5944" r="0" t="10036"/>
          <a:stretch/>
        </p:blipFill>
        <p:spPr>
          <a:xfrm>
            <a:off x="698500" y="2718800"/>
            <a:ext cx="2164500" cy="20421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28638" rotWithShape="0" algn="bl" dir="3120000" dist="142875">
              <a:srgbClr val="000000">
                <a:alpha val="34000"/>
              </a:srgbClr>
            </a:outerShdw>
          </a:effectLst>
        </p:spPr>
      </p:pic>
      <p:pic>
        <p:nvPicPr>
          <p:cNvPr id="117" name="Google Shape;117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16825" y="2701475"/>
            <a:ext cx="2164500" cy="20421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228600" rotWithShape="0" algn="bl" dir="3300000" dist="114300">
              <a:srgbClr val="000000">
                <a:alpha val="23000"/>
              </a:srgbClr>
            </a:outerShdw>
          </a:effectLst>
        </p:spPr>
      </p:pic>
      <p:pic>
        <p:nvPicPr>
          <p:cNvPr id="118" name="Google Shape;118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68305" y="2701466"/>
            <a:ext cx="2164500" cy="20421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357188" rotWithShape="0" algn="bl" dir="2700000" dist="171450">
              <a:srgbClr val="000000">
                <a:alpha val="33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 txBox="1"/>
          <p:nvPr>
            <p:ph type="title"/>
          </p:nvPr>
        </p:nvSpPr>
        <p:spPr>
          <a:xfrm>
            <a:off x="295050" y="201400"/>
            <a:ext cx="8553900" cy="40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 ExtraBold"/>
                <a:ea typeface="Roboto ExtraBold"/>
                <a:cs typeface="Roboto ExtraBold"/>
                <a:sym typeface="Roboto ExtraBold"/>
              </a:rPr>
              <a:t>Целевая аудитория</a:t>
            </a:r>
            <a:endParaRPr>
              <a:latin typeface="Roboto ExtraBold"/>
              <a:ea typeface="Roboto ExtraBold"/>
              <a:cs typeface="Roboto ExtraBold"/>
              <a:sym typeface="Roboto ExtraBold"/>
            </a:endParaRPr>
          </a:p>
        </p:txBody>
      </p:sp>
      <p:sp>
        <p:nvSpPr>
          <p:cNvPr id="124" name="Google Shape;124;p1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125" name="Google Shape;125;p16"/>
          <p:cNvSpPr txBox="1"/>
          <p:nvPr/>
        </p:nvSpPr>
        <p:spPr>
          <a:xfrm>
            <a:off x="237300" y="671175"/>
            <a:ext cx="86694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900">
                <a:solidFill>
                  <a:srgbClr val="0F1115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🎣														</a:t>
            </a:r>
            <a:r>
              <a:rPr lang="ru" sz="5200">
                <a:solidFill>
                  <a:srgbClr val="0F1115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🏛️</a:t>
            </a:r>
            <a:endParaRPr sz="5200"/>
          </a:p>
        </p:txBody>
      </p:sp>
      <p:sp>
        <p:nvSpPr>
          <p:cNvPr id="126" name="Google Shape;126;p16"/>
          <p:cNvSpPr txBox="1"/>
          <p:nvPr/>
        </p:nvSpPr>
        <p:spPr>
          <a:xfrm>
            <a:off x="2673441" y="3475965"/>
            <a:ext cx="2167500" cy="5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B2B                85%</a:t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7" name="Google Shape;127;p16"/>
          <p:cNvSpPr txBox="1"/>
          <p:nvPr/>
        </p:nvSpPr>
        <p:spPr>
          <a:xfrm>
            <a:off x="4970313" y="1139100"/>
            <a:ext cx="680100" cy="5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B2G</a:t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15%</a:t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8" name="Google Shape;128;p16"/>
          <p:cNvSpPr txBox="1"/>
          <p:nvPr/>
        </p:nvSpPr>
        <p:spPr>
          <a:xfrm>
            <a:off x="0" y="1785400"/>
            <a:ext cx="21675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1700">
                <a:solidFill>
                  <a:srgbClr val="0F111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Рыбопромысловые предприятия (B2B): </a:t>
            </a:r>
            <a:r>
              <a:rPr lang="ru" sz="1600">
                <a:solidFill>
                  <a:srgbClr val="0F111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Рыбопромысловые компании.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9" name="Google Shape;129;p16"/>
          <p:cNvSpPr txBox="1"/>
          <p:nvPr/>
        </p:nvSpPr>
        <p:spPr>
          <a:xfrm>
            <a:off x="6841625" y="1785400"/>
            <a:ext cx="2167500" cy="14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1700">
                <a:solidFill>
                  <a:srgbClr val="0F111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Государственные контролирующие органы (B2G): </a:t>
            </a:r>
            <a:r>
              <a:rPr lang="ru" sz="1600">
                <a:solidFill>
                  <a:srgbClr val="0F111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Органы Надзора ЮФО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0" name="Google Shape;130;p16"/>
          <p:cNvSpPr txBox="1"/>
          <p:nvPr/>
        </p:nvSpPr>
        <p:spPr>
          <a:xfrm flipH="1">
            <a:off x="3246591" y="1139101"/>
            <a:ext cx="1021200" cy="7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15%</a:t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B2G</a:t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1" name="Google Shape;131;p16"/>
          <p:cNvSpPr txBox="1"/>
          <p:nvPr/>
        </p:nvSpPr>
        <p:spPr>
          <a:xfrm>
            <a:off x="4799767" y="3475975"/>
            <a:ext cx="1021200" cy="7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85%</a:t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B2B</a:t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2" name="Google Shape;132;p16" title="Получено очков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8569" y="759950"/>
            <a:ext cx="6611175" cy="4284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1"/>
            </a:gs>
            <a:gs pos="52999">
              <a:schemeClr val="lt1"/>
            </a:gs>
            <a:gs pos="84000">
              <a:srgbClr val="9EBCEC"/>
            </a:gs>
            <a:gs pos="100000">
              <a:srgbClr val="6D9EEB"/>
            </a:gs>
          </a:gsLst>
          <a:lin ang="5400012" scaled="0"/>
        </a:gra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7"/>
          <p:cNvSpPr txBox="1"/>
          <p:nvPr>
            <p:ph type="title"/>
          </p:nvPr>
        </p:nvSpPr>
        <p:spPr>
          <a:xfrm>
            <a:off x="212150" y="190575"/>
            <a:ext cx="8553900" cy="40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 ExtraBold"/>
                <a:ea typeface="Roboto ExtraBold"/>
                <a:cs typeface="Roboto ExtraBold"/>
                <a:sym typeface="Roboto ExtraBold"/>
              </a:rPr>
              <a:t>Целевая аудитория. Как мы исследовали аудиторию?</a:t>
            </a:r>
            <a:endParaRPr>
              <a:latin typeface="Roboto ExtraBold"/>
              <a:ea typeface="Roboto ExtraBold"/>
              <a:cs typeface="Roboto ExtraBold"/>
              <a:sym typeface="Roboto ExtraBold"/>
            </a:endParaRPr>
          </a:p>
        </p:txBody>
      </p:sp>
      <p:graphicFrame>
        <p:nvGraphicFramePr>
          <p:cNvPr id="138" name="Google Shape;138;p17"/>
          <p:cNvGraphicFramePr/>
          <p:nvPr/>
        </p:nvGraphicFramePr>
        <p:xfrm>
          <a:off x="212150" y="91825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{ECBA995E-751F-4780-BD14-A9F6B73C78AF}</a:tableStyleId>
              </a:tblPr>
              <a:tblGrid>
                <a:gridCol w="2851300"/>
                <a:gridCol w="2851300"/>
                <a:gridCol w="28513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50">
                          <a:solidFill>
                            <a:srgbClr val="0F1115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Метод исследования</a:t>
                      </a:r>
                      <a:endParaRPr b="1" sz="1350">
                        <a:solidFill>
                          <a:srgbClr val="0F1115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152400" marL="91425"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50">
                          <a:solidFill>
                            <a:srgbClr val="0F1115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Цель</a:t>
                      </a:r>
                      <a:endParaRPr b="1" sz="1350">
                        <a:solidFill>
                          <a:srgbClr val="0F1115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152400" marL="152400"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50">
                          <a:solidFill>
                            <a:srgbClr val="0F1115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Охват</a:t>
                      </a:r>
                      <a:endParaRPr b="1" sz="1350">
                        <a:solidFill>
                          <a:srgbClr val="0F1115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152400" marL="152400"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50">
                          <a:solidFill>
                            <a:srgbClr val="0F1115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Глубинные интервью</a:t>
                      </a:r>
                      <a:endParaRPr sz="1150">
                        <a:solidFill>
                          <a:srgbClr val="0F1115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152400" marL="91425"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50">
                          <a:solidFill>
                            <a:srgbClr val="0F1115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Понимание "болей", рутинных процессов, отношения к цифровизации и страхов.</a:t>
                      </a:r>
                      <a:endParaRPr sz="1150">
                        <a:solidFill>
                          <a:srgbClr val="0F1115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152400" marL="152400"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50">
                          <a:solidFill>
                            <a:srgbClr val="0F1115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И</a:t>
                      </a:r>
                      <a:r>
                        <a:rPr lang="ru" sz="1150">
                          <a:solidFill>
                            <a:srgbClr val="0F1115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нтервью с капитанами и представителями рыбопромысловых компаний. Интервью с отраслевыми экспертами.</a:t>
                      </a:r>
                      <a:endParaRPr sz="1150">
                        <a:solidFill>
                          <a:srgbClr val="0F1115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91425" marL="152400"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50">
                          <a:solidFill>
                            <a:srgbClr val="0F1115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Анализ отраслевых данных</a:t>
                      </a:r>
                      <a:endParaRPr sz="1150">
                        <a:solidFill>
                          <a:srgbClr val="0F1115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152400" marL="91425"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50">
                          <a:solidFill>
                            <a:srgbClr val="0F1115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Понимание масштаба проблемы (ННН-промысел), оценка емкости рынка.</a:t>
                      </a:r>
                      <a:endParaRPr sz="1150">
                        <a:solidFill>
                          <a:srgbClr val="0F1115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152400" marL="152400"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50">
                          <a:solidFill>
                            <a:srgbClr val="0F1115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Отчеты ФАО, Росрыболовства, WWF, отраслевая статистика.</a:t>
                      </a:r>
                      <a:endParaRPr sz="1150">
                        <a:solidFill>
                          <a:srgbClr val="0F1115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91425" marL="152400"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50">
                          <a:solidFill>
                            <a:srgbClr val="0F1115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Анализ цифровых следов</a:t>
                      </a:r>
                      <a:endParaRPr sz="1150">
                        <a:solidFill>
                          <a:srgbClr val="0F1115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152400" marL="91425"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50">
                          <a:solidFill>
                            <a:srgbClr val="0F1115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Понимание текущих способов решения проблем (поиск запросов, обсуждения в соцсетях и на форумах).</a:t>
                      </a:r>
                      <a:endParaRPr sz="1150">
                        <a:solidFill>
                          <a:srgbClr val="0F1115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152400" marL="152400"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304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50">
                          <a:solidFill>
                            <a:srgbClr val="0F1115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Мониторинг тематических групп и форумов.</a:t>
                      </a:r>
                      <a:endParaRPr sz="1150">
                        <a:solidFill>
                          <a:srgbClr val="0F1115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5250" marB="95250" marR="91425" marL="152400"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9" name="Google Shape;139;p1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1"/>
            </a:gs>
            <a:gs pos="52999">
              <a:schemeClr val="lt1"/>
            </a:gs>
            <a:gs pos="84000">
              <a:srgbClr val="9EBCEC"/>
            </a:gs>
            <a:gs pos="100000">
              <a:srgbClr val="6D9EEB"/>
            </a:gs>
          </a:gsLst>
          <a:lin ang="5400700" scaled="0"/>
        </a:gra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8"/>
          <p:cNvSpPr txBox="1"/>
          <p:nvPr>
            <p:ph type="title"/>
          </p:nvPr>
        </p:nvSpPr>
        <p:spPr>
          <a:xfrm>
            <a:off x="3168000" y="-25765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 ExtraBold"/>
                <a:ea typeface="Roboto ExtraBold"/>
                <a:cs typeface="Roboto ExtraBold"/>
                <a:sym typeface="Roboto ExtraBold"/>
              </a:rPr>
              <a:t>Конкуренты</a:t>
            </a:r>
            <a:endParaRPr>
              <a:latin typeface="Roboto ExtraBold"/>
              <a:ea typeface="Roboto ExtraBold"/>
              <a:cs typeface="Roboto ExtraBold"/>
              <a:sym typeface="Roboto ExtraBold"/>
            </a:endParaRPr>
          </a:p>
        </p:txBody>
      </p:sp>
      <p:sp>
        <p:nvSpPr>
          <p:cNvPr id="145" name="Google Shape;145;p18"/>
          <p:cNvSpPr txBox="1"/>
          <p:nvPr>
            <p:ph idx="12" type="sldNum"/>
          </p:nvPr>
        </p:nvSpPr>
        <p:spPr>
          <a:xfrm>
            <a:off x="8595306" y="47498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graphicFrame>
        <p:nvGraphicFramePr>
          <p:cNvPr id="146" name="Google Shape;146;p18"/>
          <p:cNvGraphicFramePr/>
          <p:nvPr/>
        </p:nvGraphicFramePr>
        <p:xfrm>
          <a:off x="13" y="369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{4E186715-2522-4D54-8659-382C6CF5BEFC}</a:tableStyleId>
              </a:tblPr>
              <a:tblGrid>
                <a:gridCol w="1159800"/>
                <a:gridCol w="1755725"/>
                <a:gridCol w="1848450"/>
                <a:gridCol w="1496825"/>
                <a:gridCol w="1547075"/>
                <a:gridCol w="1336100"/>
              </a:tblGrid>
              <a:tr h="406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Параметр</a:t>
                      </a:r>
                      <a:endParaRPr b="1"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Наша система</a:t>
                      </a:r>
                      <a:endParaRPr b="1"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Электронный рыболовный журнал (ПК ЭРЖ)</a:t>
                      </a:r>
                      <a:endParaRPr b="1"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Digital Catch Journal (DCJ)</a:t>
                      </a:r>
                      <a:endParaRPr b="1"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Elton TSMS / VMS</a:t>
                      </a:r>
                      <a:endParaRPr b="1"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PromMon / ERP флота</a:t>
                      </a:r>
                      <a:endParaRPr b="1"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  <a:tr h="876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Цель системы</a:t>
                      </a:r>
                      <a:endParaRPr b="1"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Учёт квот, контроль улова, предотвращение ННН-промысла, удобство для малого и крупного флота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Фиксация улова и отчётность для госорганов, промысловый контроль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Цифровой catch‑журнал для промысловых судов, отчётность и прозрачность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Контроль местоположения судов, безопасность, зоны ограничения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Управление флотом, производством, логистикой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  <a:tr h="704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Оборудование / GPS</a:t>
                      </a:r>
                      <a:endParaRPr b="1"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 требуется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Требуется ТСК для крупных судов, электронные журналы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Частично (средства контроля судна, иногда оборудование)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Да, GPS и трекеры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Иногда сенсоры, стационарное ПО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  <a:tr h="704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Подходит для малых предприятий / частников</a:t>
                      </a:r>
                      <a:endParaRPr b="1"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✅ Да, легко установить и использовать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Частично (есть облегчённая версия для ЛСР)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❌ Не рассчитан на малые суда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❌ Нет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❌ Нет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  <a:tr h="561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Подходит для крупного флота</a:t>
                      </a:r>
                      <a:endParaRPr b="1"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✅ Да, через расширенную аналитику и учёт квот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✅ Да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✅ Да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✅ Да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✅ Да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  <a:tr h="733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Работа с квотами / лимитами</a:t>
                      </a:r>
                      <a:endParaRPr b="1"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✅ Автоматическое списание квот, предупреждения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Частично (учёт добычи, но нет гибких предупреждений)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❌ Нет (ориентирован на промысловую отчётность)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❌ Нет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Частично (ERP-блоки)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1"/>
            </a:gs>
            <a:gs pos="52999">
              <a:schemeClr val="lt1"/>
            </a:gs>
            <a:gs pos="84000">
              <a:srgbClr val="9EBCEC"/>
            </a:gs>
            <a:gs pos="100000">
              <a:srgbClr val="6D9EEB"/>
            </a:gs>
          </a:gsLst>
          <a:lin ang="5400700" scaled="0"/>
        </a:gra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9"/>
          <p:cNvSpPr txBox="1"/>
          <p:nvPr>
            <p:ph type="title"/>
          </p:nvPr>
        </p:nvSpPr>
        <p:spPr>
          <a:xfrm>
            <a:off x="3168000" y="-25765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 ExtraBold"/>
                <a:ea typeface="Roboto ExtraBold"/>
                <a:cs typeface="Roboto ExtraBold"/>
                <a:sym typeface="Roboto ExtraBold"/>
              </a:rPr>
              <a:t>Конкуренты</a:t>
            </a:r>
            <a:endParaRPr>
              <a:latin typeface="Roboto ExtraBold"/>
              <a:ea typeface="Roboto ExtraBold"/>
              <a:cs typeface="Roboto ExtraBold"/>
              <a:sym typeface="Roboto ExtraBold"/>
            </a:endParaRPr>
          </a:p>
        </p:txBody>
      </p:sp>
      <p:sp>
        <p:nvSpPr>
          <p:cNvPr id="152" name="Google Shape;152;p1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graphicFrame>
        <p:nvGraphicFramePr>
          <p:cNvPr id="153" name="Google Shape;153;p19"/>
          <p:cNvGraphicFramePr/>
          <p:nvPr/>
        </p:nvGraphicFramePr>
        <p:xfrm>
          <a:off x="-12" y="544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{4E186715-2522-4D54-8659-382C6CF5BEFC}</a:tableStyleId>
              </a:tblPr>
              <a:tblGrid>
                <a:gridCol w="1194000"/>
                <a:gridCol w="1721575"/>
                <a:gridCol w="1848450"/>
                <a:gridCol w="1496825"/>
                <a:gridCol w="1547050"/>
                <a:gridCol w="1336125"/>
              </a:tblGrid>
              <a:tr h="866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Параметр</a:t>
                      </a:r>
                      <a:endParaRPr b="1"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Наша система</a:t>
                      </a:r>
                      <a:endParaRPr b="1"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Электронный рыболовный журнал (ПК ЭРЖ)</a:t>
                      </a:r>
                      <a:endParaRPr b="1"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Digital Catch Journal (DCJ)</a:t>
                      </a:r>
                      <a:endParaRPr b="1"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Elton TSMS / VMS</a:t>
                      </a:r>
                      <a:endParaRPr b="1"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PromMon / ERP флота</a:t>
                      </a:r>
                      <a:endParaRPr b="1"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  <a:tr h="390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Отчётность по уловам</a:t>
                      </a:r>
                      <a:endParaRPr b="1"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✅ Автоматическая, понятная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✅ Да, стандартизированная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✅ Да, в реальном времени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❌ Нет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✅ Да, но сложно для малых рыбаков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  <a:tr h="390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Онлайн-доступ для госорганов</a:t>
                      </a:r>
                      <a:endParaRPr b="1"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✅ Да, отдельный кабинет инспектора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✅ Да, централизованный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Частично (компании)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Частично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Иногда через ERP-порталы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  <a:tr h="390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Простота внедрения</a:t>
                      </a:r>
                      <a:endParaRPr b="1"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✅ Максимальная, SaaS, без оборудования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Средняя/низкая, обучение, ТСК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Средняя/низкая, бортовое ПО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Низкая, монтаж оборудования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Средняя/низкая, интеграции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  <a:tr h="361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Стоимость внедрения</a:t>
                      </a:r>
                      <a:endParaRPr b="1"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✅ Минимальная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Средняя / зависит от лицензий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Высокая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Высокая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Высокая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  <a:tr h="704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Основная фишка</a:t>
                      </a:r>
                      <a:endParaRPr b="1"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Учёт квот + простота + доступность для госорганов + малый и крупный флот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Официальная фиксация улова, отчётность для государства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Catch-журнал для промысловых судов, реальное время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Контроль движения судов, безопасность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Управление всем флотом и производством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  <a:tr h="533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Гибкость для малых пользователей</a:t>
                      </a:r>
                      <a:endParaRPr b="1"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✅ Высокая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❌ Средняя (формальность)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❌ Низкая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❌ Низкая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❌ Средняя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>
                <a:solidFill>
                  <a:schemeClr val="dk2"/>
                </a:solidFill>
              </a:rPr>
              <a:t>‹#›</a:t>
            </a:fld>
            <a:endParaRPr>
              <a:solidFill>
                <a:schemeClr val="dk2"/>
              </a:solidFill>
            </a:endParaRPr>
          </a:p>
        </p:txBody>
      </p:sp>
      <p:sp>
        <p:nvSpPr>
          <p:cNvPr id="159" name="Google Shape;159;p20"/>
          <p:cNvSpPr/>
          <p:nvPr/>
        </p:nvSpPr>
        <p:spPr>
          <a:xfrm>
            <a:off x="5136567" y="2088792"/>
            <a:ext cx="3576300" cy="2580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rgbClr val="3964FE"/>
            </a:solidFill>
            <a:prstDash val="solid"/>
            <a:round/>
            <a:headEnd len="sm" w="sm" type="none"/>
            <a:tailEnd len="sm" w="sm" type="none"/>
          </a:ln>
          <a:effectLst>
            <a:outerShdw blurRad="257175" rotWithShape="0" algn="bl" dir="4140000" dist="123825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Южный бассейн выбран стратегически благодаря логистике и многообразию промысла, что облегчает пилотные внедрения.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Обозримый сегмент рынка позволяет сосредоточить усилия на ключевых клиентах для быстрых результатов и масштабирования.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" name="Google Shape;160;p20"/>
          <p:cNvSpPr txBox="1"/>
          <p:nvPr/>
        </p:nvSpPr>
        <p:spPr>
          <a:xfrm>
            <a:off x="5618068" y="280650"/>
            <a:ext cx="2613300" cy="1606800"/>
          </a:xfrm>
          <a:prstGeom prst="rect">
            <a:avLst/>
          </a:prstGeom>
          <a:solidFill>
            <a:srgbClr val="6D9EEB"/>
          </a:solidFill>
          <a:ln cap="flat" cmpd="sng" w="9525">
            <a:solidFill>
              <a:srgbClr val="2A3990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2040000" dist="171450">
              <a:srgbClr val="000000">
                <a:alpha val="34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Оценка рынка и потенциал FishLog</a:t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1" name="Google Shape;161;p20" title="Получено очков"/>
          <p:cNvPicPr preferRelativeResize="0"/>
          <p:nvPr/>
        </p:nvPicPr>
        <p:blipFill rotWithShape="1">
          <a:blip r:embed="rId4">
            <a:alphaModFix/>
          </a:blip>
          <a:srcRect b="0" l="18601" r="19498" t="0"/>
          <a:stretch/>
        </p:blipFill>
        <p:spPr>
          <a:xfrm>
            <a:off x="-5752800" y="154450"/>
            <a:ext cx="4993374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0"/>
          <p:cNvSpPr/>
          <p:nvPr/>
        </p:nvSpPr>
        <p:spPr>
          <a:xfrm>
            <a:off x="205950" y="280650"/>
            <a:ext cx="4698300" cy="4572000"/>
          </a:xfrm>
          <a:prstGeom prst="ellipse">
            <a:avLst/>
          </a:pr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TAM </a:t>
            </a:r>
            <a:endParaRPr sz="1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3000 предприятий</a:t>
            </a:r>
            <a:endParaRPr sz="1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3" name="Google Shape;163;p20"/>
          <p:cNvSpPr/>
          <p:nvPr/>
        </p:nvSpPr>
        <p:spPr>
          <a:xfrm>
            <a:off x="1017000" y="1493125"/>
            <a:ext cx="3076200" cy="3050700"/>
          </a:xfrm>
          <a:prstGeom prst="ellipse">
            <a:avLst/>
          </a:pr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SAM - 150 предприятий ЮФО</a:t>
            </a:r>
            <a:endParaRPr sz="17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4" name="Google Shape;164;p20"/>
          <p:cNvSpPr/>
          <p:nvPr/>
        </p:nvSpPr>
        <p:spPr>
          <a:xfrm>
            <a:off x="1686300" y="2703050"/>
            <a:ext cx="1737600" cy="1686300"/>
          </a:xfrm>
          <a:prstGeom prst="ellipse">
            <a:avLst/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SOM - 30-50 пилотных проектов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1"/>
            </a:gs>
            <a:gs pos="52999">
              <a:schemeClr val="lt1"/>
            </a:gs>
            <a:gs pos="84000">
              <a:srgbClr val="9EBCEC"/>
            </a:gs>
            <a:gs pos="100000">
              <a:srgbClr val="6D9EEB"/>
            </a:gs>
          </a:gsLst>
          <a:lin ang="5400012" scaled="0"/>
        </a:gra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1"/>
          <p:cNvSpPr txBox="1"/>
          <p:nvPr>
            <p:ph type="title"/>
          </p:nvPr>
        </p:nvSpPr>
        <p:spPr>
          <a:xfrm>
            <a:off x="3120350" y="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 ExtraBold"/>
                <a:ea typeface="Roboto ExtraBold"/>
                <a:cs typeface="Roboto ExtraBold"/>
                <a:sym typeface="Roboto ExtraBold"/>
              </a:rPr>
              <a:t>Тренды рынка</a:t>
            </a:r>
            <a:endParaRPr>
              <a:latin typeface="Roboto ExtraBold"/>
              <a:ea typeface="Roboto ExtraBold"/>
              <a:cs typeface="Roboto ExtraBold"/>
              <a:sym typeface="Roboto ExtraBold"/>
            </a:endParaRPr>
          </a:p>
        </p:txBody>
      </p:sp>
      <p:sp>
        <p:nvSpPr>
          <p:cNvPr id="170" name="Google Shape;170;p2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171" name="Google Shape;171;p21"/>
          <p:cNvSpPr txBox="1"/>
          <p:nvPr/>
        </p:nvSpPr>
        <p:spPr>
          <a:xfrm>
            <a:off x="2208131" y="-1276793"/>
            <a:ext cx="7109100" cy="4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rgbClr val="1155CC"/>
              </a:solidFill>
            </a:endParaRPr>
          </a:p>
        </p:txBody>
      </p:sp>
      <p:sp>
        <p:nvSpPr>
          <p:cNvPr id="172" name="Google Shape;172;p21"/>
          <p:cNvSpPr/>
          <p:nvPr/>
        </p:nvSpPr>
        <p:spPr>
          <a:xfrm>
            <a:off x="396863" y="1546322"/>
            <a:ext cx="4237200" cy="1237200"/>
          </a:xfrm>
          <a:prstGeom prst="roundRect">
            <a:avLst>
              <a:gd fmla="val 5913" name="adj"/>
            </a:avLst>
          </a:prstGeom>
          <a:solidFill>
            <a:srgbClr val="FBFC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73" name="Google Shape;17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6825" y="1258925"/>
            <a:ext cx="3998876" cy="464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74" name="Google Shape;174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10325" y="1383375"/>
            <a:ext cx="210075" cy="1389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75" name="Google Shape;175;p21"/>
          <p:cNvPicPr preferRelativeResize="0"/>
          <p:nvPr/>
        </p:nvPicPr>
        <p:blipFill rotWithShape="1">
          <a:blip r:embed="rId5">
            <a:alphaModFix/>
          </a:blip>
          <a:srcRect b="17823" l="0" r="0" t="0"/>
          <a:stretch/>
        </p:blipFill>
        <p:spPr>
          <a:xfrm>
            <a:off x="2345700" y="1264075"/>
            <a:ext cx="438975" cy="33867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1"/>
          <p:cNvSpPr/>
          <p:nvPr/>
        </p:nvSpPr>
        <p:spPr>
          <a:xfrm>
            <a:off x="476225" y="1836875"/>
            <a:ext cx="3276300" cy="2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15213F"/>
              </a:buClr>
              <a:buSzPts val="1300"/>
              <a:buFont typeface="Roboto Slab"/>
              <a:buNone/>
            </a:pPr>
            <a:r>
              <a:rPr b="1" i="0" lang="ru" sz="1300" u="none" cap="none" strike="noStrike">
                <a:solidFill>
                  <a:srgbClr val="15213F"/>
                </a:solidFill>
                <a:latin typeface="Roboto Slab"/>
                <a:ea typeface="Roboto Slab"/>
                <a:cs typeface="Roboto Slab"/>
                <a:sym typeface="Roboto Slab"/>
              </a:rPr>
              <a:t>Рост допустимого объема вылова</a:t>
            </a:r>
            <a:endParaRPr b="1" i="0" sz="1300" u="none" cap="none" strike="noStrike"/>
          </a:p>
        </p:txBody>
      </p:sp>
      <p:sp>
        <p:nvSpPr>
          <p:cNvPr id="177" name="Google Shape;177;p21"/>
          <p:cNvSpPr/>
          <p:nvPr/>
        </p:nvSpPr>
        <p:spPr>
          <a:xfrm>
            <a:off x="476225" y="2117521"/>
            <a:ext cx="4078500" cy="18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4705"/>
              </a:lnSpc>
              <a:spcBef>
                <a:spcPts val="0"/>
              </a:spcBef>
              <a:spcAft>
                <a:spcPts val="0"/>
              </a:spcAft>
              <a:buClr>
                <a:srgbClr val="15213F"/>
              </a:buClr>
              <a:buSzPts val="850"/>
              <a:buFont typeface="Roboto"/>
              <a:buNone/>
            </a:pPr>
            <a:r>
              <a:rPr b="0" i="0" lang="ru" sz="1300" u="none" cap="none" strike="noStrike">
                <a:solidFill>
                  <a:srgbClr val="15213F"/>
                </a:solidFill>
                <a:latin typeface="Roboto"/>
                <a:ea typeface="Roboto"/>
                <a:cs typeface="Roboto"/>
                <a:sym typeface="Roboto"/>
              </a:rPr>
              <a:t>К 2025 году ожидается значительное увеличение допустимых объемов вылова. Этот фактор стимулирует рыбопромышленников к поиску эффективных решений для оптимизации производственных процессов и обеспечения устойчивого использования морских ресурсов.</a:t>
            </a:r>
            <a:endParaRPr b="0" i="0" sz="1300" u="none" cap="none" strike="noStrike"/>
          </a:p>
        </p:txBody>
      </p:sp>
      <p:sp>
        <p:nvSpPr>
          <p:cNvPr id="178" name="Google Shape;178;p21"/>
          <p:cNvSpPr/>
          <p:nvPr/>
        </p:nvSpPr>
        <p:spPr>
          <a:xfrm>
            <a:off x="4892725" y="1546326"/>
            <a:ext cx="3795600" cy="1185900"/>
          </a:xfrm>
          <a:prstGeom prst="roundRect">
            <a:avLst>
              <a:gd fmla="val 5913" name="adj"/>
            </a:avLst>
          </a:prstGeom>
          <a:solidFill>
            <a:srgbClr val="FBFC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79" name="Google Shape;17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92725" y="1249950"/>
            <a:ext cx="3998876" cy="47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80" name="Google Shape;180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96376" y="1383375"/>
            <a:ext cx="188160" cy="3260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81" name="Google Shape;181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578475" y="1242425"/>
            <a:ext cx="318225" cy="326025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1"/>
          <p:cNvSpPr/>
          <p:nvPr/>
        </p:nvSpPr>
        <p:spPr>
          <a:xfrm>
            <a:off x="4963848" y="1818025"/>
            <a:ext cx="3653100" cy="2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15213F"/>
              </a:buClr>
              <a:buSzPts val="1300"/>
              <a:buFont typeface="Roboto Slab"/>
              <a:buNone/>
            </a:pPr>
            <a:r>
              <a:rPr b="1" i="0" lang="ru" sz="1300" u="none" cap="none" strike="noStrike">
                <a:solidFill>
                  <a:srgbClr val="15213F"/>
                </a:solidFill>
                <a:latin typeface="Roboto Slab"/>
                <a:ea typeface="Roboto Slab"/>
                <a:cs typeface="Roboto Slab"/>
                <a:sym typeface="Roboto Slab"/>
              </a:rPr>
              <a:t>Повышение спроса на устойчивые практики</a:t>
            </a:r>
            <a:endParaRPr b="1" i="0" sz="1300" u="none" cap="none" strike="noStrike"/>
          </a:p>
        </p:txBody>
      </p:sp>
      <p:sp>
        <p:nvSpPr>
          <p:cNvPr id="183" name="Google Shape;183;p21"/>
          <p:cNvSpPr/>
          <p:nvPr/>
        </p:nvSpPr>
        <p:spPr>
          <a:xfrm>
            <a:off x="4963850" y="2086924"/>
            <a:ext cx="3653100" cy="17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4705"/>
              </a:lnSpc>
              <a:spcBef>
                <a:spcPts val="0"/>
              </a:spcBef>
              <a:spcAft>
                <a:spcPts val="0"/>
              </a:spcAft>
              <a:buClr>
                <a:srgbClr val="15213F"/>
              </a:buClr>
              <a:buSzPts val="850"/>
              <a:buFont typeface="Roboto"/>
              <a:buNone/>
            </a:pPr>
            <a:r>
              <a:t/>
            </a:r>
            <a:endParaRPr sz="1350">
              <a:solidFill>
                <a:srgbClr val="15213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64705"/>
              </a:lnSpc>
              <a:spcBef>
                <a:spcPts val="0"/>
              </a:spcBef>
              <a:spcAft>
                <a:spcPts val="0"/>
              </a:spcAft>
              <a:buClr>
                <a:srgbClr val="15213F"/>
              </a:buClr>
              <a:buSzPts val="850"/>
              <a:buFont typeface="Roboto"/>
              <a:buNone/>
            </a:pPr>
            <a:r>
              <a:rPr b="0" i="0" lang="ru" sz="1350" u="none" cap="none" strike="noStrike">
                <a:solidFill>
                  <a:srgbClr val="15213F"/>
                </a:solidFill>
                <a:latin typeface="Roboto"/>
                <a:ea typeface="Roboto"/>
                <a:cs typeface="Roboto"/>
                <a:sym typeface="Roboto"/>
              </a:rPr>
              <a:t>Внедрение таких систем, как FishLog, становится критически важным для удовлетворения растущего спроса на устойчивые методы рыболовства и соблюдения международных стандартов.</a:t>
            </a:r>
            <a:endParaRPr b="0" i="0" sz="1350" u="none" cap="none" strike="noStrike"/>
          </a:p>
        </p:txBody>
      </p:sp>
      <p:cxnSp>
        <p:nvCxnSpPr>
          <p:cNvPr id="184" name="Google Shape;184;p21"/>
          <p:cNvCxnSpPr/>
          <p:nvPr/>
        </p:nvCxnSpPr>
        <p:spPr>
          <a:xfrm flipH="1">
            <a:off x="2343300" y="1264075"/>
            <a:ext cx="2400" cy="331200"/>
          </a:xfrm>
          <a:prstGeom prst="straightConnector1">
            <a:avLst/>
          </a:prstGeom>
          <a:noFill/>
          <a:ln cap="flat" cmpd="sng" w="38100">
            <a:solidFill>
              <a:srgbClr val="3055B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1"/>
            </a:gs>
            <a:gs pos="52999">
              <a:schemeClr val="lt1"/>
            </a:gs>
            <a:gs pos="84000">
              <a:srgbClr val="9EBCEC"/>
            </a:gs>
            <a:gs pos="100000">
              <a:srgbClr val="6D9EEB"/>
            </a:gs>
          </a:gsLst>
          <a:lin ang="5400012" scaled="0"/>
        </a:gra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2"/>
          <p:cNvSpPr txBox="1"/>
          <p:nvPr>
            <p:ph type="title"/>
          </p:nvPr>
        </p:nvSpPr>
        <p:spPr>
          <a:xfrm>
            <a:off x="376325" y="138550"/>
            <a:ext cx="80841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latin typeface="Roboto ExtraBold"/>
                <a:ea typeface="Roboto ExtraBold"/>
                <a:cs typeface="Roboto ExtraBold"/>
                <a:sym typeface="Roboto ExtraBold"/>
              </a:rPr>
              <a:t>Маркетинговые каналы и цели продвижения FishLog</a:t>
            </a:r>
            <a:endParaRPr>
              <a:latin typeface="Roboto ExtraBold"/>
              <a:ea typeface="Roboto ExtraBold"/>
              <a:cs typeface="Roboto ExtraBold"/>
              <a:sym typeface="Roboto ExtraBold"/>
            </a:endParaRPr>
          </a:p>
        </p:txBody>
      </p:sp>
      <p:sp>
        <p:nvSpPr>
          <p:cNvPr id="190" name="Google Shape;190;p2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191" name="Google Shape;191;p22"/>
          <p:cNvSpPr txBox="1"/>
          <p:nvPr/>
        </p:nvSpPr>
        <p:spPr>
          <a:xfrm>
            <a:off x="969800" y="1420125"/>
            <a:ext cx="7109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rgbClr val="1155CC"/>
              </a:solidFill>
            </a:endParaRPr>
          </a:p>
        </p:txBody>
      </p:sp>
      <p:graphicFrame>
        <p:nvGraphicFramePr>
          <p:cNvPr id="192" name="Google Shape;192;p22"/>
          <p:cNvGraphicFramePr/>
          <p:nvPr/>
        </p:nvGraphicFramePr>
        <p:xfrm>
          <a:off x="506186" y="978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{ECBA995E-751F-4780-BD14-A9F6B73C78AF}</a:tableStyleId>
              </a:tblPr>
              <a:tblGrid>
                <a:gridCol w="2694700"/>
                <a:gridCol w="2694700"/>
                <a:gridCol w="26947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lt1"/>
                          </a:solidFill>
                        </a:rPr>
                        <a:t>Канал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A86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lt1"/>
                          </a:solidFill>
                        </a:rPr>
                        <a:t>Метод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A86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chemeClr val="lt1"/>
                          </a:solidFill>
                        </a:rPr>
                        <a:t>Цель/Охват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A86E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0F1115"/>
                          </a:solidFill>
                        </a:rPr>
                        <a:t>Отраслевые партнерства</a:t>
                      </a:r>
                      <a:endParaRPr>
                        <a:solidFill>
                          <a:srgbClr val="0F111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0F1115"/>
                          </a:solidFill>
                        </a:rPr>
                        <a:t>Соглашения с “Росрыбхоз”</a:t>
                      </a:r>
                      <a:endParaRPr>
                        <a:solidFill>
                          <a:srgbClr val="0F111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0F1115"/>
                          </a:solidFill>
                        </a:rPr>
                        <a:t>70% рынка</a:t>
                      </a:r>
                      <a:endParaRPr>
                        <a:solidFill>
                          <a:srgbClr val="0F111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0F1115"/>
                          </a:solidFill>
                        </a:rPr>
                        <a:t>Таргетированная реклама</a:t>
                      </a:r>
                      <a:endParaRPr>
                        <a:solidFill>
                          <a:srgbClr val="0F111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0F1115"/>
                          </a:solidFill>
                        </a:rPr>
                        <a:t>Telegram, ВКонтакте</a:t>
                      </a:r>
                      <a:endParaRPr>
                        <a:solidFill>
                          <a:srgbClr val="0F111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0F1115"/>
                          </a:solidFill>
                        </a:rPr>
                        <a:t>5000+ специалистов</a:t>
                      </a:r>
                      <a:endParaRPr>
                        <a:solidFill>
                          <a:srgbClr val="0F111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0F1115"/>
                          </a:solidFill>
                        </a:rPr>
                        <a:t>Выставки</a:t>
                      </a:r>
                      <a:endParaRPr>
                        <a:solidFill>
                          <a:srgbClr val="0F111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0F1115"/>
                          </a:solidFill>
                        </a:rPr>
                        <a:t>“ЮгАгро”, конференции</a:t>
                      </a:r>
                      <a:endParaRPr>
                        <a:solidFill>
                          <a:srgbClr val="0F111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0F1115"/>
                          </a:solidFill>
                        </a:rPr>
                        <a:t>30-50 контактов</a:t>
                      </a:r>
                      <a:endParaRPr>
                        <a:solidFill>
                          <a:srgbClr val="0F111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0F1115"/>
                          </a:solidFill>
                        </a:rPr>
                        <a:t>Пилотные проекты</a:t>
                      </a:r>
                      <a:endParaRPr>
                        <a:solidFill>
                          <a:srgbClr val="0F111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0F1115"/>
                          </a:solidFill>
                        </a:rPr>
                        <a:t>Внедрение у 2-3 предприятий</a:t>
                      </a:r>
                      <a:endParaRPr>
                        <a:solidFill>
                          <a:srgbClr val="0F111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0F1115"/>
                          </a:solidFill>
                        </a:rPr>
                        <a:t>Эталонные кейсы</a:t>
                      </a:r>
                      <a:endParaRPr>
                        <a:solidFill>
                          <a:srgbClr val="0F111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0F1115"/>
                          </a:solidFill>
                        </a:rPr>
                        <a:t>Рабочие группы</a:t>
                      </a:r>
                      <a:endParaRPr>
                        <a:solidFill>
                          <a:srgbClr val="0F111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0F1115"/>
                          </a:solidFill>
                        </a:rPr>
                        <a:t>Участие в экспертных советах</a:t>
                      </a:r>
                      <a:endParaRPr>
                        <a:solidFill>
                          <a:srgbClr val="0F111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0F1115"/>
                          </a:solidFill>
                        </a:rPr>
                        <a:t>Влияние на регуляцию</a:t>
                      </a:r>
                      <a:endParaRPr>
                        <a:solidFill>
                          <a:srgbClr val="0F111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0F1115"/>
                          </a:solidFill>
                        </a:rPr>
                        <a:t>Презентации</a:t>
                      </a:r>
                      <a:endParaRPr>
                        <a:solidFill>
                          <a:srgbClr val="0F111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0F1115"/>
                          </a:solidFill>
                        </a:rPr>
                        <a:t>Показ результатов в Росрыболовстве</a:t>
                      </a:r>
                      <a:endParaRPr>
                        <a:solidFill>
                          <a:srgbClr val="0F111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0F1115"/>
                          </a:solidFill>
                        </a:rPr>
                        <a:t>Статус рекомендованной платформы</a:t>
                      </a:r>
                      <a:endParaRPr>
                        <a:solidFill>
                          <a:srgbClr val="0F111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</a:tbl>
          </a:graphicData>
        </a:graphic>
      </p:graphicFrame>
      <p:sp>
        <p:nvSpPr>
          <p:cNvPr id="193" name="Google Shape;193;p22"/>
          <p:cNvSpPr txBox="1"/>
          <p:nvPr/>
        </p:nvSpPr>
        <p:spPr>
          <a:xfrm>
            <a:off x="506175" y="4182350"/>
            <a:ext cx="81702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rgbClr val="2A3990"/>
                </a:solidFill>
              </a:rPr>
              <a:t>Сбалансированное продвижение через B2B и B2G повышает доверие и создает базу для масштабирования проекта.</a:t>
            </a:r>
            <a:endParaRPr>
              <a:solidFill>
                <a:srgbClr val="2A399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1"/>
            </a:gs>
            <a:gs pos="52999">
              <a:schemeClr val="lt1"/>
            </a:gs>
            <a:gs pos="84000">
              <a:srgbClr val="9EBCEC"/>
            </a:gs>
            <a:gs pos="100000">
              <a:srgbClr val="6D9EEB"/>
            </a:gs>
          </a:gsLst>
          <a:lin ang="5400012" scaled="0"/>
        </a:gra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3"/>
          <p:cNvSpPr txBox="1"/>
          <p:nvPr>
            <p:ph type="title"/>
          </p:nvPr>
        </p:nvSpPr>
        <p:spPr>
          <a:xfrm>
            <a:off x="311700" y="555600"/>
            <a:ext cx="83907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1900">
                <a:solidFill>
                  <a:srgbClr val="2A3990"/>
                </a:solidFill>
              </a:rPr>
              <a:t>Потоки поступления дохода</a:t>
            </a:r>
            <a:endParaRPr b="1" sz="3100">
              <a:solidFill>
                <a:srgbClr val="2A3990"/>
              </a:solidFill>
            </a:endParaRPr>
          </a:p>
        </p:txBody>
      </p:sp>
      <p:sp>
        <p:nvSpPr>
          <p:cNvPr id="199" name="Google Shape;199;p2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200" name="Google Shape;200;p23"/>
          <p:cNvSpPr/>
          <p:nvPr/>
        </p:nvSpPr>
        <p:spPr>
          <a:xfrm>
            <a:off x="5739450" y="1251000"/>
            <a:ext cx="2322000" cy="755700"/>
          </a:xfrm>
          <a:prstGeom prst="roundRect">
            <a:avLst>
              <a:gd fmla="val 16667" name="adj"/>
            </a:avLst>
          </a:prstGeom>
          <a:solidFill>
            <a:srgbClr val="DED2FF"/>
          </a:solidFill>
          <a:ln>
            <a:noFill/>
          </a:ln>
          <a:effectLst>
            <a:outerShdw blurRad="357188" rotWithShape="0" algn="bl" dir="2340000" dist="19050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B2G:</a:t>
            </a:r>
            <a:r>
              <a:rPr lang="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Лицензионные отчисления или гонорар за проект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" name="Google Shape;201;p23"/>
          <p:cNvSpPr/>
          <p:nvPr/>
        </p:nvSpPr>
        <p:spPr>
          <a:xfrm>
            <a:off x="1434675" y="1311300"/>
            <a:ext cx="1875300" cy="635100"/>
          </a:xfrm>
          <a:prstGeom prst="roundRect">
            <a:avLst>
              <a:gd fmla="val 16667" name="adj"/>
            </a:avLst>
          </a:prstGeom>
          <a:solidFill>
            <a:srgbClr val="BBE7FA"/>
          </a:solidFill>
          <a:ln>
            <a:noFill/>
          </a:ln>
          <a:effectLst>
            <a:outerShdw blurRad="357188" rotWithShape="0" algn="bl" dir="2340000" dist="19050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B2B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Подписная SaaS-модель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" name="Google Shape;202;p23"/>
          <p:cNvSpPr/>
          <p:nvPr/>
        </p:nvSpPr>
        <p:spPr>
          <a:xfrm>
            <a:off x="2557500" y="2503800"/>
            <a:ext cx="2014500" cy="1516500"/>
          </a:xfrm>
          <a:prstGeom prst="roundRect">
            <a:avLst>
              <a:gd fmla="val 16667" name="adj"/>
            </a:avLst>
          </a:prstGeom>
          <a:solidFill>
            <a:srgbClr val="BBE7FA"/>
          </a:solidFill>
          <a:ln>
            <a:noFill/>
          </a:ln>
          <a:effectLst>
            <a:outerShdw blurRad="357188" rotWithShape="0" algn="bl" dir="2340000" dist="19050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Тариф "Предприятие": ~5000 – 15000 руб./мес. за доступ для всех судов компании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3" name="Google Shape;203;p23"/>
          <p:cNvSpPr/>
          <p:nvPr/>
        </p:nvSpPr>
        <p:spPr>
          <a:xfrm>
            <a:off x="311700" y="2503800"/>
            <a:ext cx="1954500" cy="1516500"/>
          </a:xfrm>
          <a:prstGeom prst="roundRect">
            <a:avLst>
              <a:gd fmla="val 16667" name="adj"/>
            </a:avLst>
          </a:prstGeom>
          <a:solidFill>
            <a:srgbClr val="BBE7FA"/>
          </a:solidFill>
          <a:ln>
            <a:noFill/>
          </a:ln>
          <a:effectLst>
            <a:outerShdw blurRad="357188" rotWithShape="0" algn="bl" dir="2340000" dist="19050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Тариф "Судно": ~1000 – 3000 руб./мес. за одно судно</a:t>
            </a:r>
            <a:endParaRPr sz="1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4" name="Google Shape;204;p23"/>
          <p:cNvSpPr/>
          <p:nvPr/>
        </p:nvSpPr>
        <p:spPr>
          <a:xfrm>
            <a:off x="5405550" y="2503800"/>
            <a:ext cx="2989800" cy="1516500"/>
          </a:xfrm>
          <a:prstGeom prst="roundRect">
            <a:avLst>
              <a:gd fmla="val 16667" name="adj"/>
            </a:avLst>
          </a:prstGeom>
          <a:solidFill>
            <a:srgbClr val="DED2FF"/>
          </a:solidFill>
          <a:ln>
            <a:noFill/>
          </a:ln>
          <a:effectLst>
            <a:outerShdw blurRad="357188" rotWithShape="0" algn="bl" dir="2340000" dist="19050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Годовая лицензия на использование системы мониторинга для территориального управления: от 500 тыс. до 2 млн руб./год (в зависимости от региона).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1"/>
            </a:gs>
            <a:gs pos="52999">
              <a:schemeClr val="lt1"/>
            </a:gs>
            <a:gs pos="84000">
              <a:srgbClr val="9EBCEC"/>
            </a:gs>
            <a:gs pos="100000">
              <a:srgbClr val="6D9EEB"/>
            </a:gs>
          </a:gsLst>
          <a:lin ang="5400012" scaled="0"/>
        </a:gra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4"/>
          <p:cNvSpPr txBox="1"/>
          <p:nvPr>
            <p:ph type="title"/>
          </p:nvPr>
        </p:nvSpPr>
        <p:spPr>
          <a:xfrm>
            <a:off x="311700" y="555600"/>
            <a:ext cx="83907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1900">
                <a:solidFill>
                  <a:srgbClr val="2A3990"/>
                </a:solidFill>
              </a:rPr>
              <a:t>Структура необходимых инвестиций и ключевые запросы</a:t>
            </a:r>
            <a:endParaRPr b="1" sz="3100">
              <a:solidFill>
                <a:srgbClr val="2A3990"/>
              </a:solidFill>
            </a:endParaRPr>
          </a:p>
        </p:txBody>
      </p:sp>
      <p:sp>
        <p:nvSpPr>
          <p:cNvPr id="210" name="Google Shape;210;p2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211" name="Google Shape;211;p24"/>
          <p:cNvSpPr/>
          <p:nvPr/>
        </p:nvSpPr>
        <p:spPr>
          <a:xfrm>
            <a:off x="4962125" y="1601925"/>
            <a:ext cx="3498300" cy="2831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  <a:effectLst>
            <a:outerShdw blurRad="357188" rotWithShape="0" algn="bl" dir="2340000" dist="19050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2A3990"/>
                </a:solidFill>
                <a:latin typeface="Roboto"/>
                <a:ea typeface="Roboto"/>
                <a:cs typeface="Roboto"/>
                <a:sym typeface="Roboto"/>
              </a:rPr>
              <a:t>Фокус на продажах и росте требует поддержки опытного ментора с B2G-экспертизой и полезных деловых контактов.</a:t>
            </a:r>
            <a:endParaRPr sz="1300">
              <a:solidFill>
                <a:srgbClr val="2A399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300">
                <a:solidFill>
                  <a:srgbClr val="2A3990"/>
                </a:solidFill>
                <a:latin typeface="Roboto"/>
                <a:ea typeface="Roboto"/>
                <a:cs typeface="Roboto"/>
                <a:sym typeface="Roboto"/>
              </a:rPr>
              <a:t>Инвестиции сфокусированы на маркетинге, что повышает шансы быстрого выхода на рынок и роста продаж при поддержке компетентного советника.</a:t>
            </a:r>
            <a:endParaRPr sz="1300">
              <a:solidFill>
                <a:srgbClr val="2A399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2" name="Google Shape;212;p24"/>
          <p:cNvSpPr/>
          <p:nvPr/>
        </p:nvSpPr>
        <p:spPr>
          <a:xfrm>
            <a:off x="646425" y="1601925"/>
            <a:ext cx="3498300" cy="2831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  <a:effectLst>
            <a:outerShdw blurRad="357188" rotWithShape="0" algn="bl" dir="2340000" dist="19050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13" name="Google Shape;213;p24" title="Получено очков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278" y="1789728"/>
            <a:ext cx="3797100" cy="2544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5"/>
          <p:cNvSpPr txBox="1"/>
          <p:nvPr>
            <p:ph idx="12" type="sldNum"/>
          </p:nvPr>
        </p:nvSpPr>
        <p:spPr>
          <a:xfrm>
            <a:off x="8595306" y="646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219" name="Google Shape;219;p25"/>
          <p:cNvSpPr txBox="1"/>
          <p:nvPr>
            <p:ph idx="4294967295" type="title"/>
          </p:nvPr>
        </p:nvSpPr>
        <p:spPr>
          <a:xfrm>
            <a:off x="237225" y="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Технологическое решение</a:t>
            </a:r>
            <a:endParaRPr/>
          </a:p>
        </p:txBody>
      </p:sp>
      <p:pic>
        <p:nvPicPr>
          <p:cNvPr id="220" name="Google Shape;220;p25" title="localhost_5173_qw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3200" y="681675"/>
            <a:ext cx="2497625" cy="38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5" title="localhost_5173_213 (2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41800" y="1113000"/>
            <a:ext cx="3071398" cy="3245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5" title="localhost_5173_213 (4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113000"/>
            <a:ext cx="3202224" cy="3245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6"/>
          <p:cNvSpPr txBox="1"/>
          <p:nvPr>
            <p:ph idx="12" type="sldNum"/>
          </p:nvPr>
        </p:nvSpPr>
        <p:spPr>
          <a:xfrm>
            <a:off x="8497056" y="-1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228" name="Google Shape;228;p26"/>
          <p:cNvSpPr txBox="1"/>
          <p:nvPr>
            <p:ph idx="4294967295" type="title"/>
          </p:nvPr>
        </p:nvSpPr>
        <p:spPr>
          <a:xfrm>
            <a:off x="237225" y="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Технологическое решение</a:t>
            </a:r>
            <a:endParaRPr/>
          </a:p>
        </p:txBody>
      </p:sp>
      <p:pic>
        <p:nvPicPr>
          <p:cNvPr id="229" name="Google Shape;229;p26" title="localhost_5173_overview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642400"/>
            <a:ext cx="2643150" cy="3609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6" title="localhost_5173_overview (2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01300" y="642400"/>
            <a:ext cx="2524901" cy="3609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6" title="localhost_5173_213 (12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31950" y="607800"/>
            <a:ext cx="3413002" cy="3609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237" name="Google Shape;237;p27"/>
          <p:cNvSpPr txBox="1"/>
          <p:nvPr>
            <p:ph idx="4294967295" type="title"/>
          </p:nvPr>
        </p:nvSpPr>
        <p:spPr>
          <a:xfrm>
            <a:off x="237225" y="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Технологическое решение</a:t>
            </a:r>
            <a:endParaRPr/>
          </a:p>
        </p:txBody>
      </p:sp>
      <p:pic>
        <p:nvPicPr>
          <p:cNvPr id="238" name="Google Shape;238;p27" title="localhost_5173_213 (6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275" y="665975"/>
            <a:ext cx="2525376" cy="3985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7" title="localhost_5173_213 (9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03400" y="665975"/>
            <a:ext cx="2936901" cy="398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7" title="localhost_5173_213 (10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60425" y="665975"/>
            <a:ext cx="2883774" cy="3935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246" name="Google Shape;246;p28"/>
          <p:cNvSpPr txBox="1"/>
          <p:nvPr>
            <p:ph idx="4294967295" type="title"/>
          </p:nvPr>
        </p:nvSpPr>
        <p:spPr>
          <a:xfrm>
            <a:off x="237225" y="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Технологическое решение</a:t>
            </a:r>
            <a:endParaRPr/>
          </a:p>
        </p:txBody>
      </p:sp>
      <p:pic>
        <p:nvPicPr>
          <p:cNvPr id="247" name="Google Shape;247;p28" title="localhost_5173_overview (6).png"/>
          <p:cNvPicPr preferRelativeResize="0"/>
          <p:nvPr/>
        </p:nvPicPr>
        <p:blipFill rotWithShape="1">
          <a:blip r:embed="rId3">
            <a:alphaModFix/>
          </a:blip>
          <a:srcRect b="21642" l="0" r="0" t="0"/>
          <a:stretch/>
        </p:blipFill>
        <p:spPr>
          <a:xfrm>
            <a:off x="3262200" y="1231375"/>
            <a:ext cx="2619599" cy="2605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8" title="localhost_5173_213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8974" y="1231375"/>
            <a:ext cx="2957401" cy="2605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8" title="localhost_5173_overview (4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57624" y="1231375"/>
            <a:ext cx="2957402" cy="251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1"/>
            </a:gs>
            <a:gs pos="52999">
              <a:schemeClr val="lt1"/>
            </a:gs>
            <a:gs pos="84000">
              <a:srgbClr val="9EBCEC"/>
            </a:gs>
            <a:gs pos="100000">
              <a:srgbClr val="6D9EEB"/>
            </a:gs>
          </a:gsLst>
          <a:lin ang="5400012" scaled="0"/>
        </a:gra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9"/>
          <p:cNvSpPr txBox="1"/>
          <p:nvPr>
            <p:ph type="title"/>
          </p:nvPr>
        </p:nvSpPr>
        <p:spPr>
          <a:xfrm>
            <a:off x="311700" y="555600"/>
            <a:ext cx="83907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2500">
                <a:solidFill>
                  <a:srgbClr val="2A3990"/>
                </a:solidFill>
              </a:rPr>
              <a:t> Итоги на сегодняшний день</a:t>
            </a:r>
            <a:endParaRPr b="1" sz="3700">
              <a:solidFill>
                <a:srgbClr val="2A3990"/>
              </a:solidFill>
            </a:endParaRPr>
          </a:p>
        </p:txBody>
      </p:sp>
      <p:sp>
        <p:nvSpPr>
          <p:cNvPr id="255" name="Google Shape;255;p2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256" name="Google Shape;256;p29"/>
          <p:cNvSpPr/>
          <p:nvPr/>
        </p:nvSpPr>
        <p:spPr>
          <a:xfrm>
            <a:off x="4962125" y="1601925"/>
            <a:ext cx="3498300" cy="2831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  <a:effectLst>
            <a:outerShdw blurRad="357188" rotWithShape="0" algn="bl" dir="2340000" dist="19050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2A3990"/>
                </a:solidFill>
                <a:latin typeface="Roboto"/>
                <a:ea typeface="Roboto"/>
                <a:cs typeface="Roboto"/>
                <a:sym typeface="Roboto"/>
              </a:rPr>
              <a:t>Проблема ННН-промысла - решена частично:</a:t>
            </a:r>
            <a:endParaRPr sz="1500">
              <a:solidFill>
                <a:srgbClr val="2A399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2A3990"/>
              </a:buClr>
              <a:buSzPts val="1500"/>
              <a:buFont typeface="Roboto"/>
              <a:buChar char="●"/>
            </a:pPr>
            <a:r>
              <a:rPr lang="ru" sz="1500">
                <a:solidFill>
                  <a:srgbClr val="2A3990"/>
                </a:solidFill>
                <a:latin typeface="Roboto"/>
                <a:ea typeface="Roboto"/>
                <a:cs typeface="Roboto"/>
                <a:sym typeface="Roboto"/>
              </a:rPr>
              <a:t>Создана база под прозрачный контроль вылова</a:t>
            </a:r>
            <a:endParaRPr sz="1500">
              <a:solidFill>
                <a:srgbClr val="2A399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3990"/>
              </a:buClr>
              <a:buSzPts val="1500"/>
              <a:buFont typeface="Roboto"/>
              <a:buChar char="●"/>
            </a:pPr>
            <a:r>
              <a:rPr lang="ru" sz="1500">
                <a:solidFill>
                  <a:srgbClr val="2A3990"/>
                </a:solidFill>
                <a:latin typeface="Roboto"/>
                <a:ea typeface="Roboto"/>
                <a:cs typeface="Roboto"/>
                <a:sym typeface="Roboto"/>
              </a:rPr>
              <a:t>Ведутся переговоры с обеими сторонами</a:t>
            </a:r>
            <a:endParaRPr sz="1500">
              <a:solidFill>
                <a:srgbClr val="2A399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3990"/>
              </a:buClr>
              <a:buSzPts val="1300"/>
              <a:buFont typeface="Roboto"/>
              <a:buChar char="●"/>
            </a:pPr>
            <a:r>
              <a:rPr lang="ru" sz="1500">
                <a:solidFill>
                  <a:srgbClr val="2A3990"/>
                </a:solidFill>
                <a:latin typeface="Roboto"/>
                <a:ea typeface="Roboto"/>
                <a:cs typeface="Roboto"/>
                <a:sym typeface="Roboto"/>
              </a:rPr>
              <a:t>Ведется оформление письма поддержки</a:t>
            </a:r>
            <a:endParaRPr sz="1300">
              <a:solidFill>
                <a:srgbClr val="2A399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7" name="Google Shape;257;p29"/>
          <p:cNvSpPr/>
          <p:nvPr/>
        </p:nvSpPr>
        <p:spPr>
          <a:xfrm>
            <a:off x="646425" y="1601925"/>
            <a:ext cx="3498300" cy="2831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  <a:effectLst>
            <a:outerShdw blurRad="357188" rotWithShape="0" algn="bl" dir="2340000" dist="19050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Проблема цифровизации - </a:t>
            </a:r>
            <a:r>
              <a:rPr lang="ru" sz="1600">
                <a:latin typeface="Times New Roman"/>
                <a:ea typeface="Times New Roman"/>
                <a:cs typeface="Times New Roman"/>
                <a:sym typeface="Times New Roman"/>
              </a:rPr>
              <a:t>✅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263" name="Google Shape;263;p30"/>
          <p:cNvSpPr txBox="1"/>
          <p:nvPr/>
        </p:nvSpPr>
        <p:spPr>
          <a:xfrm>
            <a:off x="4102500" y="368050"/>
            <a:ext cx="40131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2400"/>
              </a:spcBef>
              <a:spcAft>
                <a:spcPts val="1200"/>
              </a:spcAft>
              <a:buNone/>
            </a:pPr>
            <a:r>
              <a:rPr lang="ru" sz="2400">
                <a:solidFill>
                  <a:srgbClr val="2A3990"/>
                </a:solidFill>
                <a:latin typeface="Roboto ExtraBold"/>
                <a:ea typeface="Roboto ExtraBold"/>
                <a:cs typeface="Roboto ExtraBold"/>
                <a:sym typeface="Roboto ExtraBold"/>
              </a:rPr>
              <a:t>Дорожная карта проекта</a:t>
            </a:r>
            <a:endParaRPr sz="2400">
              <a:solidFill>
                <a:srgbClr val="2A3990"/>
              </a:solidFill>
              <a:latin typeface="Roboto ExtraBold"/>
              <a:ea typeface="Roboto ExtraBold"/>
              <a:cs typeface="Roboto ExtraBold"/>
              <a:sym typeface="Roboto ExtraBold"/>
            </a:endParaRPr>
          </a:p>
        </p:txBody>
      </p:sp>
      <p:pic>
        <p:nvPicPr>
          <p:cNvPr id="264" name="Google Shape;264;p30" title="528750848164672710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345178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0"/>
          <p:cNvSpPr txBox="1"/>
          <p:nvPr/>
        </p:nvSpPr>
        <p:spPr>
          <a:xfrm>
            <a:off x="4223375" y="1232975"/>
            <a:ext cx="4177500" cy="37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ru" sz="1700"/>
              <a:t>Этап 1 — Исследование и подготовка</a:t>
            </a:r>
            <a:endParaRPr b="1" sz="1700"/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ru" sz="1700"/>
              <a:t>Этап 2 — MVP: базовый функционал</a:t>
            </a:r>
            <a:endParaRPr b="1" sz="1700"/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ru" sz="1700"/>
              <a:t>Этап 3 — MVP: тестирование и запуск</a:t>
            </a:r>
            <a:endParaRPr b="1" sz="1700"/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ru" sz="1700"/>
              <a:t>Этап 4 — Улучшение и аналитика</a:t>
            </a:r>
            <a:endParaRPr b="1" sz="1700"/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1700"/>
              <a:t>Этап 5 — Масштабирование и мобильность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Фоновый значок указателя на временной шкале" id="270" name="Google Shape;270;p31"/>
          <p:cNvSpPr/>
          <p:nvPr/>
        </p:nvSpPr>
        <p:spPr>
          <a:xfrm>
            <a:off x="237233" y="1995025"/>
            <a:ext cx="1593000" cy="630900"/>
          </a:xfrm>
          <a:prstGeom prst="homePlat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3175" lIns="103175" spcFirstLastPara="1" rIns="103175" wrap="square" tIns="103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31"/>
          </a:p>
        </p:txBody>
      </p:sp>
      <p:sp>
        <p:nvSpPr>
          <p:cNvPr id="271" name="Google Shape;271;p31"/>
          <p:cNvSpPr txBox="1"/>
          <p:nvPr>
            <p:ph idx="4294967295" type="body"/>
          </p:nvPr>
        </p:nvSpPr>
        <p:spPr>
          <a:xfrm>
            <a:off x="237224" y="2111459"/>
            <a:ext cx="1238400" cy="398100"/>
          </a:xfrm>
          <a:prstGeom prst="rect">
            <a:avLst/>
          </a:prstGeom>
        </p:spPr>
        <p:txBody>
          <a:bodyPr anchorCtr="0" anchor="ctr" bIns="77375" lIns="77375" spcFirstLastPara="1" rIns="77375" wrap="square" tIns="773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lt1"/>
                </a:solidFill>
              </a:rPr>
              <a:t>Лидер</a:t>
            </a:r>
            <a:endParaRPr sz="1500">
              <a:solidFill>
                <a:schemeClr val="lt1"/>
              </a:solidFill>
            </a:endParaRPr>
          </a:p>
        </p:txBody>
      </p:sp>
      <p:grpSp>
        <p:nvGrpSpPr>
          <p:cNvPr id="272" name="Google Shape;272;p31"/>
          <p:cNvGrpSpPr/>
          <p:nvPr/>
        </p:nvGrpSpPr>
        <p:grpSpPr>
          <a:xfrm>
            <a:off x="814044" y="1496632"/>
            <a:ext cx="168369" cy="502530"/>
            <a:chOff x="777447" y="1610215"/>
            <a:chExt cx="198900" cy="593656"/>
          </a:xfrm>
        </p:grpSpPr>
        <p:cxnSp>
          <p:nvCxnSpPr>
            <p:cNvPr id="273" name="Google Shape;273;p31"/>
            <p:cNvCxnSpPr/>
            <p:nvPr/>
          </p:nvCxnSpPr>
          <p:spPr>
            <a:xfrm>
              <a:off x="876909" y="1649171"/>
              <a:ext cx="0" cy="554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74" name="Google Shape;274;p31"/>
            <p:cNvSpPr/>
            <p:nvPr/>
          </p:nvSpPr>
          <p:spPr>
            <a:xfrm>
              <a:off x="777447" y="1610215"/>
              <a:ext cx="198900" cy="1989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77375" lIns="77375" spcFirstLastPara="1" rIns="77375" wrap="square" tIns="77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5" name="Google Shape;275;p31"/>
          <p:cNvSpPr txBox="1"/>
          <p:nvPr>
            <p:ph idx="4294967295" type="body"/>
          </p:nvPr>
        </p:nvSpPr>
        <p:spPr>
          <a:xfrm>
            <a:off x="-41925" y="870200"/>
            <a:ext cx="1898400" cy="767400"/>
          </a:xfrm>
          <a:prstGeom prst="rect">
            <a:avLst/>
          </a:prstGeom>
        </p:spPr>
        <p:txBody>
          <a:bodyPr anchorCtr="0" anchor="t" bIns="77375" lIns="77375" spcFirstLastPara="1" rIns="77375" wrap="square" tIns="77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354"/>
              </a:spcAft>
              <a:buNone/>
            </a:pPr>
            <a:r>
              <a:rPr lang="ru" sz="1500"/>
              <a:t>Дьяченко Георгий Александрович</a:t>
            </a:r>
            <a:r>
              <a:rPr lang="ru" sz="1500"/>
              <a:t> </a:t>
            </a:r>
            <a:endParaRPr sz="1500"/>
          </a:p>
        </p:txBody>
      </p:sp>
      <p:sp>
        <p:nvSpPr>
          <p:cNvPr descr="Фоновый значок указателя на временной шкале&#10;" id="276" name="Google Shape;276;p31"/>
          <p:cNvSpPr/>
          <p:nvPr/>
        </p:nvSpPr>
        <p:spPr>
          <a:xfrm>
            <a:off x="1421000" y="1995025"/>
            <a:ext cx="1665300" cy="630900"/>
          </a:xfrm>
          <a:prstGeom prst="chevron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3175" lIns="103175" spcFirstLastPara="1" rIns="103175" wrap="square" tIns="103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31"/>
          </a:p>
        </p:txBody>
      </p:sp>
      <p:sp>
        <p:nvSpPr>
          <p:cNvPr id="277" name="Google Shape;277;p31"/>
          <p:cNvSpPr txBox="1"/>
          <p:nvPr>
            <p:ph idx="4294967295" type="body"/>
          </p:nvPr>
        </p:nvSpPr>
        <p:spPr>
          <a:xfrm>
            <a:off x="1695199" y="2123434"/>
            <a:ext cx="1119300" cy="398100"/>
          </a:xfrm>
          <a:prstGeom prst="rect">
            <a:avLst/>
          </a:prstGeom>
        </p:spPr>
        <p:txBody>
          <a:bodyPr anchorCtr="0" anchor="ctr" bIns="77375" lIns="77375" spcFirstLastPara="1" rIns="77375" wrap="square" tIns="773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lt1"/>
                </a:solidFill>
              </a:rPr>
              <a:t>Бизнес</a:t>
            </a:r>
            <a:endParaRPr sz="15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lt1"/>
                </a:solidFill>
              </a:rPr>
              <a:t>аналитик</a:t>
            </a:r>
            <a:endParaRPr sz="1500">
              <a:solidFill>
                <a:schemeClr val="lt1"/>
              </a:solidFill>
            </a:endParaRPr>
          </a:p>
        </p:txBody>
      </p:sp>
      <p:grpSp>
        <p:nvGrpSpPr>
          <p:cNvPr id="278" name="Google Shape;278;p31"/>
          <p:cNvGrpSpPr/>
          <p:nvPr/>
        </p:nvGrpSpPr>
        <p:grpSpPr>
          <a:xfrm>
            <a:off x="2266096" y="2621413"/>
            <a:ext cx="168369" cy="502530"/>
            <a:chOff x="2223534" y="2938958"/>
            <a:chExt cx="198900" cy="593656"/>
          </a:xfrm>
        </p:grpSpPr>
        <p:cxnSp>
          <p:nvCxnSpPr>
            <p:cNvPr id="279" name="Google Shape;279;p31"/>
            <p:cNvCxnSpPr/>
            <p:nvPr/>
          </p:nvCxnSpPr>
          <p:spPr>
            <a:xfrm rot="10800000">
              <a:off x="2322997" y="2938958"/>
              <a:ext cx="0" cy="554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80" name="Google Shape;280;p31"/>
            <p:cNvSpPr/>
            <p:nvPr/>
          </p:nvSpPr>
          <p:spPr>
            <a:xfrm flipH="1" rot="10800000">
              <a:off x="2223534" y="3333714"/>
              <a:ext cx="198900" cy="1989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77375" lIns="77375" spcFirstLastPara="1" rIns="77375" wrap="square" tIns="77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1" name="Google Shape;281;p31"/>
          <p:cNvSpPr txBox="1"/>
          <p:nvPr>
            <p:ph idx="4294967295" type="body"/>
          </p:nvPr>
        </p:nvSpPr>
        <p:spPr>
          <a:xfrm>
            <a:off x="1221675" y="3316875"/>
            <a:ext cx="2257200" cy="767400"/>
          </a:xfrm>
          <a:prstGeom prst="rect">
            <a:avLst/>
          </a:prstGeom>
        </p:spPr>
        <p:txBody>
          <a:bodyPr anchorCtr="0" anchor="t" bIns="77375" lIns="77375" spcFirstLastPara="1" rIns="77375" wrap="square" tIns="77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/>
              <a:t>Николаева Надежда Андреевна</a:t>
            </a:r>
            <a:endParaRPr sz="1500"/>
          </a:p>
          <a:p>
            <a:pPr indent="0" lvl="0" marL="0" rtl="0" algn="ctr">
              <a:spcBef>
                <a:spcPts val="1354"/>
              </a:spcBef>
              <a:spcAft>
                <a:spcPts val="1354"/>
              </a:spcAft>
              <a:buNone/>
            </a:pPr>
            <a:r>
              <a:t/>
            </a:r>
            <a:endParaRPr sz="1500"/>
          </a:p>
        </p:txBody>
      </p:sp>
      <p:sp>
        <p:nvSpPr>
          <p:cNvPr descr="Фоновый значок указателя на временной шкале&#10;" id="282" name="Google Shape;282;p31"/>
          <p:cNvSpPr/>
          <p:nvPr/>
        </p:nvSpPr>
        <p:spPr>
          <a:xfrm>
            <a:off x="2748150" y="1995025"/>
            <a:ext cx="1898400" cy="630900"/>
          </a:xfrm>
          <a:prstGeom prst="chevron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3175" lIns="103175" spcFirstLastPara="1" rIns="103175" wrap="square" tIns="103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31"/>
          </a:p>
        </p:txBody>
      </p:sp>
      <p:sp>
        <p:nvSpPr>
          <p:cNvPr id="283" name="Google Shape;283;p31"/>
          <p:cNvSpPr txBox="1"/>
          <p:nvPr>
            <p:ph idx="4294967295" type="body"/>
          </p:nvPr>
        </p:nvSpPr>
        <p:spPr>
          <a:xfrm>
            <a:off x="3034050" y="2111450"/>
            <a:ext cx="1375800" cy="398100"/>
          </a:xfrm>
          <a:prstGeom prst="rect">
            <a:avLst/>
          </a:prstGeom>
        </p:spPr>
        <p:txBody>
          <a:bodyPr anchorCtr="0" anchor="ctr" bIns="77375" lIns="77375" spcFirstLastPara="1" rIns="77375" wrap="square" tIns="773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lt1"/>
                </a:solidFill>
              </a:rPr>
              <a:t>Back-end</a:t>
            </a:r>
            <a:endParaRPr sz="15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lt1"/>
                </a:solidFill>
              </a:rPr>
              <a:t>разработчик</a:t>
            </a:r>
            <a:endParaRPr sz="1500">
              <a:solidFill>
                <a:schemeClr val="lt1"/>
              </a:solidFill>
            </a:endParaRPr>
          </a:p>
        </p:txBody>
      </p:sp>
      <p:grpSp>
        <p:nvGrpSpPr>
          <p:cNvPr id="284" name="Google Shape;284;p31"/>
          <p:cNvGrpSpPr/>
          <p:nvPr/>
        </p:nvGrpSpPr>
        <p:grpSpPr>
          <a:xfrm>
            <a:off x="3650050" y="1496632"/>
            <a:ext cx="168369" cy="502530"/>
            <a:chOff x="3918084" y="1610215"/>
            <a:chExt cx="198900" cy="593656"/>
          </a:xfrm>
        </p:grpSpPr>
        <p:cxnSp>
          <p:nvCxnSpPr>
            <p:cNvPr id="285" name="Google Shape;285;p31"/>
            <p:cNvCxnSpPr/>
            <p:nvPr/>
          </p:nvCxnSpPr>
          <p:spPr>
            <a:xfrm>
              <a:off x="4017546" y="1649171"/>
              <a:ext cx="0" cy="554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86" name="Google Shape;286;p31"/>
            <p:cNvSpPr/>
            <p:nvPr/>
          </p:nvSpPr>
          <p:spPr>
            <a:xfrm>
              <a:off x="3918084" y="1610215"/>
              <a:ext cx="198900" cy="1989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77375" lIns="77375" spcFirstLastPara="1" rIns="77375" wrap="square" tIns="77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7" name="Google Shape;287;p31"/>
          <p:cNvSpPr txBox="1"/>
          <p:nvPr>
            <p:ph idx="4294967295" type="body"/>
          </p:nvPr>
        </p:nvSpPr>
        <p:spPr>
          <a:xfrm>
            <a:off x="2790447" y="870200"/>
            <a:ext cx="1898400" cy="767400"/>
          </a:xfrm>
          <a:prstGeom prst="rect">
            <a:avLst/>
          </a:prstGeom>
        </p:spPr>
        <p:txBody>
          <a:bodyPr anchorCtr="0" anchor="t" bIns="77375" lIns="77375" spcFirstLastPara="1" rIns="77375" wrap="square" tIns="77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354"/>
              </a:spcAft>
              <a:buNone/>
            </a:pPr>
            <a:r>
              <a:rPr lang="ru" sz="1500"/>
              <a:t>Есенков Роман Михайлович</a:t>
            </a:r>
            <a:endParaRPr sz="1500"/>
          </a:p>
        </p:txBody>
      </p:sp>
      <p:sp>
        <p:nvSpPr>
          <p:cNvPr descr="Фоновый значок указателя на временной шкале&#10;" id="288" name="Google Shape;288;p31"/>
          <p:cNvSpPr/>
          <p:nvPr/>
        </p:nvSpPr>
        <p:spPr>
          <a:xfrm>
            <a:off x="4309663" y="1995025"/>
            <a:ext cx="1745100" cy="630900"/>
          </a:xfrm>
          <a:prstGeom prst="chevron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3175" lIns="103175" spcFirstLastPara="1" rIns="103175" wrap="square" tIns="103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31"/>
          </a:p>
        </p:txBody>
      </p:sp>
      <p:sp>
        <p:nvSpPr>
          <p:cNvPr id="289" name="Google Shape;289;p31"/>
          <p:cNvSpPr txBox="1"/>
          <p:nvPr>
            <p:ph idx="4294967295" type="body"/>
          </p:nvPr>
        </p:nvSpPr>
        <p:spPr>
          <a:xfrm>
            <a:off x="4556250" y="2007026"/>
            <a:ext cx="1119300" cy="630900"/>
          </a:xfrm>
          <a:prstGeom prst="rect">
            <a:avLst/>
          </a:prstGeom>
        </p:spPr>
        <p:txBody>
          <a:bodyPr anchorCtr="0" anchor="ctr" bIns="77375" lIns="77375" spcFirstLastPara="1" rIns="77375" wrap="square" tIns="773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lt1"/>
                </a:solidFill>
              </a:rPr>
              <a:t>Тестер, дизайнер</a:t>
            </a:r>
            <a:endParaRPr b="1" sz="1500">
              <a:solidFill>
                <a:schemeClr val="lt1"/>
              </a:solidFill>
            </a:endParaRPr>
          </a:p>
        </p:txBody>
      </p:sp>
      <p:grpSp>
        <p:nvGrpSpPr>
          <p:cNvPr id="290" name="Google Shape;290;p31"/>
          <p:cNvGrpSpPr/>
          <p:nvPr/>
        </p:nvGrpSpPr>
        <p:grpSpPr>
          <a:xfrm>
            <a:off x="5049762" y="2621413"/>
            <a:ext cx="168369" cy="502530"/>
            <a:chOff x="5958946" y="2938958"/>
            <a:chExt cx="198900" cy="593656"/>
          </a:xfrm>
        </p:grpSpPr>
        <p:cxnSp>
          <p:nvCxnSpPr>
            <p:cNvPr id="291" name="Google Shape;291;p31"/>
            <p:cNvCxnSpPr/>
            <p:nvPr/>
          </p:nvCxnSpPr>
          <p:spPr>
            <a:xfrm rot="10800000">
              <a:off x="6058409" y="2938958"/>
              <a:ext cx="0" cy="554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92" name="Google Shape;292;p31"/>
            <p:cNvSpPr/>
            <p:nvPr/>
          </p:nvSpPr>
          <p:spPr>
            <a:xfrm flipH="1" rot="10800000">
              <a:off x="5958946" y="3333714"/>
              <a:ext cx="198900" cy="1989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77375" lIns="77375" spcFirstLastPara="1" rIns="77375" wrap="square" tIns="77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3" name="Google Shape;293;p31"/>
          <p:cNvSpPr txBox="1"/>
          <p:nvPr>
            <p:ph idx="4294967295" type="body"/>
          </p:nvPr>
        </p:nvSpPr>
        <p:spPr>
          <a:xfrm>
            <a:off x="4175688" y="3314460"/>
            <a:ext cx="1898400" cy="767400"/>
          </a:xfrm>
          <a:prstGeom prst="rect">
            <a:avLst/>
          </a:prstGeom>
        </p:spPr>
        <p:txBody>
          <a:bodyPr anchorCtr="0" anchor="t" bIns="77375" lIns="77375" spcFirstLastPara="1" rIns="77375" wrap="square" tIns="77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/>
              <a:t>Белобрух Мария Константиновна</a:t>
            </a:r>
            <a:endParaRPr sz="1500"/>
          </a:p>
          <a:p>
            <a:pPr indent="0" lvl="0" marL="0" rtl="0" algn="ctr">
              <a:spcBef>
                <a:spcPts val="1354"/>
              </a:spcBef>
              <a:spcAft>
                <a:spcPts val="1354"/>
              </a:spcAft>
              <a:buNone/>
            </a:pPr>
            <a:r>
              <a:t/>
            </a:r>
            <a:endParaRPr sz="1500"/>
          </a:p>
        </p:txBody>
      </p:sp>
      <p:sp>
        <p:nvSpPr>
          <p:cNvPr descr="Фоновый значок указателя на временной шкале&#10;" id="294" name="Google Shape;294;p31"/>
          <p:cNvSpPr/>
          <p:nvPr/>
        </p:nvSpPr>
        <p:spPr>
          <a:xfrm>
            <a:off x="5717854" y="1995025"/>
            <a:ext cx="1745100" cy="630900"/>
          </a:xfrm>
          <a:prstGeom prst="chevron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3175" lIns="103175" spcFirstLastPara="1" rIns="103175" wrap="square" tIns="103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31"/>
          </a:p>
        </p:txBody>
      </p:sp>
      <p:sp>
        <p:nvSpPr>
          <p:cNvPr id="295" name="Google Shape;295;p31"/>
          <p:cNvSpPr txBox="1"/>
          <p:nvPr>
            <p:ph idx="4294967295" type="body"/>
          </p:nvPr>
        </p:nvSpPr>
        <p:spPr>
          <a:xfrm>
            <a:off x="5879300" y="2111450"/>
            <a:ext cx="1440000" cy="398100"/>
          </a:xfrm>
          <a:prstGeom prst="rect">
            <a:avLst/>
          </a:prstGeom>
        </p:spPr>
        <p:txBody>
          <a:bodyPr anchorCtr="0" anchor="ctr" bIns="77375" lIns="77375" spcFirstLastPara="1" rIns="77375" wrap="square" tIns="773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lt1"/>
                </a:solidFill>
              </a:rPr>
              <a:t>Front-end</a:t>
            </a:r>
            <a:endParaRPr sz="15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lt1"/>
                </a:solidFill>
              </a:rPr>
              <a:t>разработчик</a:t>
            </a:r>
            <a:endParaRPr sz="1500">
              <a:solidFill>
                <a:schemeClr val="lt1"/>
              </a:solidFill>
            </a:endParaRPr>
          </a:p>
        </p:txBody>
      </p:sp>
      <p:grpSp>
        <p:nvGrpSpPr>
          <p:cNvPr id="296" name="Google Shape;296;p31"/>
          <p:cNvGrpSpPr/>
          <p:nvPr/>
        </p:nvGrpSpPr>
        <p:grpSpPr>
          <a:xfrm>
            <a:off x="6486020" y="1496632"/>
            <a:ext cx="168369" cy="502530"/>
            <a:chOff x="3918084" y="1610215"/>
            <a:chExt cx="198900" cy="593656"/>
          </a:xfrm>
        </p:grpSpPr>
        <p:cxnSp>
          <p:nvCxnSpPr>
            <p:cNvPr id="297" name="Google Shape;297;p31"/>
            <p:cNvCxnSpPr/>
            <p:nvPr/>
          </p:nvCxnSpPr>
          <p:spPr>
            <a:xfrm>
              <a:off x="4017546" y="1649171"/>
              <a:ext cx="0" cy="554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98" name="Google Shape;298;p31"/>
            <p:cNvSpPr/>
            <p:nvPr/>
          </p:nvSpPr>
          <p:spPr>
            <a:xfrm>
              <a:off x="3918084" y="1610215"/>
              <a:ext cx="198900" cy="1989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77375" lIns="77375" spcFirstLastPara="1" rIns="77375" wrap="square" tIns="77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9" name="Google Shape;299;p31"/>
          <p:cNvSpPr txBox="1"/>
          <p:nvPr>
            <p:ph idx="4294967295" type="body"/>
          </p:nvPr>
        </p:nvSpPr>
        <p:spPr>
          <a:xfrm>
            <a:off x="5516467" y="870200"/>
            <a:ext cx="1898400" cy="767400"/>
          </a:xfrm>
          <a:prstGeom prst="rect">
            <a:avLst/>
          </a:prstGeom>
        </p:spPr>
        <p:txBody>
          <a:bodyPr anchorCtr="0" anchor="t" bIns="77375" lIns="77375" spcFirstLastPara="1" rIns="77375" wrap="square" tIns="77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/>
              <a:t>Горькавой Андрей Александрович</a:t>
            </a:r>
            <a:endParaRPr sz="1500"/>
          </a:p>
          <a:p>
            <a:pPr indent="0" lvl="0" marL="0" rtl="0" algn="ctr">
              <a:spcBef>
                <a:spcPts val="1354"/>
              </a:spcBef>
              <a:spcAft>
                <a:spcPts val="1354"/>
              </a:spcAft>
              <a:buNone/>
            </a:pPr>
            <a:r>
              <a:t/>
            </a:r>
            <a:endParaRPr sz="1500"/>
          </a:p>
        </p:txBody>
      </p:sp>
      <p:sp>
        <p:nvSpPr>
          <p:cNvPr id="300" name="Google Shape;300;p3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301" name="Google Shape;301;p31"/>
          <p:cNvSpPr txBox="1"/>
          <p:nvPr>
            <p:ph idx="4294967295" type="title"/>
          </p:nvPr>
        </p:nvSpPr>
        <p:spPr>
          <a:xfrm>
            <a:off x="237225" y="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</a:t>
            </a:r>
            <a:r>
              <a:rPr lang="ru"/>
              <a:t>оманда</a:t>
            </a:r>
            <a:endParaRPr/>
          </a:p>
        </p:txBody>
      </p:sp>
      <p:sp>
        <p:nvSpPr>
          <p:cNvPr descr="Фоновый значок указателя на временной шкале&#10;" id="302" name="Google Shape;302;p31"/>
          <p:cNvSpPr/>
          <p:nvPr/>
        </p:nvSpPr>
        <p:spPr>
          <a:xfrm>
            <a:off x="7137683" y="1997440"/>
            <a:ext cx="1745100" cy="630900"/>
          </a:xfrm>
          <a:prstGeom prst="chevron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3175" lIns="103175" spcFirstLastPara="1" rIns="103175" wrap="square" tIns="103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31"/>
          </a:p>
        </p:txBody>
      </p:sp>
      <p:sp>
        <p:nvSpPr>
          <p:cNvPr id="303" name="Google Shape;303;p31"/>
          <p:cNvSpPr txBox="1"/>
          <p:nvPr>
            <p:ph idx="4294967295" type="body"/>
          </p:nvPr>
        </p:nvSpPr>
        <p:spPr>
          <a:xfrm>
            <a:off x="7384274" y="2113875"/>
            <a:ext cx="1238400" cy="398100"/>
          </a:xfrm>
          <a:prstGeom prst="rect">
            <a:avLst/>
          </a:prstGeom>
        </p:spPr>
        <p:txBody>
          <a:bodyPr anchorCtr="0" anchor="ctr" bIns="77375" lIns="77375" spcFirstLastPara="1" rIns="77375" wrap="square" tIns="773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lt1"/>
                </a:solidFill>
              </a:rPr>
              <a:t>Отраслевой эксперт</a:t>
            </a:r>
            <a:endParaRPr b="1" sz="1500">
              <a:solidFill>
                <a:schemeClr val="lt1"/>
              </a:solidFill>
            </a:endParaRPr>
          </a:p>
        </p:txBody>
      </p:sp>
      <p:grpSp>
        <p:nvGrpSpPr>
          <p:cNvPr id="304" name="Google Shape;304;p31"/>
          <p:cNvGrpSpPr/>
          <p:nvPr/>
        </p:nvGrpSpPr>
        <p:grpSpPr>
          <a:xfrm>
            <a:off x="7873602" y="2623829"/>
            <a:ext cx="168369" cy="502530"/>
            <a:chOff x="5958946" y="2938958"/>
            <a:chExt cx="198900" cy="593656"/>
          </a:xfrm>
        </p:grpSpPr>
        <p:cxnSp>
          <p:nvCxnSpPr>
            <p:cNvPr id="305" name="Google Shape;305;p31"/>
            <p:cNvCxnSpPr/>
            <p:nvPr/>
          </p:nvCxnSpPr>
          <p:spPr>
            <a:xfrm rot="10800000">
              <a:off x="6058409" y="2938958"/>
              <a:ext cx="0" cy="554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306" name="Google Shape;306;p31"/>
            <p:cNvSpPr/>
            <p:nvPr/>
          </p:nvSpPr>
          <p:spPr>
            <a:xfrm flipH="1" rot="10800000">
              <a:off x="5958946" y="3333714"/>
              <a:ext cx="198900" cy="1989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77375" lIns="77375" spcFirstLastPara="1" rIns="77375" wrap="square" tIns="77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7" name="Google Shape;307;p31"/>
          <p:cNvSpPr txBox="1"/>
          <p:nvPr>
            <p:ph idx="4294967295" type="body"/>
          </p:nvPr>
        </p:nvSpPr>
        <p:spPr>
          <a:xfrm>
            <a:off x="6989017" y="3316876"/>
            <a:ext cx="1898400" cy="767400"/>
          </a:xfrm>
          <a:prstGeom prst="rect">
            <a:avLst/>
          </a:prstGeom>
        </p:spPr>
        <p:txBody>
          <a:bodyPr anchorCtr="0" anchor="t" bIns="77375" lIns="77375" spcFirstLastPara="1" rIns="77375" wrap="square" tIns="77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/>
              <a:t>Бабенко Дарья Дмитриевна</a:t>
            </a:r>
            <a:endParaRPr sz="1500"/>
          </a:p>
          <a:p>
            <a:pPr indent="0" lvl="0" marL="0" rtl="0" algn="ctr">
              <a:spcBef>
                <a:spcPts val="1354"/>
              </a:spcBef>
              <a:spcAft>
                <a:spcPts val="1354"/>
              </a:spcAft>
              <a:buNone/>
            </a:pPr>
            <a:r>
              <a:t/>
            </a:r>
            <a:endParaRPr sz="15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2"/>
          <p:cNvSpPr txBox="1"/>
          <p:nvPr>
            <p:ph type="title"/>
          </p:nvPr>
        </p:nvSpPr>
        <p:spPr>
          <a:xfrm>
            <a:off x="265500" y="213625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Контакты</a:t>
            </a:r>
            <a:endParaRPr/>
          </a:p>
        </p:txBody>
      </p:sp>
      <p:sp>
        <p:nvSpPr>
          <p:cNvPr id="313" name="Google Shape;313;p32"/>
          <p:cNvSpPr txBox="1"/>
          <p:nvPr>
            <p:ph idx="1" type="subTitle"/>
          </p:nvPr>
        </p:nvSpPr>
        <p:spPr>
          <a:xfrm>
            <a:off x="4789300" y="813576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Дьяченко Георгий Александрович</a:t>
            </a:r>
            <a:endParaRPr sz="3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Лидер проекта</a:t>
            </a:r>
            <a:endParaRPr sz="26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Тел: 89181005973</a:t>
            </a:r>
            <a:endParaRPr sz="26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14" name="Google Shape;314;p3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315" name="Google Shape;315;p32" title="qrco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9800" y="1825575"/>
            <a:ext cx="2616602" cy="2616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