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309" r:id="rId6"/>
    <p:sldId id="288" r:id="rId7"/>
    <p:sldId id="310" r:id="rId8"/>
    <p:sldId id="303" r:id="rId9"/>
    <p:sldId id="263" r:id="rId10"/>
    <p:sldId id="304" r:id="rId11"/>
    <p:sldId id="301" r:id="rId12"/>
    <p:sldId id="300" r:id="rId13"/>
    <p:sldId id="305" r:id="rId14"/>
    <p:sldId id="308" r:id="rId15"/>
    <p:sldId id="290" r:id="rId16"/>
    <p:sldId id="291" r:id="rId17"/>
    <p:sldId id="306" r:id="rId18"/>
    <p:sldId id="264" r:id="rId19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>
        <p:scale>
          <a:sx n="90" d="100"/>
          <a:sy n="90" d="100"/>
        </p:scale>
        <p:origin x="-970" y="-26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Школьник</a:t>
          </a:r>
        </a:p>
        <a:p>
          <a:r>
            <a:rPr lang="ru-RU" sz="4000" dirty="0"/>
            <a:t>Студент</a:t>
          </a:r>
          <a:endParaRPr lang="en-US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700" dirty="0"/>
            <a:t>Снятие стресса после тяжелого рабочего дня, помощь в принятии и понимании каких либо жизненных ситуаций и трудностей, но и конечно же удовольствие от наслаждения музыкой, зарисовкой и сюжетом всей игровой картины.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1356" custLinFactNeighborY="-128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LinFactNeighborX="-497" custLinFactNeighborY="-27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77908" y="-2290357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/>
            <a:t>Снятие стресса после тяжелого рабочего дня, помощь в принятии и понимании каких либо жизненных ситуаций и трудностей, но и конечно же удовольствие от наслаждения музыкой, зарисовкой и сюжетом всей игровой картины.</a:t>
          </a:r>
        </a:p>
      </dsp:txBody>
      <dsp:txXfrm rot="-5400000">
        <a:off x="3456401" y="196192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83738" y="0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/>
            <a:t>Школьник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/>
            <a:t>Студент</a:t>
          </a:r>
          <a:endParaRPr lang="en-US" sz="4000" kern="1200" dirty="0"/>
        </a:p>
      </dsp:txBody>
      <dsp:txXfrm>
        <a:off x="165041" y="81303"/>
        <a:ext cx="3311059" cy="1502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xkareff@gmail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2534621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i="0" dirty="0">
                <a:effectLst/>
                <a:latin typeface="YS Text"/>
              </a:rPr>
              <a:t>«</a:t>
            </a:r>
            <a:r>
              <a:rPr lang="en-US" sz="4400" b="0" i="0" dirty="0">
                <a:effectLst/>
                <a:latin typeface="YS Text"/>
              </a:rPr>
              <a:t> </a:t>
            </a:r>
            <a:r>
              <a:rPr lang="ru-RU" sz="4400" dirty="0"/>
              <a:t>Альтер Эго</a:t>
            </a:r>
            <a:r>
              <a:rPr lang="ru-RU" sz="4400" b="0" i="0" dirty="0">
                <a:effectLst/>
                <a:latin typeface="YS Text"/>
              </a:rPr>
              <a:t> »</a:t>
            </a:r>
            <a:r>
              <a:rPr lang="ru-RU" sz="4400" dirty="0"/>
              <a:t> </a:t>
            </a:r>
          </a:p>
          <a:p>
            <a:pPr algn="ctr">
              <a:lnSpc>
                <a:spcPct val="100000"/>
              </a:lnSpc>
            </a:pPr>
            <a:r>
              <a:rPr lang="ru-RU" spc="-1" dirty="0">
                <a:latin typeface="Arial"/>
              </a:rPr>
              <a:t>Визуальная Новелла</a:t>
            </a:r>
            <a:endParaRPr lang="ru-RU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C3CE957-6B63-C207-7F8E-2B1161B03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136" y="981304"/>
            <a:ext cx="1818492" cy="18184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101449" y="10806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29" name="Содержимое 2">
            <a:extLst>
              <a:ext uri="{FF2B5EF4-FFF2-40B4-BE49-F238E27FC236}">
                <a16:creationId xmlns:a16="http://schemas.microsoft.com/office/drawing/2014/main" xmlns="" id="{0B94937B-A1A1-8084-019B-813594BF30B8}"/>
              </a:ext>
            </a:extLst>
          </p:cNvPr>
          <p:cNvSpPr txBox="1">
            <a:spLocks/>
          </p:cNvSpPr>
          <p:nvPr/>
        </p:nvSpPr>
        <p:spPr>
          <a:xfrm>
            <a:off x="2922834" y="1170310"/>
            <a:ext cx="2376263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Сергей Карев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Тимлид, художник</a:t>
            </a:r>
          </a:p>
          <a:p>
            <a:pPr algn="ctr">
              <a:lnSpc>
                <a:spcPct val="110000"/>
              </a:lnSpc>
            </a:pPr>
            <a:endParaRPr lang="ru-RU" sz="1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0" name="Содержимое 2">
            <a:extLst>
              <a:ext uri="{FF2B5EF4-FFF2-40B4-BE49-F238E27FC236}">
                <a16:creationId xmlns:a16="http://schemas.microsoft.com/office/drawing/2014/main" xmlns="" id="{FF56CCB2-409C-374F-6086-59543193A998}"/>
              </a:ext>
            </a:extLst>
          </p:cNvPr>
          <p:cNvSpPr txBox="1">
            <a:spLocks/>
          </p:cNvSpPr>
          <p:nvPr/>
        </p:nvSpPr>
        <p:spPr>
          <a:xfrm>
            <a:off x="4752280" y="4240768"/>
            <a:ext cx="2736305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cs typeface="+mn-cs"/>
              </a:rPr>
              <a:t>Никита Курбатов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Сценарист и маркетолог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A07BC76B-EB1E-D929-F85E-F72AB5FCC3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440" y="1779900"/>
            <a:ext cx="3451958" cy="230175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BFD74782-9E45-6695-31FE-11F3FFC2D6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8538" y="1091415"/>
            <a:ext cx="2664296" cy="393154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6AE24F12-6EF6-36EE-71D1-3A024200DE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96" y="2042323"/>
            <a:ext cx="2819383" cy="15859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178099" y="3051299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92355" y="17097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Постановка проблемы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2009208"/>
              </p:ext>
            </p:extLst>
          </p:nvPr>
        </p:nvGraphicFramePr>
        <p:xfrm>
          <a:off x="215776" y="1323107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774BC1C-EDDD-A534-2946-C12B7CB87A95}"/>
              </a:ext>
            </a:extLst>
          </p:cNvPr>
          <p:cNvSpPr/>
          <p:nvPr/>
        </p:nvSpPr>
        <p:spPr>
          <a:xfrm>
            <a:off x="1007864" y="3964416"/>
            <a:ext cx="58326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/>
              <a:t>Для решении проблемы мы предлагаем визуальную новеллу</a:t>
            </a:r>
            <a:r>
              <a:rPr lang="en-US" sz="1800" i="1" dirty="0"/>
              <a:t>,</a:t>
            </a:r>
            <a:r>
              <a:rPr lang="ru-RU" sz="1800" i="1" dirty="0"/>
              <a:t> которая погрузит его в новый мир будущего и позволит узнать о необычной профессии.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0BDD3E94-2174-217A-6E3C-48A04E43DA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92240" y="2475235"/>
            <a:ext cx="10080626" cy="56703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952576" y="603027"/>
            <a:ext cx="10069463" cy="982800"/>
          </a:xfrm>
        </p:spPr>
        <p:txBody>
          <a:bodyPr lIns="720000"/>
          <a:lstStyle/>
          <a:p>
            <a:pPr algn="ctr">
              <a:lnSpc>
                <a:spcPct val="100000"/>
              </a:lnSpc>
            </a:pPr>
            <a:r>
              <a:rPr lang="ru-RU" sz="4400" b="0" i="0" dirty="0">
                <a:effectLst/>
                <a:latin typeface="YS Text"/>
              </a:rPr>
              <a:t>«</a:t>
            </a:r>
            <a:r>
              <a:rPr lang="en-US" sz="4400" b="0" i="0" dirty="0">
                <a:effectLst/>
                <a:latin typeface="YS Text"/>
              </a:rPr>
              <a:t> </a:t>
            </a:r>
            <a:r>
              <a:rPr lang="ru-RU" sz="4400" dirty="0"/>
              <a:t>Альтер Эго</a:t>
            </a:r>
            <a:r>
              <a:rPr lang="ru-RU" sz="4400" b="0" i="0" dirty="0">
                <a:effectLst/>
                <a:latin typeface="YS Text"/>
              </a:rPr>
              <a:t> »</a:t>
            </a:r>
            <a:endParaRPr lang="ru-RU" sz="4400" b="0" strike="noStrike" spc="-1" dirty="0">
              <a:latin typeface="Arial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BE557B41-5CA7-8107-F6DB-7FBE8E91BBAC}"/>
              </a:ext>
            </a:extLst>
          </p:cNvPr>
          <p:cNvSpPr/>
          <p:nvPr/>
        </p:nvSpPr>
        <p:spPr>
          <a:xfrm>
            <a:off x="2520032" y="1735454"/>
            <a:ext cx="58326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dirty="0">
                <a:effectLst/>
                <a:latin typeface="YS Text"/>
              </a:rPr>
              <a:t>«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MS Gothic" pitchFamily="49" charset="-128"/>
              </a:rPr>
              <a:t>Альтер Эго</a:t>
            </a:r>
            <a:r>
              <a:rPr lang="ru-RU" sz="1800" b="0" i="0" dirty="0">
                <a:effectLst/>
                <a:latin typeface="YS Text"/>
              </a:rPr>
              <a:t> »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MS Gothic" pitchFamily="49" charset="-128"/>
              </a:rPr>
              <a:t> - это игра жанра визуальная новелла, раскрывающая профессию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MS Gothic" pitchFamily="49" charset="-128"/>
              </a:rPr>
              <a:t>VR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MS Gothic" pitchFamily="49" charset="-128"/>
              </a:rPr>
              <a:t>архитектора.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4CF3087-CE69-FF59-3A54-95304375C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0488" y="1458082"/>
            <a:ext cx="7488832" cy="421246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2F056AD-6EDE-45E8-B96F-B0A965341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264" y="2808411"/>
            <a:ext cx="4176341" cy="23491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67C1EA3-2E5B-19C8-49DF-1D349476B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" y="635"/>
            <a:ext cx="10079182" cy="5669280"/>
          </a:xfrm>
          <a:prstGeom prst="rect">
            <a:avLst/>
          </a:prstGeom>
        </p:spPr>
      </p:pic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76312" y="24488"/>
            <a:ext cx="10069463" cy="982800"/>
          </a:xfrm>
        </p:spPr>
        <p:txBody>
          <a:bodyPr lIns="720000"/>
          <a:lstStyle/>
          <a:p>
            <a:pPr algn="ctr">
              <a:lnSpc>
                <a:spcPct val="100000"/>
              </a:lnSpc>
            </a:pPr>
            <a:r>
              <a:rPr lang="ru-RU" sz="4400" b="0" i="0" dirty="0">
                <a:effectLst/>
                <a:latin typeface="YS Text"/>
              </a:rPr>
              <a:t>Фишки проекта</a:t>
            </a:r>
            <a:endParaRPr lang="ru-RU" sz="4400" b="0" strike="noStrike" spc="-1" dirty="0">
              <a:latin typeface="Arial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3629063-1D3D-A98F-BA25-07D5EA16B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2" y="868827"/>
            <a:ext cx="8568952" cy="482003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BE557B41-5CA7-8107-F6DB-7FBE8E91BBAC}"/>
              </a:ext>
            </a:extLst>
          </p:cNvPr>
          <p:cNvSpPr/>
          <p:nvPr/>
        </p:nvSpPr>
        <p:spPr>
          <a:xfrm>
            <a:off x="546627" y="1668453"/>
            <a:ext cx="2232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0" lang="ru-RU" u="none" strike="noStrike" kern="0" cap="none" spc="0" normalizeH="0" baseline="0" noProof="0" dirty="0">
                <a:ln>
                  <a:noFill/>
                </a:ln>
                <a:uLnTx/>
                <a:uFillTx/>
                <a:latin typeface="YS Text"/>
                <a:ea typeface="MS Gothic" pitchFamily="49" charset="-128"/>
              </a:rPr>
              <a:t>Нет нудной информации о профессии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E0AF22E-0170-A550-DBA4-5CABB383B784}"/>
              </a:ext>
            </a:extLst>
          </p:cNvPr>
          <p:cNvSpPr/>
          <p:nvPr/>
        </p:nvSpPr>
        <p:spPr>
          <a:xfrm>
            <a:off x="7380573" y="2791455"/>
            <a:ext cx="2232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0" lang="ru-RU" u="none" strike="noStrike" kern="0" cap="none" spc="0" normalizeH="0" baseline="0" noProof="0" dirty="0">
                <a:ln>
                  <a:noFill/>
                </a:ln>
                <a:uLnTx/>
                <a:uFillTx/>
                <a:latin typeface="YS Text"/>
                <a:ea typeface="MS Gothic" pitchFamily="49" charset="-128"/>
              </a:rPr>
              <a:t>Собственная музыка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8F09256-D242-DEE8-9802-9C0B9520508F}"/>
              </a:ext>
            </a:extLst>
          </p:cNvPr>
          <p:cNvSpPr/>
          <p:nvPr/>
        </p:nvSpPr>
        <p:spPr>
          <a:xfrm>
            <a:off x="1583928" y="2880770"/>
            <a:ext cx="2232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b="0" i="0" kern="0" dirty="0">
                <a:effectLst/>
                <a:latin typeface="YS Text"/>
                <a:ea typeface="MS Gothic" pitchFamily="49" charset="-128"/>
              </a:rPr>
              <a:t>Необычные персонажи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73566DE-D628-75AE-D19D-0A7DE883D461}"/>
              </a:ext>
            </a:extLst>
          </p:cNvPr>
          <p:cNvSpPr/>
          <p:nvPr/>
        </p:nvSpPr>
        <p:spPr>
          <a:xfrm>
            <a:off x="5984735" y="1591126"/>
            <a:ext cx="2232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b="0" i="0" kern="0" dirty="0">
                <a:effectLst/>
                <a:latin typeface="YS Text"/>
                <a:ea typeface="MS Gothic" pitchFamily="49" charset="-128"/>
              </a:rPr>
              <a:t>Раскрытие профессии в нестандартной ситуации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6623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553563"/>
              </p:ext>
            </p:extLst>
          </p:nvPr>
        </p:nvGraphicFramePr>
        <p:xfrm>
          <a:off x="504056" y="1971179"/>
          <a:ext cx="9217024" cy="253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9820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1192807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974713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90236" y="1021111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52182" y="1819612"/>
            <a:ext cx="58326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Целевой аудиторией нашего проекта могут быть люди любого возраста и пола, которые интересуются японской культурой, </a:t>
            </a:r>
            <a:r>
              <a:rPr lang="ru-RU" dirty="0" err="1" smtClean="0"/>
              <a:t>аниме</a:t>
            </a:r>
            <a:r>
              <a:rPr lang="ru-RU" dirty="0" smtClean="0"/>
              <a:t> и </a:t>
            </a:r>
            <a:r>
              <a:rPr lang="ru-RU" dirty="0" err="1" smtClean="0"/>
              <a:t>мангой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Также любители игр различных жанров. В особенности визуальных новелл, интерактивного кино, ролевых игр, и квестов.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FEF4C37-ABAA-DC27-D9BA-CB7CE28D3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2416" y="2028088"/>
            <a:ext cx="6475488" cy="36424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74642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Нишевой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119371" y="2810681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интернет, фирменные магазины)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082693" y="1461988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Сообщества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198160" y="4368160"/>
            <a:ext cx="5040314" cy="10800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Регулярные доходы от периодических платежей</a:t>
            </a:r>
            <a:br>
              <a:rPr lang="ru-RU" sz="14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1400" i="1" dirty="0">
                <a:solidFill>
                  <a:schemeClr val="bg1">
                    <a:lumMod val="50000"/>
                  </a:schemeClr>
                </a:solidFill>
              </a:rPr>
            </a:b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Оплата подписки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85860" y="2796636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Персонал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Soviet Games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107888" y="4327745"/>
            <a:ext cx="4824536" cy="1077218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67E28AC-3AA0-B79D-BFE1-A11986D822FD}"/>
              </a:ext>
            </a:extLst>
          </p:cNvPr>
          <p:cNvSpPr txBox="1"/>
          <p:nvPr/>
        </p:nvSpPr>
        <p:spPr>
          <a:xfrm>
            <a:off x="2085860" y="1446715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Платформа 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Steam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44264" y="260457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EAEAF90-0D50-98FF-1E79-962166D98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26" y="2331219"/>
            <a:ext cx="9082988" cy="209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4588" y="1755155"/>
            <a:ext cx="87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S (конкретность) - получить прибыль с 1000 транзакций.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M (измеримость) – 150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A (достижимость) – реализация - публикация – результат.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R (важность) - получение максимальной прибыли.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T (срок) - 6 месяцев.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09C8076-5DD3-BECC-EDE0-7A8F0893D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7904" y="603027"/>
            <a:ext cx="9502534" cy="567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79872" y="1181242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071492"/>
              </p:ext>
            </p:extLst>
          </p:nvPr>
        </p:nvGraphicFramePr>
        <p:xfrm>
          <a:off x="143768" y="1467123"/>
          <a:ext cx="9793089" cy="3211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Публикация игры в </a:t>
                      </a:r>
                      <a:r>
                        <a:rPr lang="en-US" sz="2300" dirty="0"/>
                        <a:t>Steam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  <a:r>
                        <a:rPr lang="ru-RU" sz="24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 00</a:t>
                      </a:r>
                      <a:r>
                        <a:rPr lang="en-US" sz="24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 </a:t>
                      </a:r>
                      <a:r>
                        <a:rPr lang="ru-RU" sz="24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₽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10 000 </a:t>
                      </a:r>
                      <a:r>
                        <a:rPr lang="ru-RU" sz="20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₽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lang="ru-RU" sz="2400" b="1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2400" b="1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 </a:t>
                      </a:r>
                      <a:r>
                        <a:rPr lang="ru-RU" sz="24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₽</a:t>
                      </a:r>
                      <a:endParaRPr lang="ru-RU" sz="2400" dirty="0"/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Из собственного</a:t>
                      </a:r>
                      <a:r>
                        <a:rPr lang="ru-RU" sz="2300" baseline="0" dirty="0"/>
                        <a:t> бюджета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84698" y="1584997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860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ea typeface="MS Gothic" pitchFamily="49" charset="-128"/>
              </a:rPr>
              <a:t>Мы выбрали индивидуально предпринимательскую форму - это наиболее простая и доступная форма для начала бизнеса.</a:t>
            </a:r>
            <a:endParaRPr lang="en-US" sz="3200" dirty="0">
              <a:ea typeface="MS Gothic" pitchFamily="49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dirty="0">
              <a:ea typeface="MS Gothic" pitchFamily="49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ea typeface="MS Gothic" pitchFamily="49" charset="-128"/>
              </a:rPr>
              <a:t>В качестве системы налогообложения мы выбрали УСН.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791036"/>
              </p:ext>
            </p:extLst>
          </p:nvPr>
        </p:nvGraphicFramePr>
        <p:xfrm>
          <a:off x="79749" y="982800"/>
          <a:ext cx="9857107" cy="362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051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2914657032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106903779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604754131"/>
                    </a:ext>
                  </a:extLst>
                </a:gridCol>
                <a:gridCol w="144016">
                  <a:extLst>
                    <a:ext uri="{9D8B030D-6E8A-4147-A177-3AD203B41FA5}">
                      <a16:colId xmlns:a16="http://schemas.microsoft.com/office/drawing/2014/main" xmlns="" val="2573038779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921430317"/>
                    </a:ext>
                  </a:extLst>
                </a:gridCol>
                <a:gridCol w="257759">
                  <a:extLst>
                    <a:ext uri="{9D8B030D-6E8A-4147-A177-3AD203B41FA5}">
                      <a16:colId xmlns:a16="http://schemas.microsoft.com/office/drawing/2014/main" xmlns="" val="3780457743"/>
                    </a:ext>
                  </a:extLst>
                </a:gridCol>
                <a:gridCol w="174289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3563412088"/>
                    </a:ext>
                  </a:extLst>
                </a:gridCol>
                <a:gridCol w="480590">
                  <a:extLst>
                    <a:ext uri="{9D8B030D-6E8A-4147-A177-3AD203B41FA5}">
                      <a16:colId xmlns:a16="http://schemas.microsoft.com/office/drawing/2014/main" xmlns="" val="1222144417"/>
                    </a:ext>
                  </a:extLst>
                </a:gridCol>
                <a:gridCol w="527522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409250368"/>
                    </a:ext>
                  </a:extLst>
                </a:gridCol>
                <a:gridCol w="489666">
                  <a:extLst>
                    <a:ext uri="{9D8B030D-6E8A-4147-A177-3AD203B41FA5}">
                      <a16:colId xmlns:a16="http://schemas.microsoft.com/office/drawing/2014/main" xmlns="" val="3445949601"/>
                    </a:ext>
                  </a:extLst>
                </a:gridCol>
                <a:gridCol w="518446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51306288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071421175"/>
                    </a:ext>
                  </a:extLst>
                </a:gridCol>
                <a:gridCol w="144016">
                  <a:extLst>
                    <a:ext uri="{9D8B030D-6E8A-4147-A177-3AD203B41FA5}">
                      <a16:colId xmlns:a16="http://schemas.microsoft.com/office/drawing/2014/main" xmlns="" val="244910906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3756369748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  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  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32376">
                <a:tc gridSpan="20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4023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 т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.</a:t>
                      </a:r>
                      <a:r>
                        <a:rPr lang="ru-RU" sz="1400" u="none" strike="noStrike">
                          <a:effectLst/>
                          <a:latin typeface="+mn-lt"/>
                        </a:rPr>
                        <a:t>р.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6.3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6.3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14.7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14.7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24.7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24.7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35.5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61.5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86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104.5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123.4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633.7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633.7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КОМИССИЯ ПЛАТФОРМЫ (30%)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ПЛАТФОРМЫ (30%)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 т.р.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0.81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4.4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4.4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7.4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7.4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10.6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14.4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18.4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25.8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31.5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37.2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45.6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197.7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197.7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ПОДОХОДНЫЙ НАЛОГ (УСН) (6%)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ПОДОХОДНЫЙ НАЛОГ (УСН) (6%)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т.р.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0.16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0.37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0.37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0.8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0.8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1.4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1.4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3.7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5.1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6.7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7.5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9.1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38.4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38.4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т.р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1.74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4.11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4.11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6.5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6.5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22.8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30.8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40.5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55.1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67.3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78.8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97.47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223441">
                <a:tc gridSpan="20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369230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т.р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298109"/>
              </p:ext>
            </p:extLst>
          </p:nvPr>
        </p:nvGraphicFramePr>
        <p:xfrm>
          <a:off x="269280" y="1410432"/>
          <a:ext cx="9721080" cy="32381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51 300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98 700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год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3240112" y="1323107"/>
            <a:ext cx="2376263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Сергей Карев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xkareff@gmail.com</a:t>
            </a:r>
            <a:r>
              <a:rPr lang="en-US" sz="1400" b="0" i="0" u="none" strike="noStrike" dirty="0">
                <a:effectLst/>
                <a:latin typeface="+mj-lt"/>
                <a:hlinkClick r:id="rId3"/>
              </a:rPr>
              <a:t>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vk.com/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molodoyadelovoy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824288" y="4326113"/>
            <a:ext cx="2736305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cs typeface="+mn-cs"/>
              </a:rPr>
              <a:t>Никита Курбатов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shadow42171@gmail.com</a:t>
            </a:r>
            <a:endParaRPr lang="ru-RU" sz="1400" b="1" dirty="0">
              <a:solidFill>
                <a:schemeClr val="bg1">
                  <a:lumMod val="50000"/>
                </a:schemeClr>
              </a:solidFill>
              <a:cs typeface="+mn-cs"/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cs typeface="+mn-cs"/>
              </a:rPr>
              <a:t>vk.com/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cs typeface="+mn-cs"/>
              </a:rPr>
              <a:t>blessursouls</a:t>
            </a:r>
            <a:endParaRPr lang="ru-RU" sz="1400" b="1" dirty="0">
              <a:solidFill>
                <a:schemeClr val="bg1">
                  <a:lumMod val="50000"/>
                </a:schemeClr>
              </a:solidFill>
              <a:cs typeface="+mn-cs"/>
            </a:endParaRP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733FD89-37D6-4777-FC64-3EB08C747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424" y="1684397"/>
            <a:ext cx="3451958" cy="230175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E0BD289-A44B-1C71-70D8-11D4D02F84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87" y="891059"/>
            <a:ext cx="2296091" cy="344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0C58415-187A-59B4-298A-CD48219C4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392" y="-30906"/>
            <a:ext cx="10135922" cy="5701456"/>
          </a:xfrm>
          <a:prstGeom prst="rect">
            <a:avLst/>
          </a:prstGeom>
        </p:spPr>
      </p:pic>
      <p:sp>
        <p:nvSpPr>
          <p:cNvPr id="251" name="Прямоугольник 250"/>
          <p:cNvSpPr/>
          <p:nvPr/>
        </p:nvSpPr>
        <p:spPr>
          <a:xfrm>
            <a:off x="287784" y="3123307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8285</TotalTime>
  <Words>521</Words>
  <Application>Microsoft Office PowerPoint</Application>
  <PresentationFormat>Произвольный</PresentationFormat>
  <Paragraphs>264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« Альтер Эго »</vt:lpstr>
      <vt:lpstr>Фишки проекта</vt:lpstr>
      <vt:lpstr>Роль проекта в обеспечении  технологического суверенитета страны</vt:lpstr>
      <vt:lpstr>Целевая аудитория проекта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Honor</cp:lastModifiedBy>
  <cp:revision>53</cp:revision>
  <dcterms:created xsi:type="dcterms:W3CDTF">2022-10-14T10:42:52Z</dcterms:created>
  <dcterms:modified xsi:type="dcterms:W3CDTF">2023-07-24T16:43:17Z</dcterms:modified>
  <dc:language>ru-RU</dc:language>
</cp:coreProperties>
</file>