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2"/>
    <p:sldId id="314" r:id="rId3"/>
    <p:sldId id="291" r:id="rId4"/>
    <p:sldId id="295" r:id="rId5"/>
    <p:sldId id="293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57" autoAdjust="0"/>
    <p:restoredTop sz="94660"/>
  </p:normalViewPr>
  <p:slideViewPr>
    <p:cSldViewPr snapToGrid="0">
      <p:cViewPr>
        <p:scale>
          <a:sx n="106" d="100"/>
          <a:sy n="106" d="100"/>
        </p:scale>
        <p:origin x="1184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8T17:25:10.941" idx="16">
    <p:pos x="10" y="10"/>
    <p:text>Это решение а не актуальность и описание проекта</p:text>
    <p:extLst>
      <p:ext uri="{C676402C-5697-4E1C-873F-D02D1690AC5C}">
        <p15:threadingInfo xmlns:p15="http://schemas.microsoft.com/office/powerpoint/2012/main" timeZoneBias="-180"/>
      </p:ext>
    </p:extLst>
  </p:cm>
  <p:cm authorId="1" dt="2025-10-28T17:29:35.849" idx="17">
    <p:pos x="146" y="146"/>
    <p:text>Меньше текста, больше ключевых пунктов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8T17:31:00.205" idx="8">
    <p:pos x="10" y="10"/>
    <p:text>Первые три абзаца к актуальности</p:text>
    <p:extLst>
      <p:ext uri="{C676402C-5697-4E1C-873F-D02D1690AC5C}">
        <p15:threadingInfo xmlns:p15="http://schemas.microsoft.com/office/powerpoint/2012/main" timeZoneBias="-180"/>
      </p:ext>
    </p:extLst>
  </p:cm>
  <p:cm authorId="1" dt="2025-10-28T17:31:24.055" idx="9">
    <p:pos x="10" y="146"/>
    <p:text>По контексту больше актуальность в реализации</p:text>
    <p:extLst>
      <p:ext uri="{C676402C-5697-4E1C-873F-D02D1690AC5C}">
        <p15:threadingInfo xmlns:p15="http://schemas.microsoft.com/office/powerpoint/2012/main" timeZoneBias="-180">
          <p15:parentCm authorId="1" idx="8"/>
        </p15:threadingInfo>
      </p:ext>
    </p:extLst>
  </p:cm>
  <p:cm authorId="1" dt="2025-10-28T17:35:22.977" idx="10">
    <p:pos x="10" y="282"/>
    <p:text>В проблему вставить попунктно</p:text>
    <p:extLst>
      <p:ext uri="{C676402C-5697-4E1C-873F-D02D1690AC5C}">
        <p15:threadingInfo xmlns:p15="http://schemas.microsoft.com/office/powerpoint/2012/main" timeZoneBias="-180">
          <p15:parentCm authorId="1" idx="8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8T17:40:46.099" idx="15">
    <p:pos x="10" y="10"/>
    <p:text>Лучше прописывать портрет-проблема, для каждого она своя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707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 panose="020F0502020204030204"/>
              <a:buNone/>
            </a:pPr>
            <a:endParaRPr/>
          </a:p>
        </p:txBody>
      </p:sp>
      <p:sp>
        <p:nvSpPr>
          <p:cNvPr id="131" name="Google Shape;13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 panose="020F0502020204030204"/>
              <a:buNone/>
            </a:pPr>
            <a:endParaRPr dirty="0"/>
          </a:p>
        </p:txBody>
      </p:sp>
      <p:sp>
        <p:nvSpPr>
          <p:cNvPr id="169" name="Google Shape;16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75a8c1f4a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g275a8c1f4a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 panose="020F0502020204030204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2830" y="25400"/>
            <a:ext cx="10820400" cy="1156335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5525" y="1261745"/>
            <a:ext cx="10855960" cy="504888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43940" y="6383655"/>
            <a:ext cx="2743200" cy="365125"/>
          </a:xfrm>
        </p:spPr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210" y="41910"/>
            <a:ext cx="10811510" cy="1155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940" y="1282065"/>
            <a:ext cx="10783570" cy="4599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39E1C-7297-41DF-B486-B88AF9DE17A2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7A37-F9F2-4DFE-B6D3-9CC5B38B330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6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7.png"/><Relationship Id="rId9" Type="http://schemas.openxmlformats.org/officeDocument/2006/relationships/comments" Target="../comments/commen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46216" y="2573049"/>
            <a:ext cx="4770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800" dirty="0"/>
              <a:t>ARITHMIOS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HelveticaNeueCyr" panose="02000503040000020004" pitchFamily="2" charset="-52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6216" y="4023341"/>
            <a:ext cx="3856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rgbClr val="27376B"/>
                </a:solidFill>
                <a:latin typeface="HelveticaNeueCyr" panose="02000503040000020004" pitchFamily="2" charset="-52"/>
              </a:rPr>
              <a:t>Трекер</a:t>
            </a:r>
            <a:r>
              <a:rPr lang="ru-RU" dirty="0">
                <a:solidFill>
                  <a:srgbClr val="27376B"/>
                </a:solidFill>
                <a:latin typeface="HelveticaNeueCyr" panose="02000503040000020004" pitchFamily="2" charset="-52"/>
              </a:rPr>
              <a:t> проекта – Леонид Арасланов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HelveticaNeueCyr" panose="02000503040000020004" pitchFamily="2" charset="-5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/>
          <p:nvPr/>
        </p:nvSpPr>
        <p:spPr>
          <a:xfrm>
            <a:off x="9674352" y="0"/>
            <a:ext cx="2517648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7" name="Google Shape;117;p21"/>
          <p:cNvSpPr txBox="1">
            <a:spLocks noGrp="1"/>
          </p:cNvSpPr>
          <p:nvPr>
            <p:ph type="title"/>
          </p:nvPr>
        </p:nvSpPr>
        <p:spPr>
          <a:xfrm>
            <a:off x="1050925" y="32385"/>
            <a:ext cx="11072495" cy="115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rPr lang="ru-RU" sz="3200" dirty="0"/>
              <a:t>Акт</a:t>
            </a:r>
            <a:r>
              <a:rPr lang="ru-RU" sz="3200" b="1" dirty="0"/>
              <a:t>уальность и описание проекта</a:t>
            </a:r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1"/>
          </p:nvPr>
        </p:nvSpPr>
        <p:spPr>
          <a:xfrm>
            <a:off x="1237932" y="2248716"/>
            <a:ext cx="10698479" cy="3120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effectLst/>
              </a:rPr>
              <a:t>Актуальность проекта:</a:t>
            </a:r>
            <a:endParaRPr lang="ru-RU" dirty="0">
              <a:effectLst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17,9 млн смертей ежегодно в России из-за сердечно-сосудистых заболеваний (ССЗ).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85% случаев острой сердечной недостаточности приводят к внезапной смерти.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ССЗ часто развиваются бессимптомно</a:t>
            </a:r>
            <a:endParaRPr lang="en-US" dirty="0">
              <a:effectLst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На </a:t>
            </a:r>
            <a:r>
              <a:rPr lang="ru-RU" dirty="0">
                <a:cs typeface="Times New Roman" panose="02020603050405020304" pitchFamily="18" charset="0"/>
              </a:rPr>
              <a:t>рынке отсутствуют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доступные носимые устройства для раннего предупреждения ССЗ.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Низкая точность существующих коммерческих фитнес-</a:t>
            </a:r>
            <a:r>
              <a:rPr lang="ru-RU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трекеров</a:t>
            </a:r>
            <a:r>
              <a:rPr lang="ru-RU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в диагностике патологий.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0" y="236220"/>
            <a:ext cx="1193800" cy="6385560"/>
            <a:chOff x="0" y="-10"/>
            <a:chExt cx="1880" cy="10056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3"/>
            <a:srcRect t="58864" r="58007" b="24892"/>
            <a:stretch>
              <a:fillRect/>
            </a:stretch>
          </p:blipFill>
          <p:spPr>
            <a:xfrm rot="16200000">
              <a:off x="-1873" y="1863"/>
              <a:ext cx="5626" cy="1880"/>
            </a:xfrm>
            <a:prstGeom prst="rect">
              <a:avLst/>
            </a:prstGeom>
          </p:spPr>
        </p:pic>
        <p:pic>
          <p:nvPicPr>
            <p:cNvPr id="5" name="Объект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" y="6723"/>
              <a:ext cx="1217" cy="1217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5"/>
            <a:srcRect r="47999"/>
            <a:stretch>
              <a:fillRect/>
            </a:stretch>
          </p:blipFill>
          <p:spPr>
            <a:xfrm>
              <a:off x="167" y="4178"/>
              <a:ext cx="1526" cy="84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5"/>
            <a:srcRect l="62793"/>
            <a:stretch>
              <a:fillRect/>
            </a:stretch>
          </p:blipFill>
          <p:spPr>
            <a:xfrm>
              <a:off x="133" y="5186"/>
              <a:ext cx="1560" cy="1200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7" y="8276"/>
              <a:ext cx="1639" cy="177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B8D7899-74DB-8B9E-6916-2A32FD23FA44}"/>
              </a:ext>
            </a:extLst>
          </p:cNvPr>
          <p:cNvSpPr txBox="1"/>
          <p:nvPr/>
        </p:nvSpPr>
        <p:spPr>
          <a:xfrm>
            <a:off x="1361661" y="6579394"/>
            <a:ext cx="55787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Статистика ВОЗ: </a:t>
            </a:r>
            <a:r>
              <a:rPr lang="en" sz="1000" dirty="0"/>
              <a:t>https://</a:t>
            </a:r>
            <a:r>
              <a:rPr lang="en" sz="1000" dirty="0" err="1"/>
              <a:t>www.who.int</a:t>
            </a:r>
            <a:r>
              <a:rPr lang="en" sz="1000" dirty="0"/>
              <a:t>/</a:t>
            </a:r>
            <a:r>
              <a:rPr lang="en" sz="1000" dirty="0" err="1"/>
              <a:t>ru</a:t>
            </a:r>
            <a:r>
              <a:rPr lang="en" sz="1000" dirty="0"/>
              <a:t>/news-room/fact-sheets/detail/cardiovascular-diseases-(</a:t>
            </a:r>
            <a:r>
              <a:rPr lang="en" sz="1000" dirty="0" err="1"/>
              <a:t>cvds</a:t>
            </a:r>
            <a:r>
              <a:rPr lang="en" sz="1000" dirty="0"/>
              <a:t>)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727862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/>
          <p:nvPr/>
        </p:nvSpPr>
        <p:spPr>
          <a:xfrm>
            <a:off x="9674352" y="0"/>
            <a:ext cx="2517648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1060450" y="32385"/>
            <a:ext cx="10779125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</a:pPr>
            <a:r>
              <a:rPr lang="ru-RU" sz="3200" dirty="0"/>
              <a:t>Проблема, которую решает проект</a:t>
            </a:r>
            <a:endParaRPr sz="3200" dirty="0"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1263015" y="1239520"/>
            <a:ext cx="10822940" cy="542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b="0" i="0" u="none" strike="noStrike" dirty="0">
                <a:effectLst/>
              </a:rPr>
              <a:t>Отсутствие непрерывного контроля за здоровьем сердца приводит к поздней диагностике и несвоевременной помощи профессионалов.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b="0" i="0" u="none" strike="noStrike" dirty="0">
              <a:effectLst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ru-RU" b="1" i="0" u="none" strike="noStrike" dirty="0">
                <a:effectLst/>
              </a:rPr>
              <a:t>Ключевые факторы:</a:t>
            </a:r>
            <a:endParaRPr lang="ru-RU" b="0" i="0" u="none" strike="noStrike" dirty="0">
              <a:effectLst/>
            </a:endParaRPr>
          </a:p>
          <a:p>
            <a:pPr algn="l">
              <a:lnSpc>
                <a:spcPct val="100000"/>
              </a:lnSpc>
            </a:pPr>
            <a:r>
              <a:rPr lang="ru-RU" b="1" i="0" u="none" strike="noStrike" dirty="0">
                <a:effectLst/>
              </a:rPr>
              <a:t>Скрытое развитие заболеваний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Опасные сердечные патологии часто развиваются бессимптомно в течение длительного времени.</a:t>
            </a:r>
          </a:p>
          <a:p>
            <a:pPr algn="l">
              <a:lnSpc>
                <a:spcPct val="100000"/>
              </a:lnSpc>
            </a:pPr>
            <a:r>
              <a:rPr lang="ru-RU" b="1" i="0" u="none" strike="noStrike" dirty="0">
                <a:effectLst/>
              </a:rPr>
              <a:t>Неэффективность разовых обследований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Эпизодические визиты к врачу не позволяют отследить динамику состояния и выявить проблему в критический момент.</a:t>
            </a:r>
          </a:p>
          <a:p>
            <a:pPr algn="l">
              <a:lnSpc>
                <a:spcPct val="100000"/>
              </a:lnSpc>
            </a:pPr>
            <a:r>
              <a:rPr lang="ru-RU" b="1" i="0" u="none" strike="noStrike" dirty="0">
                <a:effectLst/>
              </a:rPr>
              <a:t>Реактивная, а не превентивная модель поведения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Пациенты обращаются за помощью только при появлении выраженных симптомов, что часто соответствует уже поздней стадии заболевания.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b="0" i="0" u="none" strike="noStrike" dirty="0">
              <a:effectLst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0" y="-6350"/>
            <a:ext cx="1193800" cy="6385560"/>
            <a:chOff x="0" y="-10"/>
            <a:chExt cx="1880" cy="10056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3"/>
            <a:srcRect t="58864" r="58007" b="24892"/>
            <a:stretch>
              <a:fillRect/>
            </a:stretch>
          </p:blipFill>
          <p:spPr>
            <a:xfrm rot="16200000">
              <a:off x="-1873" y="1863"/>
              <a:ext cx="5626" cy="1880"/>
            </a:xfrm>
            <a:prstGeom prst="rect">
              <a:avLst/>
            </a:prstGeom>
          </p:spPr>
        </p:pic>
        <p:pic>
          <p:nvPicPr>
            <p:cNvPr id="5" name="Объект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" y="6723"/>
              <a:ext cx="1217" cy="1217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5"/>
            <a:srcRect r="47999"/>
            <a:stretch>
              <a:fillRect/>
            </a:stretch>
          </p:blipFill>
          <p:spPr>
            <a:xfrm>
              <a:off x="167" y="4178"/>
              <a:ext cx="1526" cy="84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5"/>
            <a:srcRect l="62793"/>
            <a:stretch>
              <a:fillRect/>
            </a:stretch>
          </p:blipFill>
          <p:spPr>
            <a:xfrm>
              <a:off x="133" y="5186"/>
              <a:ext cx="1560" cy="1200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7" y="8276"/>
              <a:ext cx="1639" cy="177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/>
          <p:nvPr/>
        </p:nvSpPr>
        <p:spPr>
          <a:xfrm>
            <a:off x="9674352" y="0"/>
            <a:ext cx="2517648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72" name="Google Shape;172;p27"/>
          <p:cNvSpPr txBox="1">
            <a:spLocks noGrp="1"/>
          </p:cNvSpPr>
          <p:nvPr>
            <p:ph type="title"/>
          </p:nvPr>
        </p:nvSpPr>
        <p:spPr>
          <a:xfrm>
            <a:off x="1053465" y="0"/>
            <a:ext cx="1075563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</a:pPr>
            <a:r>
              <a:rPr lang="ru-RU" sz="3200" dirty="0"/>
              <a:t>Решение, которое предлагает команда</a:t>
            </a:r>
            <a:endParaRPr sz="3200" dirty="0"/>
          </a:p>
        </p:txBody>
      </p:sp>
      <p:sp>
        <p:nvSpPr>
          <p:cNvPr id="173" name="Google Shape;173;p27"/>
          <p:cNvSpPr txBox="1">
            <a:spLocks noGrp="1"/>
          </p:cNvSpPr>
          <p:nvPr>
            <p:ph type="body" idx="1"/>
          </p:nvPr>
        </p:nvSpPr>
        <p:spPr>
          <a:xfrm>
            <a:off x="1278256" y="1271905"/>
            <a:ext cx="10755630" cy="5325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" b="1" i="0" u="none" strike="noStrike" dirty="0">
                <a:effectLst/>
              </a:rPr>
              <a:t>ARITHMIOS — </a:t>
            </a:r>
            <a:r>
              <a:rPr lang="ru-RU" b="1" i="0" u="none" strike="noStrike" dirty="0">
                <a:effectLst/>
              </a:rPr>
              <a:t>комплексная система непрерывного контроля здоровья сердца:</a:t>
            </a:r>
            <a:endParaRPr lang="ru-RU" b="0" i="0" u="none" strike="noStrike" dirty="0">
              <a:effectLst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ru-RU" b="1" i="0" u="none" strike="noStrike" dirty="0">
                <a:effectLst/>
              </a:rPr>
              <a:t>1. Носимое устройство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Обеспечивает непрерывную регистрацию ЭКГ в режиме реального времени в условиях повседневной активности.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b="1" i="0" u="none" strike="noStrike" dirty="0">
                <a:effectLst/>
              </a:rPr>
              <a:t>2. Аналитическая платформа на основе ИИ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Автоматически анализирует данные ЭКГ, выявляя критические отклонения и паттерны, предшествующие острым состояниям.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b="1" i="0" u="none" strike="noStrike" dirty="0">
                <a:effectLst/>
              </a:rPr>
              <a:t>3. Система экстренного оповещения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Мгновенно уведомляет пользователя и подключенные медицинские службы при обнаружении угрожающих жизни патологий сердца.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ru-RU" b="1" i="0" u="none" strike="noStrike" dirty="0">
                <a:effectLst/>
              </a:rPr>
              <a:t>4. </a:t>
            </a:r>
            <a:r>
              <a:rPr lang="ru-RU" b="1" dirty="0"/>
              <a:t>Э</a:t>
            </a:r>
            <a:r>
              <a:rPr lang="ru-RU" b="1" i="0" u="none" strike="noStrike" dirty="0">
                <a:effectLst/>
              </a:rPr>
              <a:t>косистема данных</a:t>
            </a:r>
            <a:br>
              <a:rPr lang="ru-RU" b="0" i="0" u="none" strike="noStrike" dirty="0">
                <a:effectLst/>
              </a:rPr>
            </a:br>
            <a:r>
              <a:rPr lang="ru-RU" b="0" i="0" u="none" strike="noStrike" dirty="0">
                <a:effectLst/>
              </a:rPr>
              <a:t>Вся история показателей и аналитики доступна пациенту и лечащему врачу для оценки динамики и принятия взвешенных клинических решений.</a:t>
            </a:r>
            <a:br>
              <a:rPr lang="ru-RU" dirty="0"/>
            </a:br>
            <a:endParaRPr lang="ru-RU" b="0" i="0" u="none" strike="noStrike" dirty="0">
              <a:effectLst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0" y="-6350"/>
            <a:ext cx="1193800" cy="6385560"/>
            <a:chOff x="0" y="-10"/>
            <a:chExt cx="1880" cy="10056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3"/>
            <a:srcRect t="58864" r="58007" b="24892"/>
            <a:stretch>
              <a:fillRect/>
            </a:stretch>
          </p:blipFill>
          <p:spPr>
            <a:xfrm rot="16200000">
              <a:off x="-1873" y="1863"/>
              <a:ext cx="5626" cy="1880"/>
            </a:xfrm>
            <a:prstGeom prst="rect">
              <a:avLst/>
            </a:prstGeom>
          </p:spPr>
        </p:pic>
        <p:pic>
          <p:nvPicPr>
            <p:cNvPr id="5" name="Объект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" y="6723"/>
              <a:ext cx="1217" cy="1217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5"/>
            <a:srcRect r="47999"/>
            <a:stretch>
              <a:fillRect/>
            </a:stretch>
          </p:blipFill>
          <p:spPr>
            <a:xfrm>
              <a:off x="167" y="4178"/>
              <a:ext cx="1526" cy="84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5"/>
            <a:srcRect l="62793"/>
            <a:stretch>
              <a:fillRect/>
            </a:stretch>
          </p:blipFill>
          <p:spPr>
            <a:xfrm>
              <a:off x="133" y="5186"/>
              <a:ext cx="1560" cy="1200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7" y="8276"/>
              <a:ext cx="1639" cy="177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75a8c1f4a1_0_6"/>
          <p:cNvSpPr/>
          <p:nvPr/>
        </p:nvSpPr>
        <p:spPr>
          <a:xfrm>
            <a:off x="9674352" y="0"/>
            <a:ext cx="25176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1" name="Google Shape;151;g275a8c1f4a1_0_6"/>
          <p:cNvSpPr txBox="1">
            <a:spLocks noGrp="1"/>
          </p:cNvSpPr>
          <p:nvPr>
            <p:ph type="title"/>
          </p:nvPr>
        </p:nvSpPr>
        <p:spPr>
          <a:xfrm>
            <a:off x="1068070" y="-635"/>
            <a:ext cx="10801985" cy="1246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ibre Franklin"/>
              <a:buNone/>
            </a:pPr>
            <a:r>
              <a:rPr lang="ru-RU" sz="3200" dirty="0"/>
              <a:t>ЦА, стейкхолдеры, потенциальные заказчики</a:t>
            </a:r>
            <a:endParaRPr sz="3200" dirty="0"/>
          </a:p>
        </p:txBody>
      </p:sp>
      <p:sp>
        <p:nvSpPr>
          <p:cNvPr id="152" name="Google Shape;152;g275a8c1f4a1_0_6"/>
          <p:cNvSpPr txBox="1">
            <a:spLocks noGrp="1"/>
          </p:cNvSpPr>
          <p:nvPr>
            <p:ph type="body" idx="1"/>
          </p:nvPr>
        </p:nvSpPr>
        <p:spPr>
          <a:xfrm>
            <a:off x="1068070" y="1345565"/>
            <a:ext cx="5796280" cy="1272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 algn="l">
              <a:buNone/>
            </a:pPr>
            <a:r>
              <a:rPr lang="ru-RU" sz="1100" b="1" i="0" u="none" strike="noStrike" dirty="0">
                <a:effectLst/>
              </a:rPr>
              <a:t>Целевая аудитория (</a:t>
            </a:r>
            <a:r>
              <a:rPr lang="en" sz="1100" b="1" i="0" u="none" strike="noStrike" dirty="0">
                <a:effectLst/>
              </a:rPr>
              <a:t>B2C):</a:t>
            </a:r>
            <a:endParaRPr lang="en" sz="1100" b="0" i="0" u="none" strike="noStrike" dirty="0"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100" b="1" i="0" u="none" strike="noStrike" dirty="0">
                <a:effectLst/>
              </a:rPr>
              <a:t>Портрет:</a:t>
            </a:r>
            <a:r>
              <a:rPr lang="ru-RU" sz="1100" b="0" i="0" u="none" strike="noStrike" dirty="0">
                <a:effectLst/>
              </a:rPr>
              <a:t> Мужчины и женщины, 35+, жители городов.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100" b="1" i="0" u="none" strike="noStrike" dirty="0">
                <a:effectLst/>
              </a:rPr>
              <a:t>Занятость/доход:</a:t>
            </a:r>
            <a:r>
              <a:rPr lang="ru-RU" sz="1100" b="0" i="0" u="none" strike="noStrike" dirty="0">
                <a:effectLst/>
              </a:rPr>
              <a:t> Работающие профессионалы, пенсионеры со средним и выше среднего доходом.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100" b="1" i="0" u="none" strike="noStrike" dirty="0">
                <a:effectLst/>
              </a:rPr>
              <a:t>Потребность:</a:t>
            </a:r>
            <a:r>
              <a:rPr lang="ru-RU" sz="1100" b="0" i="0" u="none" strike="noStrike" dirty="0">
                <a:effectLst/>
              </a:rPr>
              <a:t> Контроль здоровья при существующих проблемах с сердцем или наследственной предрасположенности; стремление к активной и долгой жизни.</a:t>
            </a:r>
          </a:p>
        </p:txBody>
      </p:sp>
      <p:sp>
        <p:nvSpPr>
          <p:cNvPr id="153" name="Google Shape;153;g275a8c1f4a1_0_6"/>
          <p:cNvSpPr txBox="1"/>
          <p:nvPr/>
        </p:nvSpPr>
        <p:spPr>
          <a:xfrm>
            <a:off x="1076960" y="2739390"/>
            <a:ext cx="5611495" cy="164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ru-RU" sz="1100" b="1" i="0" u="none" strike="noStrike" dirty="0">
                <a:effectLst/>
              </a:rPr>
              <a:t>Целевые заказчики (</a:t>
            </a:r>
            <a:r>
              <a:rPr lang="en" sz="1100" b="1" i="0" u="none" strike="noStrike" dirty="0">
                <a:effectLst/>
              </a:rPr>
              <a:t>B2B):</a:t>
            </a:r>
            <a:endParaRPr lang="en" sz="1100" b="0" i="0" u="none" strike="noStrike" dirty="0"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100" b="1" i="0" u="none" strike="noStrike" dirty="0">
                <a:effectLst/>
              </a:rPr>
              <a:t>Направление деятельности:</a:t>
            </a:r>
            <a:r>
              <a:rPr lang="ru-RU" sz="1100" b="0" i="0" u="none" strike="noStrike" dirty="0">
                <a:effectLst/>
              </a:rPr>
              <a:t> Медицинские учреждения (кардиоцентры, клиники, санатории), корпорации (для ДМС).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100" b="1" i="0" u="none" strike="noStrike" dirty="0">
                <a:effectLst/>
              </a:rPr>
              <a:t>Интерес в продукте:</a:t>
            </a:r>
            <a:r>
              <a:rPr lang="ru-RU" sz="1100" b="0" i="0" u="none" strike="noStrike" dirty="0">
                <a:effectLst/>
              </a:rPr>
              <a:t> Повышение качества услуг, удаленный мониторинг пациентов, снижение нагрузки на персонал, инструмент для профилактических программ.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1100" b="1" i="0" u="none" strike="noStrike" dirty="0">
                <a:effectLst/>
              </a:rPr>
              <a:t>Лицо, принимающее решение (ЛПР):</a:t>
            </a:r>
            <a:r>
              <a:rPr lang="ru-RU" sz="1100" b="0" i="0" u="none" strike="noStrike" dirty="0">
                <a:effectLst/>
              </a:rPr>
              <a:t> Главный врач, директор клиники, руководитель отдела ДМС в компании.</a:t>
            </a:r>
          </a:p>
        </p:txBody>
      </p:sp>
      <p:sp>
        <p:nvSpPr>
          <p:cNvPr id="154" name="Google Shape;154;g275a8c1f4a1_0_6"/>
          <p:cNvSpPr txBox="1"/>
          <p:nvPr/>
        </p:nvSpPr>
        <p:spPr>
          <a:xfrm>
            <a:off x="1056005" y="4307206"/>
            <a:ext cx="7577455" cy="20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b="1" i="0" u="none" strike="noStrike" dirty="0">
                <a:effectLst/>
              </a:rPr>
              <a:t>Стейкхолдеры проекта:</a:t>
            </a:r>
            <a:endParaRPr lang="ru-RU" b="0" i="0" u="none" strike="noStrike" dirty="0">
              <a:effectLst/>
            </a:endParaRP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effectLst/>
              </a:rPr>
              <a:t>Минздрав / Росздравнадзор:</a:t>
            </a:r>
            <a:r>
              <a:rPr lang="ru-RU" b="0" i="0" u="none" strike="noStrike" dirty="0">
                <a:effectLst/>
              </a:rPr>
              <a:t> Регулятор. Выдает разрешения (РУ). </a:t>
            </a:r>
            <a:r>
              <a:rPr lang="ru-RU" b="1" i="0" u="none" strike="noStrike" dirty="0">
                <a:effectLst/>
              </a:rPr>
              <a:t>Влияние:</a:t>
            </a:r>
            <a:r>
              <a:rPr lang="en-US" b="1" i="0" u="none" strike="noStrike" dirty="0">
                <a:effectLst/>
              </a:rPr>
              <a:t> </a:t>
            </a:r>
            <a:r>
              <a:rPr lang="ru-RU" b="0" i="0" u="none" strike="noStrike" dirty="0">
                <a:effectLst/>
              </a:rPr>
              <a:t>Ограничивающее/разрешающее. Ключевой ЛПР для выхода на рынок.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effectLst/>
              </a:rPr>
              <a:t>Врачи-кардиологи:</a:t>
            </a:r>
            <a:r>
              <a:rPr lang="ru-RU" b="0" i="0" u="none" strike="noStrike" dirty="0">
                <a:effectLst/>
              </a:rPr>
              <a:t> Эксперты и конечные пользователи. </a:t>
            </a:r>
            <a:r>
              <a:rPr lang="ru-RU" b="1" i="0" u="none" strike="noStrike" dirty="0">
                <a:effectLst/>
              </a:rPr>
              <a:t>Влияние:</a:t>
            </a:r>
            <a:r>
              <a:rPr lang="ru-RU" b="0" i="0" u="none" strike="noStrike" dirty="0">
                <a:effectLst/>
              </a:rPr>
              <a:t> Развивающее. Их рекомендация — главный драйвер продаж в </a:t>
            </a:r>
            <a:r>
              <a:rPr lang="en" b="0" i="0" u="none" strike="noStrike" dirty="0">
                <a:effectLst/>
              </a:rPr>
              <a:t>B2C. </a:t>
            </a:r>
            <a:r>
              <a:rPr lang="ru-RU" b="0" i="0" u="none" strike="noStrike" dirty="0">
                <a:effectLst/>
              </a:rPr>
              <a:t>Участвуют в отлаживании алгоритма.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effectLst/>
              </a:rPr>
              <a:t>Инвесторы:</a:t>
            </a:r>
            <a:r>
              <a:rPr lang="ru-RU" b="0" i="0" u="none" strike="noStrike" dirty="0">
                <a:effectLst/>
              </a:rPr>
              <a:t> Финансовая поддержка. </a:t>
            </a:r>
            <a:r>
              <a:rPr lang="ru-RU" b="1" i="0" u="none" strike="noStrike" dirty="0">
                <a:effectLst/>
              </a:rPr>
              <a:t>Влияние:</a:t>
            </a:r>
            <a:r>
              <a:rPr lang="ru-RU" b="0" i="0" u="none" strike="noStrike" dirty="0">
                <a:effectLst/>
              </a:rPr>
              <a:t> Развивающее. Участвуют в стратегических решениях.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" b="1" i="0" u="none" strike="noStrike" dirty="0">
                <a:effectLst/>
              </a:rPr>
              <a:t>IT- </a:t>
            </a:r>
            <a:r>
              <a:rPr lang="ru-RU" b="1" i="0" u="none" strike="noStrike" dirty="0">
                <a:effectLst/>
              </a:rPr>
              <a:t>и </a:t>
            </a:r>
            <a:r>
              <a:rPr lang="en" b="1" i="0" u="none" strike="noStrike" dirty="0">
                <a:effectLst/>
              </a:rPr>
              <a:t>hardware-</a:t>
            </a:r>
            <a:r>
              <a:rPr lang="ru-RU" b="1" i="0" u="none" strike="noStrike" dirty="0">
                <a:effectLst/>
              </a:rPr>
              <a:t>разработчики:</a:t>
            </a:r>
            <a:r>
              <a:rPr lang="ru-RU" b="0" i="0" u="none" strike="noStrike" dirty="0">
                <a:effectLst/>
              </a:rPr>
              <a:t> Создатели продукта. </a:t>
            </a:r>
            <a:r>
              <a:rPr lang="ru-RU" b="1" i="0" u="none" strike="noStrike" dirty="0">
                <a:effectLst/>
              </a:rPr>
              <a:t>Влияние:</a:t>
            </a:r>
            <a:r>
              <a:rPr lang="ru-RU" b="0" i="0" u="none" strike="noStrike" dirty="0">
                <a:effectLst/>
              </a:rPr>
              <a:t> Развивающее. От их работы зависит качество и сроки вывода продукта.</a:t>
            </a:r>
          </a:p>
          <a:p>
            <a:pPr marL="742950" lvl="1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1" i="0" u="none" strike="noStrike" dirty="0">
                <a:effectLst/>
              </a:rPr>
              <a:t>Страховые компании:</a:t>
            </a:r>
            <a:r>
              <a:rPr lang="ru-RU" b="0" i="0" u="none" strike="noStrike" dirty="0">
                <a:effectLst/>
              </a:rPr>
              <a:t> Потенциальные партнеры. </a:t>
            </a:r>
            <a:r>
              <a:rPr lang="ru-RU" b="1" i="0" u="none" strike="noStrike" dirty="0">
                <a:effectLst/>
              </a:rPr>
              <a:t>Влияние:</a:t>
            </a:r>
            <a:r>
              <a:rPr lang="ru-RU" b="0" i="0" u="none" strike="noStrike" dirty="0">
                <a:effectLst/>
              </a:rPr>
              <a:t> Развивающее. Могут включать устройство в страховые программы, стимулируя спрос.</a:t>
            </a:r>
          </a:p>
        </p:txBody>
      </p:sp>
      <p:pic>
        <p:nvPicPr>
          <p:cNvPr id="155" name="Google Shape;155;g275a8c1f4a1_0_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7096026" y="1073213"/>
            <a:ext cx="2350625" cy="2350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275a8c1f4a1_0_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8870921" y="3673496"/>
            <a:ext cx="2744449" cy="27444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Группа 8"/>
          <p:cNvGrpSpPr/>
          <p:nvPr/>
        </p:nvGrpSpPr>
        <p:grpSpPr>
          <a:xfrm>
            <a:off x="0" y="-6350"/>
            <a:ext cx="1193800" cy="6385560"/>
            <a:chOff x="0" y="-10"/>
            <a:chExt cx="1880" cy="10056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 rotWithShape="1">
            <a:blip r:embed="rId5"/>
            <a:srcRect t="58864" r="58007" b="24892"/>
            <a:stretch>
              <a:fillRect/>
            </a:stretch>
          </p:blipFill>
          <p:spPr>
            <a:xfrm rot="16200000">
              <a:off x="-1873" y="1863"/>
              <a:ext cx="5626" cy="1880"/>
            </a:xfrm>
            <a:prstGeom prst="rect">
              <a:avLst/>
            </a:prstGeom>
          </p:spPr>
        </p:pic>
        <p:pic>
          <p:nvPicPr>
            <p:cNvPr id="5" name="Объект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" y="6723"/>
              <a:ext cx="1217" cy="1217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 rotWithShape="1">
            <a:blip r:embed="rId7"/>
            <a:srcRect r="47999"/>
            <a:stretch>
              <a:fillRect/>
            </a:stretch>
          </p:blipFill>
          <p:spPr>
            <a:xfrm>
              <a:off x="167" y="4178"/>
              <a:ext cx="1526" cy="84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7"/>
            <a:srcRect l="62793"/>
            <a:stretch>
              <a:fillRect/>
            </a:stretch>
          </p:blipFill>
          <p:spPr>
            <a:xfrm>
              <a:off x="133" y="5186"/>
              <a:ext cx="1560" cy="1200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67" y="8276"/>
              <a:ext cx="1639" cy="177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495</Words>
  <Application>Microsoft Macintosh PowerPoint</Application>
  <PresentationFormat>Широкоэкранный</PresentationFormat>
  <Paragraphs>38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HelveticaNeueCyr</vt:lpstr>
      <vt:lpstr>Libre Franklin</vt:lpstr>
      <vt:lpstr>Тема Office</vt:lpstr>
      <vt:lpstr>Презентация PowerPoint</vt:lpstr>
      <vt:lpstr>Актуальность и описание проекта</vt:lpstr>
      <vt:lpstr>Проблема, которую решает проект</vt:lpstr>
      <vt:lpstr>Решение, которое предлагает команда</vt:lpstr>
      <vt:lpstr>ЦА, стейкхолдеры, потенциальные заказчики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</dc:creator>
  <cp:lastModifiedBy>Microsoft Office User</cp:lastModifiedBy>
  <cp:revision>99</cp:revision>
  <dcterms:created xsi:type="dcterms:W3CDTF">2025-09-18T20:24:00Z</dcterms:created>
  <dcterms:modified xsi:type="dcterms:W3CDTF">2025-10-30T17:55:40Z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D84F62850B97409D89B638B5E624EC88_13</vt:lpwstr>
  </property>
  <property fmtid="{D5CDD505-2E9C-101B-9397-08002B2CF9AE}" pid="3" name="KSOProductBuildVer">
    <vt:lpwstr>1049-12.2.0.22549</vt:lpwstr>
  </property>
</Properties>
</file>