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3" r:id="rId10"/>
    <p:sldId id="268" r:id="rId11"/>
    <p:sldId id="264" r:id="rId12"/>
    <p:sldId id="269" r:id="rId13"/>
    <p:sldId id="270" r:id="rId14"/>
    <p:sldId id="271" r:id="rId15"/>
    <p:sldId id="272" r:id="rId16"/>
    <p:sldId id="266" r:id="rId17"/>
    <p:sldId id="267" r:id="rId18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6" d="100"/>
          <a:sy n="76" d="100"/>
        </p:scale>
        <p:origin x="33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564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-29735"/>
            <a:ext cx="14630400" cy="8231148"/>
          </a:xfrm>
          <a:prstGeom prst="rect">
            <a:avLst/>
          </a:prstGeom>
          <a:solidFill>
            <a:srgbClr val="080E26"/>
          </a:solidFill>
          <a:ln w="12502">
            <a:solidFill>
              <a:srgbClr val="565151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11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54261" y="553164"/>
            <a:ext cx="7635478" cy="52798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940"/>
              </a:lnSpc>
              <a:buNone/>
            </a:pPr>
            <a:r>
              <a:rPr lang="en-US" sz="4752" dirty="0">
                <a:solidFill>
                  <a:srgbClr val="FFFFF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Разработка методики усиления и восстановления поврежденных конструкций регенерирующими смесями</a:t>
            </a:r>
            <a:endParaRPr lang="en-US" sz="4752" dirty="0"/>
          </a:p>
        </p:txBody>
      </p:sp>
      <p:sp>
        <p:nvSpPr>
          <p:cNvPr id="6" name="Text 3"/>
          <p:cNvSpPr/>
          <p:nvPr/>
        </p:nvSpPr>
        <p:spPr>
          <a:xfrm>
            <a:off x="708541" y="5124331"/>
            <a:ext cx="7635478" cy="9651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34"/>
              </a:lnSpc>
              <a:buNone/>
            </a:pPr>
            <a:r>
              <a:rPr lang="ru-RU" sz="1584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Подготовила группа 211Р11</a:t>
            </a:r>
          </a:p>
          <a:p>
            <a:pPr marL="342900" indent="-342900">
              <a:lnSpc>
                <a:spcPts val="2534"/>
              </a:lnSpc>
              <a:buAutoNum type="arabicPeriod"/>
            </a:pPr>
            <a:r>
              <a:rPr lang="ru-RU" sz="1584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Баранов Константин </a:t>
            </a:r>
          </a:p>
          <a:p>
            <a:pPr marL="342900" indent="-342900">
              <a:lnSpc>
                <a:spcPts val="2534"/>
              </a:lnSpc>
              <a:buAutoNum type="arabicPeriod"/>
            </a:pPr>
            <a:r>
              <a:rPr lang="ru-RU" sz="1584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Бекиров </a:t>
            </a:r>
            <a:r>
              <a:rPr lang="ru-RU" sz="1584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Парвин</a:t>
            </a:r>
            <a:r>
              <a:rPr lang="ru-RU" sz="1584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</a:t>
            </a:r>
          </a:p>
          <a:p>
            <a:pPr marL="342900" indent="-342900">
              <a:lnSpc>
                <a:spcPts val="2534"/>
              </a:lnSpc>
              <a:buAutoNum type="arabicPeriod"/>
            </a:pPr>
            <a:r>
              <a:rPr lang="ru-RU" sz="1584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Борисова Татьяна </a:t>
            </a:r>
          </a:p>
          <a:p>
            <a:pPr marL="342900" indent="-342900">
              <a:lnSpc>
                <a:spcPts val="2534"/>
              </a:lnSpc>
              <a:buAutoNum type="arabicPeriod"/>
            </a:pPr>
            <a:r>
              <a:rPr lang="ru-RU" sz="1584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Журавлева Полина </a:t>
            </a:r>
          </a:p>
          <a:p>
            <a:pPr marL="342900" indent="-342900">
              <a:lnSpc>
                <a:spcPts val="2534"/>
              </a:lnSpc>
              <a:buAutoNum type="arabicPeriod"/>
            </a:pPr>
            <a:r>
              <a:rPr lang="ru-RU" sz="1584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Выриков</a:t>
            </a:r>
            <a:r>
              <a:rPr lang="ru-RU" sz="1584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Алексей</a:t>
            </a:r>
          </a:p>
          <a:p>
            <a:pPr marL="342900" indent="-342900">
              <a:lnSpc>
                <a:spcPts val="2534"/>
              </a:lnSpc>
              <a:buAutoNum type="arabicPeriod"/>
            </a:pPr>
            <a:r>
              <a:rPr lang="ru-RU" sz="1584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Иванов Владислав </a:t>
            </a:r>
          </a:p>
          <a:p>
            <a:pPr marL="342900" indent="-342900">
              <a:lnSpc>
                <a:spcPts val="2534"/>
              </a:lnSpc>
              <a:buAutoNum type="arabicPeriod"/>
            </a:pPr>
            <a:r>
              <a:rPr lang="ru-RU" sz="1584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Ивенская Алина</a:t>
            </a:r>
          </a:p>
          <a:p>
            <a:pPr marL="0" indent="0">
              <a:lnSpc>
                <a:spcPts val="2534"/>
              </a:lnSpc>
              <a:buNone/>
            </a:pPr>
            <a:endParaRPr lang="ru-RU" sz="1584" dirty="0">
              <a:solidFill>
                <a:srgbClr val="EBECEF"/>
              </a:solidFill>
              <a:ea typeface="Epilogue" pitchFamily="34" charset="-122"/>
            </a:endParaRPr>
          </a:p>
        </p:txBody>
      </p:sp>
      <p:sp>
        <p:nvSpPr>
          <p:cNvPr id="9" name="Text 5"/>
          <p:cNvSpPr/>
          <p:nvPr/>
        </p:nvSpPr>
        <p:spPr>
          <a:xfrm>
            <a:off x="1176576" y="7326035"/>
            <a:ext cx="2537460" cy="35194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72"/>
              </a:lnSpc>
              <a:buNone/>
            </a:pPr>
            <a:endParaRPr lang="en-US" sz="198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 w="13811">
            <a:solidFill>
              <a:srgbClr val="565151"/>
            </a:solidFill>
            <a:prstDash val="solid"/>
          </a:ln>
        </p:spPr>
      </p:sp>
      <p:pic>
        <p:nvPicPr>
          <p:cNvPr id="4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544783" y="907285"/>
            <a:ext cx="3657600" cy="24359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 2"/>
          <p:cNvSpPr/>
          <p:nvPr/>
        </p:nvSpPr>
        <p:spPr>
          <a:xfrm>
            <a:off x="833199" y="736521"/>
            <a:ext cx="9306401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FFFFF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Проблема повреждений конструкций</a:t>
            </a:r>
            <a:endParaRPr lang="en-US" sz="4374" dirty="0"/>
          </a:p>
        </p:txBody>
      </p:sp>
      <p:sp>
        <p:nvSpPr>
          <p:cNvPr id="6" name="Shape 3"/>
          <p:cNvSpPr/>
          <p:nvPr/>
        </p:nvSpPr>
        <p:spPr>
          <a:xfrm>
            <a:off x="833199" y="2632115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283157"/>
          </a:solidFill>
          <a:ln w="13811">
            <a:solidFill>
              <a:srgbClr val="303B69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006912" y="2673787"/>
            <a:ext cx="15240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1</a:t>
            </a:r>
            <a:endParaRPr lang="en-US" sz="2624" dirty="0"/>
          </a:p>
        </p:txBody>
      </p:sp>
      <p:sp>
        <p:nvSpPr>
          <p:cNvPr id="8" name="Text 5"/>
          <p:cNvSpPr/>
          <p:nvPr/>
        </p:nvSpPr>
        <p:spPr>
          <a:xfrm>
            <a:off x="1555313" y="2708434"/>
            <a:ext cx="381762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Высокие затраты на ремонт</a:t>
            </a:r>
            <a:endParaRPr lang="en-US" sz="2187" dirty="0"/>
          </a:p>
        </p:txBody>
      </p:sp>
      <p:sp>
        <p:nvSpPr>
          <p:cNvPr id="9" name="Text 6"/>
          <p:cNvSpPr/>
          <p:nvPr/>
        </p:nvSpPr>
        <p:spPr>
          <a:xfrm>
            <a:off x="1555313" y="3277791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Традиционные методы ремонта оказываются дорогостоящими и требуют больших временных и финансовых ресурсов.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833199" y="4384358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283157"/>
          </a:solidFill>
          <a:ln w="13811">
            <a:solidFill>
              <a:srgbClr val="303B6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80242" y="4426029"/>
            <a:ext cx="20574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2</a:t>
            </a:r>
            <a:endParaRPr lang="en-US" sz="2624" dirty="0"/>
          </a:p>
        </p:txBody>
      </p:sp>
      <p:sp>
        <p:nvSpPr>
          <p:cNvPr id="12" name="Text 9"/>
          <p:cNvSpPr/>
          <p:nvPr/>
        </p:nvSpPr>
        <p:spPr>
          <a:xfrm>
            <a:off x="1555313" y="4460677"/>
            <a:ext cx="342900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Временные ограничения</a:t>
            </a:r>
            <a:endParaRPr lang="en-US" sz="2187" dirty="0"/>
          </a:p>
        </p:txBody>
      </p:sp>
      <p:sp>
        <p:nvSpPr>
          <p:cNvPr id="13" name="Text 10"/>
          <p:cNvSpPr/>
          <p:nvPr/>
        </p:nvSpPr>
        <p:spPr>
          <a:xfrm>
            <a:off x="1555313" y="5030033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Традиционные методы и материалы требуют длительного времени для восстановления конструкций и их использования.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833199" y="6136600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283157"/>
          </a:solidFill>
          <a:ln w="13811">
            <a:solidFill>
              <a:srgbClr val="303B69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991672" y="6178272"/>
            <a:ext cx="1828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3</a:t>
            </a:r>
            <a:endParaRPr lang="en-US" sz="2624" dirty="0"/>
          </a:p>
        </p:txBody>
      </p:sp>
      <p:sp>
        <p:nvSpPr>
          <p:cNvPr id="16" name="Text 13"/>
          <p:cNvSpPr/>
          <p:nvPr/>
        </p:nvSpPr>
        <p:spPr>
          <a:xfrm>
            <a:off x="1555313" y="6212919"/>
            <a:ext cx="352044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Ограниченная прочность</a:t>
            </a:r>
            <a:endParaRPr lang="en-US" sz="2187" dirty="0"/>
          </a:p>
        </p:txBody>
      </p:sp>
      <p:sp>
        <p:nvSpPr>
          <p:cNvPr id="17" name="Text 14"/>
          <p:cNvSpPr/>
          <p:nvPr/>
        </p:nvSpPr>
        <p:spPr>
          <a:xfrm>
            <a:off x="1555313" y="6782276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Поврежденные конструкции после ремонта не всегда обладают той же прочностью и надежностью, что и до повреждения.</a:t>
            </a:r>
            <a:endParaRPr lang="en-US" sz="1750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3DA71DB-6602-AA11-2600-258FA56B36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4783" y="4384358"/>
            <a:ext cx="3906343" cy="26154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71173E3-1FE4-4139-3C24-F293D9660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4"/>
            <a:ext cx="14635424" cy="8226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642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 w="13811">
            <a:solidFill>
              <a:srgbClr val="56515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33199" y="736521"/>
            <a:ext cx="9306401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FFFFF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Перспективы разработки новых методик</a:t>
            </a:r>
            <a:endParaRPr lang="en-US" sz="4374" dirty="0"/>
          </a:p>
        </p:txBody>
      </p:sp>
      <p:sp>
        <p:nvSpPr>
          <p:cNvPr id="6" name="Shape 3"/>
          <p:cNvSpPr/>
          <p:nvPr/>
        </p:nvSpPr>
        <p:spPr>
          <a:xfrm>
            <a:off x="833199" y="2632115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283157"/>
          </a:solidFill>
          <a:ln w="13811">
            <a:solidFill>
              <a:srgbClr val="303B69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006912" y="2673787"/>
            <a:ext cx="15240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1</a:t>
            </a:r>
            <a:endParaRPr lang="en-US" sz="2624" dirty="0"/>
          </a:p>
        </p:txBody>
      </p:sp>
      <p:sp>
        <p:nvSpPr>
          <p:cNvPr id="8" name="Text 5"/>
          <p:cNvSpPr/>
          <p:nvPr/>
        </p:nvSpPr>
        <p:spPr>
          <a:xfrm>
            <a:off x="1555313" y="2708434"/>
            <a:ext cx="346710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Быстрое восстановление</a:t>
            </a:r>
            <a:endParaRPr lang="en-US" sz="2187" dirty="0"/>
          </a:p>
        </p:txBody>
      </p:sp>
      <p:sp>
        <p:nvSpPr>
          <p:cNvPr id="9" name="Text 6"/>
          <p:cNvSpPr/>
          <p:nvPr/>
        </p:nvSpPr>
        <p:spPr>
          <a:xfrm>
            <a:off x="1555313" y="3277791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Регенерирующие смеси позволяют восстанавливать конструкции быстрее и более эффективно по сравнению с традиционными методами.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833199" y="4384358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283157"/>
          </a:solidFill>
          <a:ln w="13811">
            <a:solidFill>
              <a:srgbClr val="303B6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80242" y="4426029"/>
            <a:ext cx="20574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2</a:t>
            </a:r>
            <a:endParaRPr lang="en-US" sz="2624" dirty="0"/>
          </a:p>
        </p:txBody>
      </p:sp>
      <p:sp>
        <p:nvSpPr>
          <p:cNvPr id="12" name="Text 9"/>
          <p:cNvSpPr/>
          <p:nvPr/>
        </p:nvSpPr>
        <p:spPr>
          <a:xfrm>
            <a:off x="1555313" y="4460677"/>
            <a:ext cx="319278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Улучшенная прочность</a:t>
            </a:r>
            <a:endParaRPr lang="en-US" sz="2187" dirty="0"/>
          </a:p>
        </p:txBody>
      </p:sp>
      <p:sp>
        <p:nvSpPr>
          <p:cNvPr id="13" name="Text 10"/>
          <p:cNvSpPr/>
          <p:nvPr/>
        </p:nvSpPr>
        <p:spPr>
          <a:xfrm>
            <a:off x="1555313" y="5030033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Использование регенерирующих смесей способствует усилению конструкций, придавая им дополнительную прочность и стабильность.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833199" y="6136600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283157"/>
          </a:solidFill>
          <a:ln w="13811">
            <a:solidFill>
              <a:srgbClr val="303B69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991672" y="6178272"/>
            <a:ext cx="1828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3</a:t>
            </a:r>
            <a:endParaRPr lang="en-US" sz="2624" dirty="0"/>
          </a:p>
        </p:txBody>
      </p:sp>
      <p:sp>
        <p:nvSpPr>
          <p:cNvPr id="16" name="Text 13"/>
          <p:cNvSpPr/>
          <p:nvPr/>
        </p:nvSpPr>
        <p:spPr>
          <a:xfrm>
            <a:off x="1555313" y="6212919"/>
            <a:ext cx="235458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Снижение затрат</a:t>
            </a:r>
            <a:endParaRPr lang="en-US" sz="2187" dirty="0"/>
          </a:p>
        </p:txBody>
      </p:sp>
      <p:sp>
        <p:nvSpPr>
          <p:cNvPr id="17" name="Text 14"/>
          <p:cNvSpPr/>
          <p:nvPr/>
        </p:nvSpPr>
        <p:spPr>
          <a:xfrm>
            <a:off x="1555313" y="6782276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Разработка новых методик позволяет сократить расходы на ремонт конструкций и экономить ресурсы.</a:t>
            </a:r>
            <a:endParaRPr lang="en-US" sz="1750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C21E9C0-FB47-AF27-2A10-DC48BC4ABB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3770" y="2110597"/>
            <a:ext cx="4794687" cy="32651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32815"/>
          </a:xfrm>
          <a:prstGeom prst="rect">
            <a:avLst/>
          </a:prstGeom>
          <a:solidFill>
            <a:srgbClr val="080E26"/>
          </a:solidFill>
          <a:ln w="12978">
            <a:solidFill>
              <a:srgbClr val="56515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363510" y="573286"/>
            <a:ext cx="9903381" cy="13030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130"/>
              </a:lnSpc>
              <a:buNone/>
            </a:pPr>
            <a:r>
              <a:rPr lang="en-US" sz="4104" dirty="0">
                <a:solidFill>
                  <a:srgbClr val="FFFFF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Исследование регенерирующих смесей</a:t>
            </a:r>
            <a:endParaRPr lang="en-US" sz="4104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635" y="2009670"/>
            <a:ext cx="3551523" cy="21949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 3"/>
          <p:cNvSpPr/>
          <p:nvPr/>
        </p:nvSpPr>
        <p:spPr>
          <a:xfrm>
            <a:off x="2363510" y="4465082"/>
            <a:ext cx="3092648" cy="6515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565"/>
              </a:lnSpc>
              <a:buNone/>
            </a:pPr>
            <a:r>
              <a:rPr lang="en-US" sz="2052" dirty="0">
                <a:solidFill>
                  <a:srgbClr val="FFFFF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Исследование материалов</a:t>
            </a:r>
            <a:endParaRPr lang="en-US" sz="2052" dirty="0"/>
          </a:p>
        </p:txBody>
      </p:sp>
      <p:sp>
        <p:nvSpPr>
          <p:cNvPr id="7" name="Text 4"/>
          <p:cNvSpPr/>
          <p:nvPr/>
        </p:nvSpPr>
        <p:spPr>
          <a:xfrm>
            <a:off x="2363510" y="5325070"/>
            <a:ext cx="3092648" cy="16674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27"/>
              </a:lnSpc>
              <a:buNone/>
            </a:pPr>
            <a:r>
              <a:rPr lang="en-US" sz="1642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Ведется активное исследование различных материалов, способных регенерировать поврежденные конструкции.</a:t>
            </a:r>
            <a:endParaRPr lang="en-US" sz="1642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7077" y="2084784"/>
            <a:ext cx="3234387" cy="21197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 5"/>
          <p:cNvSpPr/>
          <p:nvPr/>
        </p:nvSpPr>
        <p:spPr>
          <a:xfrm>
            <a:off x="5768816" y="4465082"/>
            <a:ext cx="3092648" cy="6515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565"/>
              </a:lnSpc>
              <a:buNone/>
            </a:pPr>
            <a:r>
              <a:rPr lang="en-US" sz="2052" dirty="0">
                <a:solidFill>
                  <a:srgbClr val="FFFFF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Лабораторные испытания</a:t>
            </a:r>
            <a:endParaRPr lang="en-US" sz="2052" dirty="0"/>
          </a:p>
        </p:txBody>
      </p:sp>
      <p:sp>
        <p:nvSpPr>
          <p:cNvPr id="10" name="Text 6"/>
          <p:cNvSpPr/>
          <p:nvPr/>
        </p:nvSpPr>
        <p:spPr>
          <a:xfrm>
            <a:off x="5768816" y="5325070"/>
            <a:ext cx="3092648" cy="23344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27"/>
              </a:lnSpc>
              <a:buNone/>
            </a:pPr>
            <a:r>
              <a:rPr lang="en-US" sz="1642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Регенерирующие смеси проходят тщательные испытания в специализированных лабораториях для определения их свойств и потенциала.</a:t>
            </a:r>
            <a:endParaRPr lang="en-US" sz="1642" dirty="0"/>
          </a:p>
        </p:txBody>
      </p:sp>
      <p:sp>
        <p:nvSpPr>
          <p:cNvPr id="12" name="Text 7"/>
          <p:cNvSpPr/>
          <p:nvPr/>
        </p:nvSpPr>
        <p:spPr>
          <a:xfrm>
            <a:off x="9174123" y="4465201"/>
            <a:ext cx="2377440" cy="32575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65"/>
              </a:lnSpc>
              <a:buNone/>
            </a:pPr>
            <a:r>
              <a:rPr lang="en-US" sz="2052" dirty="0">
                <a:solidFill>
                  <a:srgbClr val="FFFFF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Анализ прочности</a:t>
            </a:r>
            <a:endParaRPr lang="en-US" sz="2052" dirty="0"/>
          </a:p>
        </p:txBody>
      </p:sp>
      <p:sp>
        <p:nvSpPr>
          <p:cNvPr id="13" name="Text 8"/>
          <p:cNvSpPr/>
          <p:nvPr/>
        </p:nvSpPr>
        <p:spPr>
          <a:xfrm>
            <a:off x="9174123" y="4999434"/>
            <a:ext cx="3092768" cy="20009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27"/>
              </a:lnSpc>
              <a:buNone/>
            </a:pPr>
            <a:r>
              <a:rPr lang="en-US" sz="1642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Изучается прочность и долговечность конструкций, восстановленных с помощью регенерирующих смесей, для определения их эффективности.</a:t>
            </a:r>
            <a:endParaRPr lang="en-US" sz="1642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45FB495-F95F-DD7B-3064-9DF0ACC3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4122" y="2084784"/>
            <a:ext cx="3713321" cy="20865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 w="12740">
            <a:solidFill>
              <a:srgbClr val="56515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435543" y="566142"/>
            <a:ext cx="9759196" cy="19259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056"/>
              </a:lnSpc>
              <a:buNone/>
            </a:pPr>
            <a:r>
              <a:rPr lang="en-US" sz="4044" dirty="0">
                <a:solidFill>
                  <a:srgbClr val="FFFFF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Использование регенерирующих смесей для усиления и восстановления</a:t>
            </a:r>
            <a:endParaRPr lang="en-US" sz="4044" dirty="0"/>
          </a:p>
        </p:txBody>
      </p:sp>
      <p:sp>
        <p:nvSpPr>
          <p:cNvPr id="5" name="Shape 3"/>
          <p:cNvSpPr/>
          <p:nvPr/>
        </p:nvSpPr>
        <p:spPr>
          <a:xfrm>
            <a:off x="2435543" y="2902982"/>
            <a:ext cx="4776907" cy="2277547"/>
          </a:xfrm>
          <a:prstGeom prst="roundRect">
            <a:avLst>
              <a:gd name="adj" fmla="val 4059"/>
            </a:avLst>
          </a:prstGeom>
          <a:solidFill>
            <a:srgbClr val="283157"/>
          </a:solidFill>
          <a:ln w="12740">
            <a:solidFill>
              <a:srgbClr val="303B6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653665" y="3121104"/>
            <a:ext cx="2872740" cy="32099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28"/>
              </a:lnSpc>
              <a:buNone/>
            </a:pPr>
            <a:r>
              <a:rPr lang="en-US" sz="2022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Укрепление структуры</a:t>
            </a:r>
            <a:endParaRPr lang="en-US" sz="2022" dirty="0"/>
          </a:p>
        </p:txBody>
      </p:sp>
      <p:sp>
        <p:nvSpPr>
          <p:cNvPr id="7" name="Text 5"/>
          <p:cNvSpPr/>
          <p:nvPr/>
        </p:nvSpPr>
        <p:spPr>
          <a:xfrm>
            <a:off x="2653665" y="3647480"/>
            <a:ext cx="4340662" cy="13149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88"/>
              </a:lnSpc>
              <a:buNone/>
            </a:pPr>
            <a:r>
              <a:rPr lang="en-US" sz="1618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Регенерирующие смеси могут использоваться для укрепления слабых зон конструкции, повышая ее стойкость к нагрузкам.</a:t>
            </a:r>
            <a:endParaRPr lang="en-US" sz="1618" dirty="0"/>
          </a:p>
        </p:txBody>
      </p:sp>
      <p:sp>
        <p:nvSpPr>
          <p:cNvPr id="8" name="Shape 6"/>
          <p:cNvSpPr/>
          <p:nvPr/>
        </p:nvSpPr>
        <p:spPr>
          <a:xfrm>
            <a:off x="7417832" y="2902982"/>
            <a:ext cx="4776907" cy="2277547"/>
          </a:xfrm>
          <a:prstGeom prst="roundRect">
            <a:avLst>
              <a:gd name="adj" fmla="val 4059"/>
            </a:avLst>
          </a:prstGeom>
          <a:solidFill>
            <a:srgbClr val="283157"/>
          </a:solidFill>
          <a:ln w="12740">
            <a:solidFill>
              <a:srgbClr val="303B6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35954" y="3121104"/>
            <a:ext cx="2804160" cy="32099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28"/>
              </a:lnSpc>
              <a:buNone/>
            </a:pPr>
            <a:r>
              <a:rPr lang="en-US" sz="2022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Заполнение дефектов</a:t>
            </a:r>
            <a:endParaRPr lang="en-US" sz="2022" dirty="0"/>
          </a:p>
        </p:txBody>
      </p:sp>
      <p:sp>
        <p:nvSpPr>
          <p:cNvPr id="10" name="Text 8"/>
          <p:cNvSpPr/>
          <p:nvPr/>
        </p:nvSpPr>
        <p:spPr>
          <a:xfrm>
            <a:off x="7635954" y="3647480"/>
            <a:ext cx="4340662" cy="9861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88"/>
              </a:lnSpc>
              <a:buNone/>
            </a:pPr>
            <a:r>
              <a:rPr lang="en-US" sz="1618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Смеси могут заменять поврежденные участки конструкции, заполняя их и восстанавливая исходную форму.</a:t>
            </a:r>
            <a:endParaRPr lang="en-US" sz="1618" dirty="0"/>
          </a:p>
        </p:txBody>
      </p:sp>
      <p:sp>
        <p:nvSpPr>
          <p:cNvPr id="11" name="Shape 9"/>
          <p:cNvSpPr/>
          <p:nvPr/>
        </p:nvSpPr>
        <p:spPr>
          <a:xfrm>
            <a:off x="2435543" y="5385911"/>
            <a:ext cx="4776907" cy="2277547"/>
          </a:xfrm>
          <a:prstGeom prst="roundRect">
            <a:avLst>
              <a:gd name="adj" fmla="val 4059"/>
            </a:avLst>
          </a:prstGeom>
          <a:solidFill>
            <a:srgbClr val="283157"/>
          </a:solidFill>
          <a:ln w="12740">
            <a:solidFill>
              <a:srgbClr val="303B6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653665" y="5604034"/>
            <a:ext cx="3421380" cy="32099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28"/>
              </a:lnSpc>
              <a:buNone/>
            </a:pPr>
            <a:r>
              <a:rPr lang="en-US" sz="2022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Повышение долговечности</a:t>
            </a:r>
            <a:endParaRPr lang="en-US" sz="2022" dirty="0"/>
          </a:p>
        </p:txBody>
      </p:sp>
      <p:sp>
        <p:nvSpPr>
          <p:cNvPr id="13" name="Text 11"/>
          <p:cNvSpPr/>
          <p:nvPr/>
        </p:nvSpPr>
        <p:spPr>
          <a:xfrm>
            <a:off x="2653665" y="6130409"/>
            <a:ext cx="4340662" cy="13149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88"/>
              </a:lnSpc>
              <a:buNone/>
            </a:pPr>
            <a:r>
              <a:rPr lang="en-US" sz="1618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Использование регенерирующих смесей позволяет продлить срок эксплуатации конструкции, предотвращая ее дальнейшее разрушение.</a:t>
            </a:r>
            <a:endParaRPr lang="en-US" sz="1618" dirty="0"/>
          </a:p>
        </p:txBody>
      </p:sp>
      <p:sp>
        <p:nvSpPr>
          <p:cNvPr id="14" name="Shape 12"/>
          <p:cNvSpPr/>
          <p:nvPr/>
        </p:nvSpPr>
        <p:spPr>
          <a:xfrm>
            <a:off x="7417832" y="5385911"/>
            <a:ext cx="4776907" cy="2277547"/>
          </a:xfrm>
          <a:prstGeom prst="roundRect">
            <a:avLst>
              <a:gd name="adj" fmla="val 4059"/>
            </a:avLst>
          </a:prstGeom>
          <a:solidFill>
            <a:srgbClr val="283157"/>
          </a:solidFill>
          <a:ln w="12740">
            <a:solidFill>
              <a:srgbClr val="303B6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635954" y="5604034"/>
            <a:ext cx="2552700" cy="32099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28"/>
              </a:lnSpc>
              <a:buNone/>
            </a:pPr>
            <a:r>
              <a:rPr lang="en-US" sz="2022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Улучшение эстетики</a:t>
            </a:r>
            <a:endParaRPr lang="en-US" sz="2022" dirty="0"/>
          </a:p>
        </p:txBody>
      </p:sp>
      <p:sp>
        <p:nvSpPr>
          <p:cNvPr id="16" name="Text 14"/>
          <p:cNvSpPr/>
          <p:nvPr/>
        </p:nvSpPr>
        <p:spPr>
          <a:xfrm>
            <a:off x="7635954" y="6130409"/>
            <a:ext cx="4340662" cy="9861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88"/>
              </a:lnSpc>
              <a:buNone/>
            </a:pPr>
            <a:r>
              <a:rPr lang="en-US" sz="1618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С помощью смесей можно восстановить эстетический вид конструкции, придав ей привлекательность и элегантность.</a:t>
            </a:r>
            <a:endParaRPr lang="en-US" sz="161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32338"/>
          </a:xfrm>
          <a:prstGeom prst="rect">
            <a:avLst/>
          </a:prstGeom>
          <a:solidFill>
            <a:srgbClr val="080E26"/>
          </a:solidFill>
          <a:ln w="13454">
            <a:solidFill>
              <a:srgbClr val="56515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175986" y="594955"/>
            <a:ext cx="10278428" cy="20288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325"/>
              </a:lnSpc>
              <a:buNone/>
            </a:pPr>
            <a:r>
              <a:rPr lang="en-US" sz="4260" dirty="0">
                <a:solidFill>
                  <a:srgbClr val="FFFFF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Преимущества регенерирующих смесей по сравнению с традиционными методами</a:t>
            </a:r>
            <a:endParaRPr lang="en-US" sz="4260" dirty="0"/>
          </a:p>
        </p:txBody>
      </p:sp>
      <p:sp>
        <p:nvSpPr>
          <p:cNvPr id="5" name="Shape 3"/>
          <p:cNvSpPr/>
          <p:nvPr/>
        </p:nvSpPr>
        <p:spPr>
          <a:xfrm>
            <a:off x="2175986" y="3225403"/>
            <a:ext cx="486847" cy="486847"/>
          </a:xfrm>
          <a:prstGeom prst="roundRect">
            <a:avLst>
              <a:gd name="adj" fmla="val 20001"/>
            </a:avLst>
          </a:prstGeom>
          <a:solidFill>
            <a:srgbClr val="283157"/>
          </a:solidFill>
          <a:ln w="13454">
            <a:solidFill>
              <a:srgbClr val="303B6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343150" y="3266003"/>
            <a:ext cx="152400" cy="4056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195"/>
              </a:lnSpc>
              <a:buNone/>
            </a:pPr>
            <a:r>
              <a:rPr lang="en-US" sz="2556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1</a:t>
            </a:r>
            <a:endParaRPr lang="en-US" sz="2556" dirty="0"/>
          </a:p>
        </p:txBody>
      </p:sp>
      <p:sp>
        <p:nvSpPr>
          <p:cNvPr id="7" name="Text 5"/>
          <p:cNvSpPr/>
          <p:nvPr/>
        </p:nvSpPr>
        <p:spPr>
          <a:xfrm>
            <a:off x="2879169" y="3299817"/>
            <a:ext cx="2941320" cy="33813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62"/>
              </a:lnSpc>
              <a:buNone/>
            </a:pPr>
            <a:r>
              <a:rPr lang="en-US" sz="2130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Быстрое исправление</a:t>
            </a:r>
            <a:endParaRPr lang="en-US" sz="2130" dirty="0"/>
          </a:p>
        </p:txBody>
      </p:sp>
      <p:sp>
        <p:nvSpPr>
          <p:cNvPr id="8" name="Text 6"/>
          <p:cNvSpPr/>
          <p:nvPr/>
        </p:nvSpPr>
        <p:spPr>
          <a:xfrm>
            <a:off x="2879169" y="3854291"/>
            <a:ext cx="4327922" cy="13844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26"/>
              </a:lnSpc>
              <a:buNone/>
            </a:pPr>
            <a:r>
              <a:rPr lang="en-US" sz="1704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Регенерирующие смеси позволяют быстро и эффективно исправить повреждения, сокращая время ремонта.</a:t>
            </a:r>
            <a:endParaRPr lang="en-US" sz="1704" dirty="0"/>
          </a:p>
        </p:txBody>
      </p:sp>
      <p:sp>
        <p:nvSpPr>
          <p:cNvPr id="9" name="Shape 7"/>
          <p:cNvSpPr/>
          <p:nvPr/>
        </p:nvSpPr>
        <p:spPr>
          <a:xfrm>
            <a:off x="7423428" y="3225403"/>
            <a:ext cx="486847" cy="486847"/>
          </a:xfrm>
          <a:prstGeom prst="roundRect">
            <a:avLst>
              <a:gd name="adj" fmla="val 20001"/>
            </a:avLst>
          </a:prstGeom>
          <a:solidFill>
            <a:srgbClr val="283157"/>
          </a:solidFill>
          <a:ln w="13454">
            <a:solidFill>
              <a:srgbClr val="303B6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567732" y="3266003"/>
            <a:ext cx="198120" cy="4056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195"/>
              </a:lnSpc>
              <a:buNone/>
            </a:pPr>
            <a:r>
              <a:rPr lang="en-US" sz="2556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2</a:t>
            </a:r>
            <a:endParaRPr lang="en-US" sz="2556" dirty="0"/>
          </a:p>
        </p:txBody>
      </p:sp>
      <p:sp>
        <p:nvSpPr>
          <p:cNvPr id="11" name="Text 9"/>
          <p:cNvSpPr/>
          <p:nvPr/>
        </p:nvSpPr>
        <p:spPr>
          <a:xfrm>
            <a:off x="8126611" y="3299817"/>
            <a:ext cx="3543300" cy="33813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62"/>
              </a:lnSpc>
              <a:buNone/>
            </a:pPr>
            <a:r>
              <a:rPr lang="en-US" sz="2130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Прочность и стабильность</a:t>
            </a:r>
            <a:endParaRPr lang="en-US" sz="2130" dirty="0"/>
          </a:p>
        </p:txBody>
      </p:sp>
      <p:sp>
        <p:nvSpPr>
          <p:cNvPr id="12" name="Text 10"/>
          <p:cNvSpPr/>
          <p:nvPr/>
        </p:nvSpPr>
        <p:spPr>
          <a:xfrm>
            <a:off x="8126611" y="3854291"/>
            <a:ext cx="4327922" cy="13844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26"/>
              </a:lnSpc>
              <a:buNone/>
            </a:pPr>
            <a:r>
              <a:rPr lang="en-US" sz="1704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С использованием смесей усиленная конструкция получает улучшенную прочность и стабильность в долгосрочной перспективе.</a:t>
            </a:r>
            <a:endParaRPr lang="en-US" sz="1704" dirty="0"/>
          </a:p>
        </p:txBody>
      </p:sp>
      <p:sp>
        <p:nvSpPr>
          <p:cNvPr id="13" name="Shape 11"/>
          <p:cNvSpPr/>
          <p:nvPr/>
        </p:nvSpPr>
        <p:spPr>
          <a:xfrm>
            <a:off x="2175986" y="5624036"/>
            <a:ext cx="486847" cy="486847"/>
          </a:xfrm>
          <a:prstGeom prst="roundRect">
            <a:avLst>
              <a:gd name="adj" fmla="val 20001"/>
            </a:avLst>
          </a:prstGeom>
          <a:solidFill>
            <a:srgbClr val="283157"/>
          </a:solidFill>
          <a:ln w="13454">
            <a:solidFill>
              <a:srgbClr val="303B6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327910" y="5664637"/>
            <a:ext cx="182880" cy="4056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195"/>
              </a:lnSpc>
              <a:buNone/>
            </a:pPr>
            <a:r>
              <a:rPr lang="en-US" sz="2556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3</a:t>
            </a:r>
            <a:endParaRPr lang="en-US" sz="2556" dirty="0"/>
          </a:p>
        </p:txBody>
      </p:sp>
      <p:sp>
        <p:nvSpPr>
          <p:cNvPr id="15" name="Text 13"/>
          <p:cNvSpPr/>
          <p:nvPr/>
        </p:nvSpPr>
        <p:spPr>
          <a:xfrm>
            <a:off x="2879169" y="5698450"/>
            <a:ext cx="2270760" cy="33813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62"/>
              </a:lnSpc>
              <a:buNone/>
            </a:pPr>
            <a:r>
              <a:rPr lang="en-US" sz="2130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Снижение затрат</a:t>
            </a:r>
            <a:endParaRPr lang="en-US" sz="2130" dirty="0"/>
          </a:p>
        </p:txBody>
      </p:sp>
      <p:sp>
        <p:nvSpPr>
          <p:cNvPr id="16" name="Text 14"/>
          <p:cNvSpPr/>
          <p:nvPr/>
        </p:nvSpPr>
        <p:spPr>
          <a:xfrm>
            <a:off x="2879169" y="6252924"/>
            <a:ext cx="4327922" cy="10383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26"/>
              </a:lnSpc>
              <a:buNone/>
            </a:pPr>
            <a:r>
              <a:rPr lang="en-US" sz="1704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Использование смесей позволяет сократить затраты на ремонт и обслуживание конструкций в целом.</a:t>
            </a:r>
            <a:endParaRPr lang="en-US" sz="1704" dirty="0"/>
          </a:p>
        </p:txBody>
      </p:sp>
      <p:sp>
        <p:nvSpPr>
          <p:cNvPr id="17" name="Shape 15"/>
          <p:cNvSpPr/>
          <p:nvPr/>
        </p:nvSpPr>
        <p:spPr>
          <a:xfrm>
            <a:off x="7423428" y="5624036"/>
            <a:ext cx="486847" cy="486847"/>
          </a:xfrm>
          <a:prstGeom prst="roundRect">
            <a:avLst>
              <a:gd name="adj" fmla="val 20001"/>
            </a:avLst>
          </a:prstGeom>
          <a:solidFill>
            <a:srgbClr val="283157"/>
          </a:solidFill>
          <a:ln w="13454">
            <a:solidFill>
              <a:srgbClr val="303B6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567732" y="5664637"/>
            <a:ext cx="198120" cy="4056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195"/>
              </a:lnSpc>
              <a:buNone/>
            </a:pPr>
            <a:r>
              <a:rPr lang="en-US" sz="2556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4</a:t>
            </a:r>
            <a:endParaRPr lang="en-US" sz="2556" dirty="0"/>
          </a:p>
        </p:txBody>
      </p:sp>
      <p:sp>
        <p:nvSpPr>
          <p:cNvPr id="19" name="Text 17"/>
          <p:cNvSpPr/>
          <p:nvPr/>
        </p:nvSpPr>
        <p:spPr>
          <a:xfrm>
            <a:off x="8126611" y="5698450"/>
            <a:ext cx="2941320" cy="33813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62"/>
              </a:lnSpc>
              <a:buNone/>
            </a:pPr>
            <a:r>
              <a:rPr lang="en-US" sz="2130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Удобство применения</a:t>
            </a:r>
            <a:endParaRPr lang="en-US" sz="2130" dirty="0"/>
          </a:p>
        </p:txBody>
      </p:sp>
      <p:sp>
        <p:nvSpPr>
          <p:cNvPr id="20" name="Text 18"/>
          <p:cNvSpPr/>
          <p:nvPr/>
        </p:nvSpPr>
        <p:spPr>
          <a:xfrm>
            <a:off x="8126611" y="6252924"/>
            <a:ext cx="4327922" cy="13844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26"/>
              </a:lnSpc>
              <a:buNone/>
            </a:pPr>
            <a:r>
              <a:rPr lang="en-US" sz="1704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Регенерирующие смеси легко и удобно наносятся на поврежденные участки, не требуя сложных инструментов и оборудования.</a:t>
            </a:r>
            <a:endParaRPr lang="en-US" sz="170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 w="9882">
            <a:solidFill>
              <a:srgbClr val="565151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19877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538299" y="2425303"/>
            <a:ext cx="7553801" cy="9936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913"/>
              </a:lnSpc>
              <a:buNone/>
            </a:pPr>
            <a:r>
              <a:rPr lang="en-US" sz="3130" dirty="0">
                <a:solidFill>
                  <a:srgbClr val="FFFFF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Особенности методики усиления конструкций</a:t>
            </a:r>
            <a:endParaRPr lang="en-US" sz="3130" dirty="0"/>
          </a:p>
        </p:txBody>
      </p:sp>
      <p:sp>
        <p:nvSpPr>
          <p:cNvPr id="6" name="Shape 3"/>
          <p:cNvSpPr/>
          <p:nvPr/>
        </p:nvSpPr>
        <p:spPr>
          <a:xfrm>
            <a:off x="3760946" y="3657481"/>
            <a:ext cx="31790" cy="4134445"/>
          </a:xfrm>
          <a:prstGeom prst="rect">
            <a:avLst/>
          </a:prstGeom>
          <a:solidFill>
            <a:srgbClr val="303B69"/>
          </a:solidFill>
          <a:ln/>
        </p:spPr>
      </p:sp>
      <p:sp>
        <p:nvSpPr>
          <p:cNvPr id="7" name="Shape 4"/>
          <p:cNvSpPr/>
          <p:nvPr/>
        </p:nvSpPr>
        <p:spPr>
          <a:xfrm>
            <a:off x="3955673" y="3944600"/>
            <a:ext cx="556498" cy="31790"/>
          </a:xfrm>
          <a:prstGeom prst="rect">
            <a:avLst/>
          </a:prstGeom>
          <a:solidFill>
            <a:srgbClr val="303B69"/>
          </a:solidFill>
          <a:ln/>
        </p:spPr>
      </p:sp>
      <p:sp>
        <p:nvSpPr>
          <p:cNvPr id="8" name="Shape 5"/>
          <p:cNvSpPr/>
          <p:nvPr/>
        </p:nvSpPr>
        <p:spPr>
          <a:xfrm>
            <a:off x="3597890" y="3781663"/>
            <a:ext cx="357783" cy="357783"/>
          </a:xfrm>
          <a:prstGeom prst="roundRect">
            <a:avLst>
              <a:gd name="adj" fmla="val 20002"/>
            </a:avLst>
          </a:prstGeom>
          <a:solidFill>
            <a:srgbClr val="283157"/>
          </a:solidFill>
          <a:ln w="9882">
            <a:solidFill>
              <a:srgbClr val="303B6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723382" y="3811429"/>
            <a:ext cx="106680" cy="29825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348"/>
              </a:lnSpc>
              <a:buNone/>
            </a:pPr>
            <a:r>
              <a:rPr lang="en-US" sz="1878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1</a:t>
            </a:r>
            <a:endParaRPr lang="en-US" sz="1878" dirty="0"/>
          </a:p>
        </p:txBody>
      </p:sp>
      <p:sp>
        <p:nvSpPr>
          <p:cNvPr id="10" name="Text 7"/>
          <p:cNvSpPr/>
          <p:nvPr/>
        </p:nvSpPr>
        <p:spPr>
          <a:xfrm>
            <a:off x="4651415" y="3816429"/>
            <a:ext cx="2004060" cy="24848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1957"/>
              </a:lnSpc>
              <a:buNone/>
            </a:pPr>
            <a:r>
              <a:rPr lang="en-US" sz="1565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Анализ конструкции</a:t>
            </a:r>
            <a:endParaRPr lang="en-US" sz="1565" dirty="0"/>
          </a:p>
        </p:txBody>
      </p:sp>
      <p:sp>
        <p:nvSpPr>
          <p:cNvPr id="11" name="Text 8"/>
          <p:cNvSpPr/>
          <p:nvPr/>
        </p:nvSpPr>
        <p:spPr>
          <a:xfrm>
            <a:off x="4651415" y="4223861"/>
            <a:ext cx="6440686" cy="5088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004"/>
              </a:lnSpc>
              <a:buNone/>
            </a:pPr>
            <a:r>
              <a:rPr lang="en-US" sz="1252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Осуществляется детальный анализ поврежденной конструкции для определения методики усиления.</a:t>
            </a:r>
            <a:endParaRPr lang="en-US" sz="1252" dirty="0"/>
          </a:p>
        </p:txBody>
      </p:sp>
      <p:sp>
        <p:nvSpPr>
          <p:cNvPr id="12" name="Shape 9"/>
          <p:cNvSpPr/>
          <p:nvPr/>
        </p:nvSpPr>
        <p:spPr>
          <a:xfrm>
            <a:off x="3955673" y="5375731"/>
            <a:ext cx="556498" cy="31790"/>
          </a:xfrm>
          <a:prstGeom prst="rect">
            <a:avLst/>
          </a:prstGeom>
          <a:solidFill>
            <a:srgbClr val="303B69"/>
          </a:solidFill>
          <a:ln/>
        </p:spPr>
      </p:sp>
      <p:sp>
        <p:nvSpPr>
          <p:cNvPr id="13" name="Shape 10"/>
          <p:cNvSpPr/>
          <p:nvPr/>
        </p:nvSpPr>
        <p:spPr>
          <a:xfrm>
            <a:off x="3597890" y="5212794"/>
            <a:ext cx="357783" cy="357783"/>
          </a:xfrm>
          <a:prstGeom prst="roundRect">
            <a:avLst>
              <a:gd name="adj" fmla="val 20002"/>
            </a:avLst>
          </a:prstGeom>
          <a:solidFill>
            <a:srgbClr val="283157"/>
          </a:solidFill>
          <a:ln w="9882">
            <a:solidFill>
              <a:srgbClr val="303B69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3704332" y="5242560"/>
            <a:ext cx="144780" cy="29825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348"/>
              </a:lnSpc>
              <a:buNone/>
            </a:pPr>
            <a:r>
              <a:rPr lang="en-US" sz="1878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2</a:t>
            </a:r>
            <a:endParaRPr lang="en-US" sz="1878" dirty="0"/>
          </a:p>
        </p:txBody>
      </p:sp>
      <p:sp>
        <p:nvSpPr>
          <p:cNvPr id="15" name="Text 12"/>
          <p:cNvSpPr/>
          <p:nvPr/>
        </p:nvSpPr>
        <p:spPr>
          <a:xfrm>
            <a:off x="4651415" y="5247561"/>
            <a:ext cx="1590199" cy="24848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1957"/>
              </a:lnSpc>
              <a:buNone/>
            </a:pPr>
            <a:r>
              <a:rPr lang="en-US" sz="1565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Выбор смеси</a:t>
            </a:r>
            <a:endParaRPr lang="en-US" sz="1565" dirty="0"/>
          </a:p>
        </p:txBody>
      </p:sp>
      <p:sp>
        <p:nvSpPr>
          <p:cNvPr id="16" name="Text 13"/>
          <p:cNvSpPr/>
          <p:nvPr/>
        </p:nvSpPr>
        <p:spPr>
          <a:xfrm>
            <a:off x="4651415" y="5654993"/>
            <a:ext cx="6440686" cy="5088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004"/>
              </a:lnSpc>
              <a:buNone/>
            </a:pPr>
            <a:r>
              <a:rPr lang="en-US" sz="1252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На основе анализа определяется подходящая регенерирующая смесь для использования в усилении конструкции.</a:t>
            </a:r>
            <a:endParaRPr lang="en-US" sz="1252" dirty="0"/>
          </a:p>
        </p:txBody>
      </p:sp>
      <p:sp>
        <p:nvSpPr>
          <p:cNvPr id="17" name="Shape 14"/>
          <p:cNvSpPr/>
          <p:nvPr/>
        </p:nvSpPr>
        <p:spPr>
          <a:xfrm>
            <a:off x="3955673" y="6806863"/>
            <a:ext cx="556498" cy="31790"/>
          </a:xfrm>
          <a:prstGeom prst="rect">
            <a:avLst/>
          </a:prstGeom>
          <a:solidFill>
            <a:srgbClr val="303B69"/>
          </a:solidFill>
          <a:ln/>
        </p:spPr>
      </p:sp>
      <p:sp>
        <p:nvSpPr>
          <p:cNvPr id="18" name="Shape 15"/>
          <p:cNvSpPr/>
          <p:nvPr/>
        </p:nvSpPr>
        <p:spPr>
          <a:xfrm>
            <a:off x="3597890" y="6643926"/>
            <a:ext cx="357783" cy="357783"/>
          </a:xfrm>
          <a:prstGeom prst="roundRect">
            <a:avLst>
              <a:gd name="adj" fmla="val 20002"/>
            </a:avLst>
          </a:prstGeom>
          <a:solidFill>
            <a:srgbClr val="283157"/>
          </a:solidFill>
          <a:ln w="9882">
            <a:solidFill>
              <a:srgbClr val="303B69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3711952" y="6673691"/>
            <a:ext cx="129540" cy="29825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348"/>
              </a:lnSpc>
              <a:buNone/>
            </a:pPr>
            <a:r>
              <a:rPr lang="en-US" sz="1878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3</a:t>
            </a:r>
            <a:endParaRPr lang="en-US" sz="1878" dirty="0"/>
          </a:p>
        </p:txBody>
      </p:sp>
      <p:sp>
        <p:nvSpPr>
          <p:cNvPr id="20" name="Text 17"/>
          <p:cNvSpPr/>
          <p:nvPr/>
        </p:nvSpPr>
        <p:spPr>
          <a:xfrm>
            <a:off x="4651415" y="6678692"/>
            <a:ext cx="1645920" cy="24848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1957"/>
              </a:lnSpc>
              <a:buNone/>
            </a:pPr>
            <a:r>
              <a:rPr lang="en-US" sz="1565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Нанесение смеси</a:t>
            </a:r>
            <a:endParaRPr lang="en-US" sz="1565" dirty="0"/>
          </a:p>
        </p:txBody>
      </p:sp>
      <p:sp>
        <p:nvSpPr>
          <p:cNvPr id="21" name="Text 18"/>
          <p:cNvSpPr/>
          <p:nvPr/>
        </p:nvSpPr>
        <p:spPr>
          <a:xfrm>
            <a:off x="4651415" y="7086124"/>
            <a:ext cx="6440686" cy="5088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004"/>
              </a:lnSpc>
              <a:buNone/>
            </a:pPr>
            <a:r>
              <a:rPr lang="en-US" sz="1252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Смесь наносится на поврежденные участки, обеспечивая укрепление и повышение прочности конструкции.</a:t>
            </a:r>
            <a:endParaRPr lang="en-US" sz="125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 w="12978">
            <a:solidFill>
              <a:srgbClr val="565151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>
              <a:alpha val="80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341840" y="576382"/>
            <a:ext cx="9946600" cy="19631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153"/>
              </a:lnSpc>
              <a:buNone/>
            </a:pPr>
            <a:r>
              <a:rPr lang="en-US" sz="4122" dirty="0">
                <a:solidFill>
                  <a:srgbClr val="FFFFF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Особенности методики восстановления поврежденных конструкций</a:t>
            </a:r>
            <a:endParaRPr lang="en-US" sz="4122" dirty="0"/>
          </a:p>
        </p:txBody>
      </p:sp>
      <p:sp>
        <p:nvSpPr>
          <p:cNvPr id="7" name="Shape 4"/>
          <p:cNvSpPr/>
          <p:nvPr/>
        </p:nvSpPr>
        <p:spPr>
          <a:xfrm>
            <a:off x="7294245" y="2853571"/>
            <a:ext cx="41791" cy="4799648"/>
          </a:xfrm>
          <a:prstGeom prst="rect">
            <a:avLst/>
          </a:prstGeom>
          <a:solidFill>
            <a:srgbClr val="303B69"/>
          </a:solidFill>
          <a:ln/>
        </p:spPr>
      </p:sp>
      <p:sp>
        <p:nvSpPr>
          <p:cNvPr id="8" name="Shape 5"/>
          <p:cNvSpPr/>
          <p:nvPr/>
        </p:nvSpPr>
        <p:spPr>
          <a:xfrm>
            <a:off x="7550646" y="3231773"/>
            <a:ext cx="732830" cy="41791"/>
          </a:xfrm>
          <a:prstGeom prst="rect">
            <a:avLst/>
          </a:prstGeom>
          <a:solidFill>
            <a:srgbClr val="303B69"/>
          </a:solidFill>
          <a:ln/>
        </p:spPr>
      </p:sp>
      <p:sp>
        <p:nvSpPr>
          <p:cNvPr id="9" name="Shape 6"/>
          <p:cNvSpPr/>
          <p:nvPr/>
        </p:nvSpPr>
        <p:spPr>
          <a:xfrm>
            <a:off x="7079516" y="3017163"/>
            <a:ext cx="471130" cy="471130"/>
          </a:xfrm>
          <a:prstGeom prst="roundRect">
            <a:avLst>
              <a:gd name="adj" fmla="val 20001"/>
            </a:avLst>
          </a:prstGeom>
          <a:solidFill>
            <a:srgbClr val="283157"/>
          </a:solidFill>
          <a:ln w="12978">
            <a:solidFill>
              <a:srgbClr val="303B69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242631" y="3056453"/>
            <a:ext cx="144780" cy="39254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092"/>
              </a:lnSpc>
              <a:buNone/>
            </a:pPr>
            <a:r>
              <a:rPr lang="en-US" sz="2473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1</a:t>
            </a:r>
            <a:endParaRPr lang="en-US" sz="2473" dirty="0"/>
          </a:p>
        </p:txBody>
      </p:sp>
      <p:sp>
        <p:nvSpPr>
          <p:cNvPr id="11" name="Text 8"/>
          <p:cNvSpPr/>
          <p:nvPr/>
        </p:nvSpPr>
        <p:spPr>
          <a:xfrm>
            <a:off x="8466773" y="3062883"/>
            <a:ext cx="2910840" cy="32706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76"/>
              </a:lnSpc>
              <a:buNone/>
            </a:pPr>
            <a:r>
              <a:rPr lang="en-US" sz="2061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Очистка повреждений</a:t>
            </a:r>
            <a:endParaRPr lang="en-US" sz="2061" dirty="0"/>
          </a:p>
        </p:txBody>
      </p:sp>
      <p:sp>
        <p:nvSpPr>
          <p:cNvPr id="12" name="Text 9"/>
          <p:cNvSpPr/>
          <p:nvPr/>
        </p:nvSpPr>
        <p:spPr>
          <a:xfrm>
            <a:off x="8466773" y="3599259"/>
            <a:ext cx="3821668" cy="10051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38"/>
              </a:lnSpc>
              <a:buNone/>
            </a:pPr>
            <a:r>
              <a:rPr lang="en-US" sz="1649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Поврежденные участки конструкции тщательно очищаются от загрязнений и обломков.</a:t>
            </a:r>
            <a:endParaRPr lang="en-US" sz="1649" dirty="0"/>
          </a:p>
        </p:txBody>
      </p:sp>
      <p:sp>
        <p:nvSpPr>
          <p:cNvPr id="13" name="Shape 10"/>
          <p:cNvSpPr/>
          <p:nvPr/>
        </p:nvSpPr>
        <p:spPr>
          <a:xfrm>
            <a:off x="6346686" y="4278690"/>
            <a:ext cx="732830" cy="41791"/>
          </a:xfrm>
          <a:prstGeom prst="rect">
            <a:avLst/>
          </a:prstGeom>
          <a:solidFill>
            <a:srgbClr val="303B69"/>
          </a:solidFill>
          <a:ln/>
        </p:spPr>
      </p:sp>
      <p:sp>
        <p:nvSpPr>
          <p:cNvPr id="14" name="Shape 11"/>
          <p:cNvSpPr/>
          <p:nvPr/>
        </p:nvSpPr>
        <p:spPr>
          <a:xfrm>
            <a:off x="7079516" y="4064079"/>
            <a:ext cx="471130" cy="471130"/>
          </a:xfrm>
          <a:prstGeom prst="roundRect">
            <a:avLst>
              <a:gd name="adj" fmla="val 20001"/>
            </a:avLst>
          </a:prstGeom>
          <a:solidFill>
            <a:srgbClr val="283157"/>
          </a:solidFill>
          <a:ln w="12978">
            <a:solidFill>
              <a:srgbClr val="303B69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219771" y="4103370"/>
            <a:ext cx="190500" cy="39254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092"/>
              </a:lnSpc>
              <a:buNone/>
            </a:pPr>
            <a:r>
              <a:rPr lang="en-US" sz="2473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2</a:t>
            </a:r>
            <a:endParaRPr lang="en-US" sz="2473" dirty="0"/>
          </a:p>
        </p:txBody>
      </p:sp>
      <p:sp>
        <p:nvSpPr>
          <p:cNvPr id="16" name="Text 13"/>
          <p:cNvSpPr/>
          <p:nvPr/>
        </p:nvSpPr>
        <p:spPr>
          <a:xfrm>
            <a:off x="3930729" y="4109799"/>
            <a:ext cx="2232660" cy="32706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r">
              <a:lnSpc>
                <a:spcPts val="2576"/>
              </a:lnSpc>
              <a:buNone/>
            </a:pPr>
            <a:r>
              <a:rPr lang="en-US" sz="2061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Нанесение смеси</a:t>
            </a:r>
            <a:endParaRPr lang="en-US" sz="2061" dirty="0"/>
          </a:p>
        </p:txBody>
      </p:sp>
      <p:sp>
        <p:nvSpPr>
          <p:cNvPr id="17" name="Text 14"/>
          <p:cNvSpPr/>
          <p:nvPr/>
        </p:nvSpPr>
        <p:spPr>
          <a:xfrm>
            <a:off x="2341840" y="4646176"/>
            <a:ext cx="3821549" cy="10051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lnSpc>
                <a:spcPts val="2638"/>
              </a:lnSpc>
              <a:buNone/>
            </a:pPr>
            <a:r>
              <a:rPr lang="en-US" sz="1649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Регенерирующая смесь наносится на поврежденные участки, заполняя и восстанавливая их.</a:t>
            </a:r>
            <a:endParaRPr lang="en-US" sz="1649" dirty="0"/>
          </a:p>
        </p:txBody>
      </p:sp>
      <p:sp>
        <p:nvSpPr>
          <p:cNvPr id="18" name="Shape 15"/>
          <p:cNvSpPr/>
          <p:nvPr/>
        </p:nvSpPr>
        <p:spPr>
          <a:xfrm>
            <a:off x="7550646" y="5401211"/>
            <a:ext cx="732830" cy="41791"/>
          </a:xfrm>
          <a:prstGeom prst="rect">
            <a:avLst/>
          </a:prstGeom>
          <a:solidFill>
            <a:srgbClr val="303B69"/>
          </a:solidFill>
          <a:ln/>
        </p:spPr>
      </p:sp>
      <p:sp>
        <p:nvSpPr>
          <p:cNvPr id="19" name="Shape 16"/>
          <p:cNvSpPr/>
          <p:nvPr/>
        </p:nvSpPr>
        <p:spPr>
          <a:xfrm>
            <a:off x="7079516" y="5186601"/>
            <a:ext cx="471130" cy="471130"/>
          </a:xfrm>
          <a:prstGeom prst="roundRect">
            <a:avLst>
              <a:gd name="adj" fmla="val 20001"/>
            </a:avLst>
          </a:prstGeom>
          <a:solidFill>
            <a:srgbClr val="283157"/>
          </a:solidFill>
          <a:ln w="12978">
            <a:solidFill>
              <a:srgbClr val="303B69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227391" y="5225891"/>
            <a:ext cx="175260" cy="39254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092"/>
              </a:lnSpc>
              <a:buNone/>
            </a:pPr>
            <a:r>
              <a:rPr lang="en-US" sz="2473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3</a:t>
            </a:r>
            <a:endParaRPr lang="en-US" sz="2473" dirty="0"/>
          </a:p>
        </p:txBody>
      </p:sp>
      <p:sp>
        <p:nvSpPr>
          <p:cNvPr id="21" name="Text 18"/>
          <p:cNvSpPr/>
          <p:nvPr/>
        </p:nvSpPr>
        <p:spPr>
          <a:xfrm>
            <a:off x="8466773" y="5232321"/>
            <a:ext cx="2872740" cy="32706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76"/>
              </a:lnSpc>
              <a:buNone/>
            </a:pPr>
            <a:r>
              <a:rPr lang="en-US" sz="2061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Завершающие работы</a:t>
            </a:r>
            <a:endParaRPr lang="en-US" sz="2061" dirty="0"/>
          </a:p>
        </p:txBody>
      </p:sp>
      <p:sp>
        <p:nvSpPr>
          <p:cNvPr id="22" name="Text 19"/>
          <p:cNvSpPr/>
          <p:nvPr/>
        </p:nvSpPr>
        <p:spPr>
          <a:xfrm>
            <a:off x="8466773" y="5768697"/>
            <a:ext cx="3821668" cy="16752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38"/>
              </a:lnSpc>
              <a:buNone/>
            </a:pPr>
            <a:r>
              <a:rPr lang="en-US" sz="1649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После восстановления смесь подвергается дополнительной обработке, чтобы обеспечить долговечность восстановленной конструкции.</a:t>
            </a:r>
            <a:endParaRPr lang="en-US" sz="164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>
            <a:extLst>
              <a:ext uri="{FF2B5EF4-FFF2-40B4-BE49-F238E27FC236}">
                <a16:creationId xmlns:a16="http://schemas.microsoft.com/office/drawing/2014/main" id="{B8237FA4-33A8-D2BF-286F-3B8F136C40DC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 w="9882">
            <a:solidFill>
              <a:srgbClr val="565151"/>
            </a:solidFill>
            <a:prstDash val="solid"/>
          </a:ln>
        </p:spPr>
      </p:sp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DCAC9F79-A599-F9A3-D2D6-86A03C211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98774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3B19BC1-397E-217C-806A-0EE0E6FD9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417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 w="13811">
            <a:solidFill>
              <a:srgbClr val="56515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33199" y="1083707"/>
            <a:ext cx="623316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FFFFF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Тестирование методик</a:t>
            </a:r>
            <a:endParaRPr lang="en-US" sz="4374" dirty="0"/>
          </a:p>
        </p:txBody>
      </p:sp>
      <p:sp>
        <p:nvSpPr>
          <p:cNvPr id="6" name="Shape 3"/>
          <p:cNvSpPr/>
          <p:nvPr/>
        </p:nvSpPr>
        <p:spPr>
          <a:xfrm>
            <a:off x="833199" y="2284928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283157"/>
          </a:solidFill>
          <a:ln w="13811">
            <a:solidFill>
              <a:srgbClr val="303B69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006912" y="2326600"/>
            <a:ext cx="15240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1</a:t>
            </a:r>
            <a:endParaRPr lang="en-US" sz="2624" dirty="0"/>
          </a:p>
        </p:txBody>
      </p:sp>
      <p:sp>
        <p:nvSpPr>
          <p:cNvPr id="8" name="Text 5"/>
          <p:cNvSpPr/>
          <p:nvPr/>
        </p:nvSpPr>
        <p:spPr>
          <a:xfrm>
            <a:off x="1555313" y="2361248"/>
            <a:ext cx="359664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Лабораторные испытания</a:t>
            </a:r>
            <a:endParaRPr lang="en-US" sz="2187" dirty="0"/>
          </a:p>
        </p:txBody>
      </p:sp>
      <p:sp>
        <p:nvSpPr>
          <p:cNvPr id="9" name="Text 6"/>
          <p:cNvSpPr/>
          <p:nvPr/>
        </p:nvSpPr>
        <p:spPr>
          <a:xfrm>
            <a:off x="1555313" y="2930604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Разработанные методики проходят строгие лабораторные испытания для проверки их эффективности и безопасности.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833199" y="4037171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283157"/>
          </a:solidFill>
          <a:ln w="13811">
            <a:solidFill>
              <a:srgbClr val="303B6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80242" y="4078843"/>
            <a:ext cx="20574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2</a:t>
            </a:r>
            <a:endParaRPr lang="en-US" sz="2624" dirty="0"/>
          </a:p>
        </p:txBody>
      </p:sp>
      <p:sp>
        <p:nvSpPr>
          <p:cNvPr id="12" name="Text 9"/>
          <p:cNvSpPr/>
          <p:nvPr/>
        </p:nvSpPr>
        <p:spPr>
          <a:xfrm>
            <a:off x="1555313" y="4113490"/>
            <a:ext cx="277368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Полевые испытания</a:t>
            </a:r>
            <a:endParaRPr lang="en-US" sz="2187" dirty="0"/>
          </a:p>
        </p:txBody>
      </p:sp>
      <p:sp>
        <p:nvSpPr>
          <p:cNvPr id="13" name="Text 10"/>
          <p:cNvSpPr/>
          <p:nvPr/>
        </p:nvSpPr>
        <p:spPr>
          <a:xfrm>
            <a:off x="1555313" y="4682847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Методики также тестируются на практике, в реальных условиях, чтобы убедиться в их работоспособности и эффективности.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833199" y="5789414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283157"/>
          </a:solidFill>
          <a:ln w="13811">
            <a:solidFill>
              <a:srgbClr val="303B69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991672" y="5831086"/>
            <a:ext cx="1828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3</a:t>
            </a:r>
            <a:endParaRPr lang="en-US" sz="2624" dirty="0"/>
          </a:p>
        </p:txBody>
      </p:sp>
      <p:sp>
        <p:nvSpPr>
          <p:cNvPr id="16" name="Text 13"/>
          <p:cNvSpPr/>
          <p:nvPr/>
        </p:nvSpPr>
        <p:spPr>
          <a:xfrm>
            <a:off x="1555313" y="5865733"/>
            <a:ext cx="268986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EBECE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Экспертное мнение</a:t>
            </a:r>
            <a:endParaRPr lang="en-US" sz="2187" dirty="0"/>
          </a:p>
        </p:txBody>
      </p:sp>
      <p:sp>
        <p:nvSpPr>
          <p:cNvPr id="17" name="Text 14"/>
          <p:cNvSpPr/>
          <p:nvPr/>
        </p:nvSpPr>
        <p:spPr>
          <a:xfrm>
            <a:off x="1555313" y="6435090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В процессе тестирования методики оцениваются экспертами, которые дают свое мнение о качестве и применимости.</a:t>
            </a:r>
            <a:endParaRPr lang="en-US" sz="1750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F54AB8F-6F6F-E787-A0DB-99E9F2C275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8188" y="951228"/>
            <a:ext cx="4153623" cy="27507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9BF935F-B60A-995A-6638-ACEA1D856B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8189" y="4943788"/>
            <a:ext cx="4153622" cy="25094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A49F058-68AC-CF00-DC35-718F769938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9204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5199F34-F431-2839-BCF9-241FF51A6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EB11E94-BD02-4526-3FAC-3E99D4FA09F1}"/>
              </a:ext>
            </a:extLst>
          </p:cNvPr>
          <p:cNvSpPr txBox="1"/>
          <p:nvPr/>
        </p:nvSpPr>
        <p:spPr>
          <a:xfrm>
            <a:off x="9465547" y="1145511"/>
            <a:ext cx="40896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chemeClr val="bg1"/>
                </a:solidFill>
              </a:rPr>
              <a:t>Сементирующие</a:t>
            </a:r>
            <a:r>
              <a:rPr lang="ru-RU" dirty="0">
                <a:solidFill>
                  <a:schemeClr val="bg1"/>
                </a:solidFill>
              </a:rPr>
              <a:t> материалы- 25%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Полимерные материалы- 60%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err="1">
                <a:solidFill>
                  <a:schemeClr val="bg1"/>
                </a:solidFill>
              </a:rPr>
              <a:t>Самоисцеляющиеся</a:t>
            </a:r>
            <a:r>
              <a:rPr lang="ru-RU" dirty="0">
                <a:solidFill>
                  <a:schemeClr val="bg1"/>
                </a:solidFill>
              </a:rPr>
              <a:t> материалы – 15%</a:t>
            </a:r>
          </a:p>
        </p:txBody>
      </p:sp>
    </p:spTree>
    <p:extLst>
      <p:ext uri="{BB962C8B-B14F-4D97-AF65-F5344CB8AC3E}">
        <p14:creationId xmlns:p14="http://schemas.microsoft.com/office/powerpoint/2010/main" val="30954038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536937E-CEDA-A510-D6B4-A6899AF4B1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5090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>
            <a:extLst>
              <a:ext uri="{FF2B5EF4-FFF2-40B4-BE49-F238E27FC236}">
                <a16:creationId xmlns:a16="http://schemas.microsoft.com/office/drawing/2014/main" id="{D2A98B7E-CA8F-D892-6A07-BB9207CC6432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 w="13811">
            <a:solidFill>
              <a:srgbClr val="565151"/>
            </a:solidFill>
            <a:prstDash val="solid"/>
          </a:ln>
        </p:spPr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C2E7C2-3C9B-209C-39E7-3BD764070144}"/>
              </a:ext>
            </a:extLst>
          </p:cNvPr>
          <p:cNvSpPr txBox="1"/>
          <p:nvPr/>
        </p:nvSpPr>
        <p:spPr>
          <a:xfrm>
            <a:off x="1557495" y="442127"/>
            <a:ext cx="7305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Денежные затраты на развитие проекта: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6B649D-C6A2-E35D-3E79-F49F7C689ABE}"/>
              </a:ext>
            </a:extLst>
          </p:cNvPr>
          <p:cNvSpPr txBox="1"/>
          <p:nvPr/>
        </p:nvSpPr>
        <p:spPr>
          <a:xfrm>
            <a:off x="894303" y="1336431"/>
            <a:ext cx="11706330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800" dirty="0">
                <a:solidFill>
                  <a:schemeClr val="bg1"/>
                </a:solidFill>
              </a:rPr>
              <a:t>Теоретические 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-использование платной литературы – 30 000 рублей</a:t>
            </a:r>
          </a:p>
          <a:p>
            <a:pPr marL="342900" indent="-342900">
              <a:buAutoNum type="arabicPeriod"/>
            </a:pPr>
            <a:r>
              <a:rPr lang="ru-RU" sz="2800" dirty="0">
                <a:solidFill>
                  <a:schemeClr val="bg1"/>
                </a:solidFill>
              </a:rPr>
              <a:t>Тестирование:</a:t>
            </a:r>
          </a:p>
          <a:p>
            <a:r>
              <a:rPr lang="ru-RU" sz="2800" dirty="0">
                <a:solidFill>
                  <a:schemeClr val="bg1"/>
                </a:solidFill>
              </a:rPr>
              <a:t> -лабораторные исследования смеси – 1 800 000 рублей</a:t>
            </a:r>
          </a:p>
          <a:p>
            <a:r>
              <a:rPr lang="ru-RU" sz="2800" dirty="0">
                <a:solidFill>
                  <a:schemeClr val="bg1"/>
                </a:solidFill>
              </a:rPr>
              <a:t>- получение сертификата качества – 10 000 000 рублей</a:t>
            </a:r>
          </a:p>
          <a:p>
            <a:r>
              <a:rPr lang="ru-RU" sz="2800" dirty="0">
                <a:solidFill>
                  <a:schemeClr val="bg1"/>
                </a:solidFill>
              </a:rPr>
              <a:t>- проведение полевых испытаний на строительной площадке – 5 000 000 рублей</a:t>
            </a:r>
          </a:p>
          <a:p>
            <a:r>
              <a:rPr lang="ru-RU" sz="2800" dirty="0">
                <a:solidFill>
                  <a:schemeClr val="bg1"/>
                </a:solidFill>
              </a:rPr>
              <a:t>- аренда складских помещений – 670 000 рублей</a:t>
            </a:r>
          </a:p>
          <a:p>
            <a:r>
              <a:rPr lang="ru-RU" sz="2800" dirty="0">
                <a:solidFill>
                  <a:schemeClr val="bg1"/>
                </a:solidFill>
              </a:rPr>
              <a:t>- конференция с квалифицированными экспертами – 10 00 000 рублей</a:t>
            </a:r>
          </a:p>
          <a:p>
            <a:r>
              <a:rPr lang="ru-RU" sz="2800" dirty="0">
                <a:solidFill>
                  <a:schemeClr val="bg1"/>
                </a:solidFill>
              </a:rPr>
              <a:t>3. Интеграция </a:t>
            </a:r>
          </a:p>
          <a:p>
            <a:r>
              <a:rPr lang="ru-RU" sz="2800" dirty="0">
                <a:solidFill>
                  <a:schemeClr val="bg1"/>
                </a:solidFill>
              </a:rPr>
              <a:t>-Реклама в социальных сетях</a:t>
            </a:r>
            <a:r>
              <a:rPr lang="en-US" sz="2800" dirty="0">
                <a:solidFill>
                  <a:schemeClr val="bg1"/>
                </a:solidFill>
              </a:rPr>
              <a:t>/</a:t>
            </a:r>
            <a:r>
              <a:rPr lang="ru-RU" sz="2800" dirty="0">
                <a:solidFill>
                  <a:schemeClr val="bg1"/>
                </a:solidFill>
              </a:rPr>
              <a:t>баннерах</a:t>
            </a:r>
            <a:r>
              <a:rPr lang="en-US" sz="2800" dirty="0">
                <a:solidFill>
                  <a:schemeClr val="bg1"/>
                </a:solidFill>
              </a:rPr>
              <a:t>/</a:t>
            </a:r>
            <a:r>
              <a:rPr lang="ru-RU" sz="2800" dirty="0">
                <a:solidFill>
                  <a:schemeClr val="bg1"/>
                </a:solidFill>
              </a:rPr>
              <a:t>листовки- 10 000 000 рублей</a:t>
            </a:r>
          </a:p>
          <a:p>
            <a:r>
              <a:rPr lang="ru-RU" sz="2800" dirty="0">
                <a:solidFill>
                  <a:schemeClr val="bg1"/>
                </a:solidFill>
              </a:rPr>
              <a:t>-Развитие объемов продаж – 2 000 000 рублей </a:t>
            </a:r>
          </a:p>
          <a:p>
            <a:endParaRPr lang="ru-RU" sz="2800" dirty="0">
              <a:solidFill>
                <a:schemeClr val="bg1"/>
              </a:solidFill>
            </a:endParaRPr>
          </a:p>
          <a:p>
            <a:r>
              <a:rPr lang="ru-RU" sz="2800" dirty="0">
                <a:solidFill>
                  <a:schemeClr val="bg1"/>
                </a:solidFill>
              </a:rPr>
              <a:t>Всего: 40 000 000 рублей 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446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9F6ECB2-C304-BD33-3778-BCEB8FF4A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4630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5765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4A3DB3-FF43-4F67-F87D-90796861D7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926"/>
            <a:ext cx="14667791" cy="8208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813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622</Words>
  <Application>Microsoft Office PowerPoint</Application>
  <PresentationFormat>Произвольный</PresentationFormat>
  <Paragraphs>111</Paragraphs>
  <Slides>17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Epilogue</vt:lpstr>
      <vt:lpstr>Fraunces</vt:lpstr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Алина Ивенская</cp:lastModifiedBy>
  <cp:revision>5</cp:revision>
  <dcterms:created xsi:type="dcterms:W3CDTF">2023-11-28T15:44:22Z</dcterms:created>
  <dcterms:modified xsi:type="dcterms:W3CDTF">2023-12-06T14:47:28Z</dcterms:modified>
</cp:coreProperties>
</file>