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42378E1-6C7C-4FC8-9ADD-01237FFD40F9}">
  <a:tblStyle styleId="{542378E1-6C7C-4FC8-9ADD-01237FFD40F9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DFD"/>
          </a:solidFill>
        </a:fill>
      </a:tcStyle>
    </a:wholeTbl>
    <a:band1H>
      <a:tcTxStyle/>
      <a:tcStyle>
        <a:fill>
          <a:solidFill>
            <a:srgbClr val="CDD8FB"/>
          </a:solidFill>
        </a:fill>
      </a:tcStyle>
    </a:band1H>
    <a:band2H>
      <a:tcTxStyle/>
    </a:band2H>
    <a:band1V>
      <a:tcTxStyle/>
      <a:tcStyle>
        <a:fill>
          <a:solidFill>
            <a:srgbClr val="CDD8FB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" name="Google Shape;7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4.jpg"/><Relationship Id="rId5" Type="http://schemas.openxmlformats.org/officeDocument/2006/relationships/image" Target="../media/image2.jpg"/><Relationship Id="rId6" Type="http://schemas.openxmlformats.org/officeDocument/2006/relationships/image" Target="../media/image3.jpg"/><Relationship Id="rId7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507015" y="2197535"/>
            <a:ext cx="5717220" cy="919623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Тейпы для собак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716135" y="1029435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2500" lnSpcReduction="2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b="0" i="0" lang="ru-RU" sz="2400" u="none" cap="none" strike="noStrik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Акселератор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b="0" i="0" lang="ru-RU" sz="2400" u="none" cap="none" strike="noStrik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АгроТехноУнивер. Осень 2023</a:t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0" y="3655336"/>
            <a:ext cx="9144000" cy="1215958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Технологическое направление :</a:t>
            </a:r>
            <a:endParaRPr b="0" i="0" sz="2800" u="none" cap="none" strike="noStrike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Биомедицинские и ветеринарные технологии;</a:t>
            </a:r>
            <a:endParaRPr b="0" i="0" sz="2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Пользователь и его проблема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ru-RU">
                <a:solidFill>
                  <a:schemeClr val="dk1"/>
                </a:solidFill>
              </a:rPr>
              <a:t>Пользователь:  </a:t>
            </a:r>
            <a:r>
              <a:rPr i="1" lang="ru-RU">
                <a:solidFill>
                  <a:schemeClr val="dk1"/>
                </a:solidFill>
              </a:rPr>
              <a:t>ветеринарные врачи, ветеринарные клиники, люди занимающиеся реабилитацией собак. </a:t>
            </a:r>
            <a:endParaRPr i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b="1" lang="ru-RU">
                <a:solidFill>
                  <a:schemeClr val="dk1"/>
                </a:solidFill>
              </a:rPr>
              <a:t>Проблема: </a:t>
            </a:r>
            <a:r>
              <a:rPr i="1" lang="ru-RU">
                <a:solidFill>
                  <a:schemeClr val="dk1"/>
                </a:solidFill>
              </a:rPr>
              <a:t>нанесения апликаций из тейпов длинношестным и пуховым собакам (плохая фиксация, удаленность от покровов тела животного, выдирание шести при снятии)</a:t>
            </a:r>
            <a:endParaRPr i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Решение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>
                <a:solidFill>
                  <a:schemeClr val="dk1"/>
                </a:solidFill>
              </a:rPr>
              <a:t>Создание двух компонентных тейпов.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>
                <a:solidFill>
                  <a:schemeClr val="dk1"/>
                </a:solidFill>
              </a:rPr>
              <a:t>То есть в состав входит тейп, гель-фиксатор и жидкость растворяющая гель-фиксатор 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Аналоги решения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aphicFrame>
        <p:nvGraphicFramePr>
          <p:cNvPr id="76" name="Google Shape;76;p16"/>
          <p:cNvGraphicFramePr/>
          <p:nvPr/>
        </p:nvGraphicFramePr>
        <p:xfrm>
          <a:off x="739302" y="124014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{542378E1-6C7C-4FC8-9ADD-01237FFD40F9}</a:tableStyleId>
              </a:tblPr>
              <a:tblGrid>
                <a:gridCol w="2564850"/>
                <a:gridCol w="2564850"/>
                <a:gridCol w="2564850"/>
              </a:tblGrid>
              <a:tr h="431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Аналог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Плюсы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минусы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1595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Выбривание участка.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Увеличение эффективности терапии.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Нарушение</a:t>
                      </a:r>
                      <a:r>
                        <a:rPr lang="ru-RU" sz="1400" u="none" cap="none" strike="noStrike"/>
                        <a:t> эстетического вида животного. Нарушение терморегуляции организма.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1301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Наклеить поверх шерсти.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Нет.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Уменьшает</a:t>
                      </a:r>
                      <a:r>
                        <a:rPr lang="ru-RU" sz="1400" u="none" cap="none" strike="noStrike"/>
                        <a:t> эффективность терапии. Выдирает шерсть животного при снятии.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Команда</a:t>
            </a:r>
            <a:endParaRPr/>
          </a:p>
        </p:txBody>
      </p:sp>
      <p:pic>
        <p:nvPicPr>
          <p:cNvPr id="82" name="Google Shape;8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32104" y="1872847"/>
            <a:ext cx="1676545" cy="2395936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0" y="1017724"/>
            <a:ext cx="8832300" cy="41257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094" y="1367921"/>
            <a:ext cx="1770434" cy="236642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7"/>
          <p:cNvSpPr/>
          <p:nvPr/>
        </p:nvSpPr>
        <p:spPr>
          <a:xfrm>
            <a:off x="279053" y="871628"/>
            <a:ext cx="1225270" cy="350196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Пьянкова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Анастасия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" name="Google Shape;86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04626" y="2031849"/>
            <a:ext cx="1841264" cy="245501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/>
          <p:nvPr/>
        </p:nvSpPr>
        <p:spPr>
          <a:xfrm>
            <a:off x="2276273" y="1293779"/>
            <a:ext cx="1381328" cy="16537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Штурбина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Екатерина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7"/>
          <p:cNvSpPr/>
          <p:nvPr/>
        </p:nvSpPr>
        <p:spPr>
          <a:xfrm>
            <a:off x="4455268" y="1293779"/>
            <a:ext cx="1546698" cy="256246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" name="Google Shape;89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08649" y="307606"/>
            <a:ext cx="2120630" cy="212063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/>
          <p:nvPr/>
        </p:nvSpPr>
        <p:spPr>
          <a:xfrm>
            <a:off x="4455268" y="1367921"/>
            <a:ext cx="1353381" cy="280506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Оксана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Баева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7"/>
          <p:cNvSpPr/>
          <p:nvPr/>
        </p:nvSpPr>
        <p:spPr>
          <a:xfrm>
            <a:off x="7431518" y="1194898"/>
            <a:ext cx="1400782" cy="376321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Реснянская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Марина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7"/>
          <p:cNvSpPr/>
          <p:nvPr/>
        </p:nvSpPr>
        <p:spPr>
          <a:xfrm>
            <a:off x="6585211" y="2574332"/>
            <a:ext cx="1546698" cy="287195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Горожанинова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Мария</a:t>
            </a:r>
            <a:endParaRPr/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24137" y="3007625"/>
            <a:ext cx="1468824" cy="1958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