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60" r:id="rId3"/>
    <p:sldId id="258" r:id="rId4"/>
    <p:sldId id="259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FCAF17"/>
    <a:srgbClr val="FD493D"/>
    <a:srgbClr val="B5D8E1"/>
    <a:srgbClr val="BF69FF"/>
    <a:srgbClr val="FBB3C1"/>
    <a:srgbClr val="8F00FF"/>
    <a:srgbClr val="C06DFF"/>
    <a:srgbClr val="A32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32"/>
    <p:restoredTop sz="96341"/>
  </p:normalViewPr>
  <p:slideViewPr>
    <p:cSldViewPr snapToGrid="0" snapToObjects="1">
      <p:cViewPr varScale="1">
        <p:scale>
          <a:sx n="81" d="100"/>
          <a:sy n="81" d="100"/>
        </p:scale>
        <p:origin x="9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F8361A-A0A1-4BAF-B681-5EDA4BDECF34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68C803-4CFF-42E0-8CF2-423C7F53D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187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D63DCD-F02C-CF44-87ED-92F383FF56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B0F195-DBFE-C649-B4CE-CB4105EBA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7B0BF6-58BD-BB4E-9281-38930CDC6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92DFF8-7CE8-C048-83FB-10BEB80D2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0C4B92-E9B4-5744-8966-8C80788D3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52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0B8BF-E5D1-C54A-9D00-0534DD646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6062FA-13A4-564A-A013-A8E4589E6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74E18D-8A5A-A647-92D6-5B3B6DFB4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9AF202-C41D-254B-B529-7A62D4244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B901B8-DF24-364F-95DB-86FCCDF18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61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2D7327-C7ED-E84F-A1BE-777F91D4F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FB9213-90CE-6D45-8B19-2B7DD7F9A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96F3A6-09E1-8B46-ACDE-135496C6A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515CDC-8109-6349-BCB9-D828BAE4B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3EA09D-FEEE-914B-91D3-AE2F8B5E2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366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82BBB-EE00-534D-9173-5A8C1A2F3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13681B-B9EE-4D4E-8B17-5F275257C9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62AF36-4A35-EA41-98F7-9482D5384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FA0054-7016-B745-A2B2-ED0F1E39C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A4B6FD-2131-EA46-9DB7-CC2C901AD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018F00-632B-2B48-A442-5BE88085F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865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D894BC-CD77-624A-A9A8-783764F7D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330D9C-04FC-3F4E-B327-8BC6C3A1C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2BD383-9B34-3849-B50B-2F5BBFB28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FCBA93-66BB-334A-B472-5C953888BF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9242558-DBC3-894F-B144-ADDEDC17F7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ABD2905-7208-EF43-B3E9-7CFF5E021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9478EF3-E6C6-1B43-8883-E71B16075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21006CF-A146-5041-8781-6C77429FA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761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C3BC6D-90FB-DB4E-8ABB-ADBBB14EC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35DF39-778C-6E4C-A731-FE75FF5D6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BBEF3AE-73A8-F146-800B-199773198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FF2C0F3-C4B9-EB44-B9D3-6D5E4B58C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959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5EF70B9-0EB2-CF44-98E4-3102B722F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8BB29DF-4FD9-9F4B-BE8A-FD51B8296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493D2D-A3E9-4840-B69B-74E76B6E3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74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F3CF66-82DC-C643-A37D-1713EB18D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F00A2D-637B-D24D-8384-C5A5693BF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364826-429D-AB48-9070-394AB2EC4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0D7129-4C19-254F-9DA6-B9D7C952D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75C68A-2322-EB45-9260-50427CCC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2578BC-40FD-0345-9F27-A8D6E5D2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375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DA7CD2-2D69-7E43-A1E3-69B98F076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6BAF64C-BEEE-6648-B574-0FA098BE1B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9EC4B8-B9A8-4343-9164-A44E35281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AD2BB1-672F-954D-BB5A-970BCD5F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26DEC7-37CC-6747-A2D1-8504A0A06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2B7EE4-BBC7-DE46-A50C-42C8103C6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73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1954E-F072-6747-A970-2014A60C7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EAFDB6-F79F-4C46-8A02-0D827A99E9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4C2B7E-C63C-FA47-B740-DC4D22ECE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596CD6-34D5-F544-8FD1-43AC7774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DD0C50-7B84-F544-A0E9-55B5ABC7E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17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49DC264-984D-C541-A3D2-6BFA999FC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A3A7FD-8DD5-FB44-81B5-53786A285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9A5972-75F5-5443-80F5-496AE52F6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0FE41D-29AD-9143-BDEC-46EBCBBE6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D11230-D0DF-E542-875A-4A58C6DF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36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DAB3FE-21E0-DC4C-9860-7B034C0D9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02C09B-375B-E94C-91B3-5B8F2E491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B9BD78-E440-9243-9945-E224568D1D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6B3EF-2721-A847-B538-4C9C7EB75172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8C041D-D973-1B41-AF19-F66076235C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0F45E3-20CA-4646-88D1-B41C9019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856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leader-id.ru/profile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-1" y="0"/>
            <a:ext cx="1956391" cy="3152397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956391" y="0"/>
            <a:ext cx="3264194" cy="436245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0" y="3152398"/>
            <a:ext cx="1956390" cy="218514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956391" y="4362453"/>
            <a:ext cx="3264193" cy="249554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-1" y="5337545"/>
            <a:ext cx="1956391" cy="152045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809050-C7AA-C74F-BF00-6EA4FB17E745}"/>
              </a:ext>
            </a:extLst>
          </p:cNvPr>
          <p:cNvSpPr txBox="1"/>
          <p:nvPr/>
        </p:nvSpPr>
        <p:spPr>
          <a:xfrm>
            <a:off x="5321037" y="351630"/>
            <a:ext cx="686440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Разработка молочной продукции</a:t>
            </a:r>
          </a:p>
          <a:p>
            <a:pPr algn="ctr"/>
            <a:r>
              <a:rPr lang="ru-RU" sz="3600" b="1" dirty="0"/>
              <a:t> с </a:t>
            </a:r>
            <a:r>
              <a:rPr lang="ru-RU" sz="3600" b="1" dirty="0" err="1"/>
              <a:t>пробиотическими</a:t>
            </a:r>
            <a:r>
              <a:rPr lang="ru-RU" sz="3600" b="1" dirty="0"/>
              <a:t> свойствами</a:t>
            </a:r>
          </a:p>
          <a:p>
            <a:pPr algn="ctr"/>
            <a:r>
              <a:rPr lang="ru-RU" sz="3600" b="1" dirty="0"/>
              <a:t> пролонгированного срока годности </a:t>
            </a:r>
          </a:p>
          <a:p>
            <a:endParaRPr lang="ru-RU" sz="3200" b="1" dirty="0">
              <a:latin typeface="Montserrat SemiBold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ED12A5-EDD7-724A-B6F1-5CF676EDF1D5}"/>
              </a:ext>
            </a:extLst>
          </p:cNvPr>
          <p:cNvSpPr txBox="1"/>
          <p:nvPr/>
        </p:nvSpPr>
        <p:spPr>
          <a:xfrm>
            <a:off x="5220586" y="4193729"/>
            <a:ext cx="6598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Montserrat SemiBold" pitchFamily="2" charset="0"/>
              </a:rPr>
              <a:t>Проект включает в себя разработку сублимированных молочных продуктов, которые удобно брать с собой в качестве перекуса или же включить в стандартный рацион сухих пайков для военных и туристов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EABB3E6-A42C-5348-B598-C22B3E0971D7}"/>
              </a:ext>
            </a:extLst>
          </p:cNvPr>
          <p:cNvCxnSpPr>
            <a:cxnSpLocks/>
          </p:cNvCxnSpPr>
          <p:nvPr/>
        </p:nvCxnSpPr>
        <p:spPr>
          <a:xfrm>
            <a:off x="6308274" y="2892056"/>
            <a:ext cx="44231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09D9C7C-D0B7-C149-A10F-2E46DD0E7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390" y="605818"/>
            <a:ext cx="3217237" cy="1425236"/>
          </a:xfrm>
          <a:prstGeom prst="rect">
            <a:avLst/>
          </a:prstGeom>
        </p:spPr>
      </p:pic>
      <p:pic>
        <p:nvPicPr>
          <p:cNvPr id="18" name="Google Shape;57;p12" descr="E:\-=Tanya=-\2035 Работа\-=Айдентика 2035=-\лого университета\Univer20_35_RGB_white.emf">
            <a:extLst>
              <a:ext uri="{FF2B5EF4-FFF2-40B4-BE49-F238E27FC236}">
                <a16:creationId xmlns:a16="http://schemas.microsoft.com/office/drawing/2014/main" id="{15BA8CFB-E280-B447-AB9D-07E3ABE0DF5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53463" y="3849747"/>
            <a:ext cx="1049462" cy="545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;p12">
            <a:extLst>
              <a:ext uri="{FF2B5EF4-FFF2-40B4-BE49-F238E27FC236}">
                <a16:creationId xmlns:a16="http://schemas.microsoft.com/office/drawing/2014/main" id="{85CDF91B-7256-BA42-80C3-11749966C177}"/>
              </a:ext>
            </a:extLst>
          </p:cNvPr>
          <p:cNvPicPr preferRelativeResize="0"/>
          <p:nvPr/>
        </p:nvPicPr>
        <p:blipFill rotWithShape="1">
          <a:blip r:embed="rId4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53463" y="5696607"/>
            <a:ext cx="1049462" cy="73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66;p12">
            <a:extLst>
              <a:ext uri="{FF2B5EF4-FFF2-40B4-BE49-F238E27FC236}">
                <a16:creationId xmlns:a16="http://schemas.microsoft.com/office/drawing/2014/main" id="{8FC50C75-5917-9047-AFA5-1651176BBF3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4840" y="765639"/>
            <a:ext cx="1426708" cy="10325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944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57F6F5-BFE7-D04A-A800-B35385276611}"/>
              </a:ext>
            </a:extLst>
          </p:cNvPr>
          <p:cNvSpPr txBox="1"/>
          <p:nvPr/>
        </p:nvSpPr>
        <p:spPr>
          <a:xfrm>
            <a:off x="107402" y="860666"/>
            <a:ext cx="6687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2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6A34C1-8822-F040-914F-EB12C5C015CB}"/>
              </a:ext>
            </a:extLst>
          </p:cNvPr>
          <p:cNvSpPr txBox="1"/>
          <p:nvPr/>
        </p:nvSpPr>
        <p:spPr>
          <a:xfrm>
            <a:off x="4371952" y="-10098"/>
            <a:ext cx="422263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itchFamily="2" charset="0"/>
              </a:rPr>
              <a:t>ПОТРЕБИТЕЛЬСКИЕ </a:t>
            </a:r>
          </a:p>
          <a:p>
            <a:pPr algn="ctr"/>
            <a:r>
              <a:rPr lang="ru-RU" sz="2800" b="1" dirty="0">
                <a:latin typeface="Montserrat SemiBold" pitchFamily="2" charset="0"/>
              </a:rPr>
              <a:t>СЕГМЕНТЫ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76035" y="1087661"/>
            <a:ext cx="880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Bahnschrift SemiLight SemiConde" panose="020B0502040204020203" pitchFamily="34" charset="0"/>
              </a:rPr>
              <a:t>B2C</a:t>
            </a:r>
            <a:endParaRPr lang="ru-RU" sz="3600" dirty="0">
              <a:latin typeface="Bahnschrift SemiLight SemiConde" panose="020B050204020402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915495" y="1087660"/>
            <a:ext cx="886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Bahnschrift SemiLight SemiConde" panose="020B0502040204020203" pitchFamily="34" charset="0"/>
              </a:rPr>
              <a:t>B2B</a:t>
            </a:r>
            <a:endParaRPr lang="ru-RU" sz="3600" dirty="0">
              <a:latin typeface="Bahnschrift SemiLight SemiConde" panose="020B05020402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77431" y="1991610"/>
            <a:ext cx="452420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Bahnschrift SemiLight SemiConde" panose="020B0502040204020203" pitchFamily="34" charset="0"/>
              </a:rPr>
              <a:t>Студенты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18-25 лет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Любят молочную продукцию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Низкая платеже способность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Не имеет непереносимости лактозы и молочного белка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Предпочитают быстрый перекус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Предпочитают полуфабрикаты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Нацелены на долгосрочную продукцию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Bahnschrift SemiLight SemiConde" panose="020B0502040204020203" pitchFamily="34" charset="0"/>
              </a:rPr>
              <a:t>Туристы</a:t>
            </a:r>
            <a:r>
              <a:rPr lang="ru-RU" dirty="0">
                <a:latin typeface="Bahnschrift SemiLight SemiConde" panose="020B0502040204020203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18-35 лет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Предпочитают активный образ жизни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Предпочитает продукцию с длительным сроком хранения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Важно, что внешние факторы минимально влияли на его запасы </a:t>
            </a:r>
          </a:p>
          <a:p>
            <a:r>
              <a:rPr lang="ru-RU" sz="2000" dirty="0">
                <a:latin typeface="Bahnschrift SemiLight SemiConde" panose="020B0502040204020203" pitchFamily="34" charset="0"/>
              </a:rPr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56916" y="1991610"/>
            <a:ext cx="50904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SemiLight SemiConde" panose="020B0502040204020203" pitchFamily="34" charset="0"/>
              </a:rPr>
              <a:t>Компании по производству сухих пайков: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Армейские будни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СПЕЦПИТ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ИРПТОРГ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SemiLight SemiConde" panose="020B0502040204020203" pitchFamily="34" charset="0"/>
              </a:rPr>
              <a:t>СУХПАЙТОРГ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6393619" y="986318"/>
            <a:ext cx="179298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6393619" y="1972637"/>
            <a:ext cx="179298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6393619" y="3945275"/>
            <a:ext cx="179298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6393619" y="4931594"/>
            <a:ext cx="179298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6393619" y="5917913"/>
            <a:ext cx="179298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C57F6F5-BFE7-D04A-A800-B35385276611}"/>
              </a:ext>
            </a:extLst>
          </p:cNvPr>
          <p:cNvSpPr txBox="1"/>
          <p:nvPr/>
        </p:nvSpPr>
        <p:spPr>
          <a:xfrm>
            <a:off x="5759873" y="2839109"/>
            <a:ext cx="8130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4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6393619" y="2958956"/>
            <a:ext cx="179298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811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2162C9-6D7A-1243-83A8-9A51F6408978}"/>
              </a:ext>
            </a:extLst>
          </p:cNvPr>
          <p:cNvSpPr txBox="1"/>
          <p:nvPr/>
        </p:nvSpPr>
        <p:spPr>
          <a:xfrm>
            <a:off x="107402" y="1842003"/>
            <a:ext cx="6687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3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098DD1-536A-2640-BABB-F980D04042D8}"/>
              </a:ext>
            </a:extLst>
          </p:cNvPr>
          <p:cNvSpPr txBox="1"/>
          <p:nvPr/>
        </p:nvSpPr>
        <p:spPr>
          <a:xfrm>
            <a:off x="817052" y="-121547"/>
            <a:ext cx="5835723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b="1" dirty="0">
                <a:latin typeface="Montserrat" pitchFamily="2" charset="0"/>
              </a:rPr>
              <a:t>ПРОБЛЕМА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FF0263-2D29-46DA-AD2F-80CFDF8E0512}"/>
              </a:ext>
            </a:extLst>
          </p:cNvPr>
          <p:cNvSpPr txBox="1"/>
          <p:nvPr/>
        </p:nvSpPr>
        <p:spPr>
          <a:xfrm>
            <a:off x="1026673" y="2465796"/>
            <a:ext cx="10753290" cy="3785652"/>
          </a:xfrm>
          <a:prstGeom prst="rect">
            <a:avLst/>
          </a:prstGeom>
          <a:noFill/>
        </p:spPr>
        <p:txBody>
          <a:bodyPr wrap="square" numCol="2" spcCol="720000" rtlCol="0">
            <a:spAutoFit/>
          </a:bodyPr>
          <a:lstStyle/>
          <a:p>
            <a:pPr algn="just"/>
            <a:endParaRPr lang="ru-RU" sz="2000" dirty="0"/>
          </a:p>
          <a:p>
            <a:pPr algn="just"/>
            <a:r>
              <a:rPr lang="ru-RU" sz="2000" dirty="0"/>
              <a:t>Если обратиться к рынку В2С, то можно заметить, что большое количество студентов не готово брать с собой молочную продукцию в качестве перекуса, в связи с  малыми сроками годности и  неудобством упаковки, а также строгих определенных  условий хранения этой продукции.</a:t>
            </a:r>
            <a:endParaRPr lang="ru-RU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pPr algn="just"/>
            <a:endParaRPr lang="ru-RU" sz="2000" dirty="0"/>
          </a:p>
          <a:p>
            <a:pPr algn="just"/>
            <a:r>
              <a:rPr lang="ru-RU" sz="2000" dirty="0"/>
              <a:t>Рассматривая рынок В2В, была выявлена проблема почти полного отсутствия молочной продукции в  ИРП для военных, участников различных экспедиций и туристов, что приводит к недостатку легкоусвояемого белка, содержащегося в молочных продуктах, способных стать как полезными десертами, так и полноценными блюдами. </a:t>
            </a:r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683" y="1147331"/>
            <a:ext cx="1743075" cy="1743075"/>
          </a:xfrm>
          <a:prstGeom prst="rect">
            <a:avLst/>
          </a:prstGeom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6212" y="1147331"/>
            <a:ext cx="801379" cy="1318465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6331009" y="1972637"/>
            <a:ext cx="107891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6331009" y="2958956"/>
            <a:ext cx="107891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6331009" y="3945275"/>
            <a:ext cx="107891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6331009" y="4931594"/>
            <a:ext cx="107891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6331009" y="5917913"/>
            <a:ext cx="107891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E2162C9-6D7A-1243-83A8-9A51F6408978}"/>
              </a:ext>
            </a:extLst>
          </p:cNvPr>
          <p:cNvSpPr txBox="1"/>
          <p:nvPr/>
        </p:nvSpPr>
        <p:spPr>
          <a:xfrm>
            <a:off x="6000110" y="818540"/>
            <a:ext cx="7505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2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6331009" y="983337"/>
            <a:ext cx="107891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62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6BB34E-6F2D-9641-A853-EE59ADE8B83A}"/>
              </a:ext>
            </a:extLst>
          </p:cNvPr>
          <p:cNvSpPr txBox="1"/>
          <p:nvPr/>
        </p:nvSpPr>
        <p:spPr>
          <a:xfrm>
            <a:off x="107402" y="2828835"/>
            <a:ext cx="6687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4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7E317E8-6E17-1B40-9FE1-BC3A9F552B66}"/>
              </a:ext>
            </a:extLst>
          </p:cNvPr>
          <p:cNvSpPr txBox="1"/>
          <p:nvPr/>
        </p:nvSpPr>
        <p:spPr>
          <a:xfrm>
            <a:off x="1282637" y="177718"/>
            <a:ext cx="5911103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b="1" dirty="0">
                <a:latin typeface="Montserrat" pitchFamily="2" charset="0"/>
              </a:rPr>
              <a:t>РЕШЕНИЕ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2076B-12A6-4BFD-887A-808405C76DA5}"/>
              </a:ext>
            </a:extLst>
          </p:cNvPr>
          <p:cNvSpPr txBox="1"/>
          <p:nvPr/>
        </p:nvSpPr>
        <p:spPr>
          <a:xfrm>
            <a:off x="919723" y="1808301"/>
            <a:ext cx="629623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Решение ранее заявленных проблем заключается в разработке нескольких видов молочной продукции: сублимированные творог и напиток на основе молочной сыворотки, способных долгое время сохранять свою годность, не требующих специальных условий хранения, которые удобно брать с собой. Это достигается за счет высушивания продукта способом сублимации, который позволяет создать продукт, устойчивый в внешним воздействиям, способный быстро восстановиться простым добавлением воды, при этом данный способ сушки никак не воздействует на полезные свойства изначального сырья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138" y="177719"/>
            <a:ext cx="3781123" cy="25374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138" y="4546499"/>
            <a:ext cx="3781124" cy="21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04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C1A9CB-A0BC-2147-9848-CF1126E15B42}"/>
              </a:ext>
            </a:extLst>
          </p:cNvPr>
          <p:cNvSpPr txBox="1"/>
          <p:nvPr/>
        </p:nvSpPr>
        <p:spPr>
          <a:xfrm>
            <a:off x="49917" y="3827173"/>
            <a:ext cx="7585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5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87EBCD-20E3-3543-BC7D-6655BA345201}"/>
              </a:ext>
            </a:extLst>
          </p:cNvPr>
          <p:cNvSpPr txBox="1"/>
          <p:nvPr/>
        </p:nvSpPr>
        <p:spPr>
          <a:xfrm>
            <a:off x="864233" y="-278924"/>
            <a:ext cx="3385694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3200" b="1" dirty="0">
                <a:latin typeface="Montserrat" pitchFamily="2" charset="0"/>
              </a:rPr>
              <a:t>КОНКУРЕНТЫ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06150" y="285333"/>
            <a:ext cx="7264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Bahnschrift SemiLight SemiConde" panose="020B0502040204020203" pitchFamily="34" charset="0"/>
              </a:rPr>
              <a:t>05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A2BB66DA-5C50-495F-8D44-E6183ED9E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565303"/>
              </p:ext>
            </p:extLst>
          </p:nvPr>
        </p:nvGraphicFramePr>
        <p:xfrm>
          <a:off x="1845425" y="986318"/>
          <a:ext cx="8512233" cy="5421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71">
                  <a:extLst>
                    <a:ext uri="{9D8B030D-6E8A-4147-A177-3AD203B41FA5}">
                      <a16:colId xmlns:a16="http://schemas.microsoft.com/office/drawing/2014/main" val="2859910082"/>
                    </a:ext>
                  </a:extLst>
                </a:gridCol>
                <a:gridCol w="2423856">
                  <a:extLst>
                    <a:ext uri="{9D8B030D-6E8A-4147-A177-3AD203B41FA5}">
                      <a16:colId xmlns:a16="http://schemas.microsoft.com/office/drawing/2014/main" val="866580302"/>
                    </a:ext>
                  </a:extLst>
                </a:gridCol>
                <a:gridCol w="2318381">
                  <a:extLst>
                    <a:ext uri="{9D8B030D-6E8A-4147-A177-3AD203B41FA5}">
                      <a16:colId xmlns:a16="http://schemas.microsoft.com/office/drawing/2014/main" val="3732259017"/>
                    </a:ext>
                  </a:extLst>
                </a:gridCol>
                <a:gridCol w="2136425">
                  <a:extLst>
                    <a:ext uri="{9D8B030D-6E8A-4147-A177-3AD203B41FA5}">
                      <a16:colId xmlns:a16="http://schemas.microsoft.com/office/drawing/2014/main" val="3875769299"/>
                    </a:ext>
                  </a:extLst>
                </a:gridCol>
              </a:tblGrid>
              <a:tr h="432597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Название компаний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Название продукта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Характеристика продукта 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Наши преимущества 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9419289"/>
                  </a:ext>
                </a:extLst>
              </a:tr>
              <a:tr h="2225598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Гала-Гала 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Сублимированные творог и молочный напиток  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Объем упаковки составляет 50г для творога и 30г напитка.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Для приготовления продукта, требуется дополнительная посуда, присутствует излишний кислый вкус. Количество негативных отзывов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составляет 10%. 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Более удобная упаковка, объем которой составляет 0,33л для напитка и 180г для творога , в которой будет как восстанавливаться продукт, так и употребляться. Продукты будут иметь натуральные ягодные наполнители (арония, рябина, калина, яблоко), что позволит расширить выбор потребителя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6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345734"/>
                  </a:ext>
                </a:extLst>
              </a:tr>
              <a:tr h="2763499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Здоровая еда </a:t>
                      </a: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6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Сублимированный творог </a:t>
                      </a:r>
                    </a:p>
                    <a:p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Продукт имеет достаточно удобную упаковку, объемом 190г. Продукт 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обладает 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еудовлетворительными органолептическими свойствами, о которых говорят отзывы покупателей. Количество негативных отзывов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составляет 5%. 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997" marR="73997" marT="36999" marB="369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865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2349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8407692" y="4254885"/>
            <a:ext cx="2158642" cy="92333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9829363" y="2884720"/>
            <a:ext cx="2347110" cy="97281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347399" y="2884720"/>
            <a:ext cx="2060293" cy="92333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348623" y="1405699"/>
            <a:ext cx="1998776" cy="92333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641295" y="2955337"/>
            <a:ext cx="1598540" cy="740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23044" y="1405699"/>
            <a:ext cx="159854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6265FC-EDF7-8E45-90F5-CF85D892589D}"/>
              </a:ext>
            </a:extLst>
          </p:cNvPr>
          <p:cNvSpPr txBox="1"/>
          <p:nvPr/>
        </p:nvSpPr>
        <p:spPr>
          <a:xfrm>
            <a:off x="46488" y="4798976"/>
            <a:ext cx="7906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6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F5F12F-8FDA-4A48-A4F8-16F58B0048F0}"/>
              </a:ext>
            </a:extLst>
          </p:cNvPr>
          <p:cNvSpPr txBox="1"/>
          <p:nvPr/>
        </p:nvSpPr>
        <p:spPr>
          <a:xfrm>
            <a:off x="1049537" y="-142196"/>
            <a:ext cx="4761060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2800" b="1" dirty="0">
                <a:latin typeface="Montserrat" pitchFamily="2" charset="0"/>
              </a:rPr>
              <a:t>КАЛЕНДАРНЫЙ ПЛАН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8957" y="1405699"/>
            <a:ext cx="1633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Изучение и анализ рынка</a:t>
            </a:r>
          </a:p>
          <a:p>
            <a:pPr algn="ctr"/>
            <a:r>
              <a:rPr lang="ru-RU" dirty="0"/>
              <a:t>Октябрь 2024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11511" y="2863776"/>
            <a:ext cx="1837112" cy="1200329"/>
          </a:xfrm>
          <a:prstGeom prst="rect">
            <a:avLst/>
          </a:prstGeom>
          <a:solidFill>
            <a:srgbClr val="BF6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Разработка технологии производства</a:t>
            </a:r>
          </a:p>
          <a:p>
            <a:pPr algn="ctr"/>
            <a:r>
              <a:rPr lang="ru-RU" dirty="0"/>
              <a:t>Декабрь 2024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03201" y="1407693"/>
            <a:ext cx="188962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Изготовление </a:t>
            </a:r>
          </a:p>
          <a:p>
            <a:pPr algn="ctr"/>
            <a:r>
              <a:rPr lang="ru-RU" dirty="0"/>
              <a:t>первых образцов</a:t>
            </a:r>
          </a:p>
          <a:p>
            <a:pPr algn="ctr"/>
            <a:r>
              <a:rPr lang="ru-RU" dirty="0"/>
              <a:t>Январь 2025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292818" y="2906094"/>
            <a:ext cx="21681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Анализ и доработка</a:t>
            </a:r>
          </a:p>
          <a:p>
            <a:pPr algn="ctr"/>
            <a:r>
              <a:rPr lang="ru-RU" dirty="0"/>
              <a:t>Январь – Февраль 2025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829363" y="2934930"/>
            <a:ext cx="238815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Производство первой </a:t>
            </a:r>
          </a:p>
          <a:p>
            <a:pPr algn="ctr"/>
            <a:r>
              <a:rPr lang="ru-RU" dirty="0"/>
              <a:t>Партии</a:t>
            </a:r>
          </a:p>
          <a:p>
            <a:pPr algn="ctr"/>
            <a:r>
              <a:rPr lang="ru-RU" dirty="0"/>
              <a:t>Май 2025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6970" y="4438434"/>
            <a:ext cx="2249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Разработка упаковки</a:t>
            </a:r>
          </a:p>
          <a:p>
            <a:pPr algn="ctr"/>
            <a:r>
              <a:rPr lang="ru-RU" dirty="0"/>
              <a:t>Март –Апрель 2025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8407692" y="1402590"/>
            <a:ext cx="2158642" cy="923330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432016" y="1562159"/>
            <a:ext cx="21589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Поиск клиентов</a:t>
            </a:r>
          </a:p>
          <a:p>
            <a:pPr algn="ctr"/>
            <a:r>
              <a:rPr lang="ru-RU" dirty="0"/>
              <a:t>Март – Апрель 2025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1697445" y="2319414"/>
            <a:ext cx="1" cy="987528"/>
          </a:xfrm>
          <a:prstGeom prst="line">
            <a:avLst/>
          </a:prstGeom>
          <a:ln w="28575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1697445" y="3306942"/>
            <a:ext cx="81406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3440565" y="1876248"/>
            <a:ext cx="1" cy="987528"/>
          </a:xfrm>
          <a:prstGeom prst="line">
            <a:avLst/>
          </a:prstGeom>
          <a:ln w="28575">
            <a:solidFill>
              <a:srgbClr val="BF6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3440566" y="1885325"/>
            <a:ext cx="908057" cy="0"/>
          </a:xfrm>
          <a:prstGeom prst="straightConnector1">
            <a:avLst/>
          </a:prstGeom>
          <a:ln w="28575">
            <a:solidFill>
              <a:srgbClr val="BF6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5348009" y="2319414"/>
            <a:ext cx="1" cy="987528"/>
          </a:xfrm>
          <a:prstGeom prst="line">
            <a:avLst/>
          </a:prstGeom>
          <a:ln w="28575">
            <a:solidFill>
              <a:srgbClr val="B5D8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5348009" y="3297900"/>
            <a:ext cx="999390" cy="0"/>
          </a:xfrm>
          <a:prstGeom prst="straightConnector1">
            <a:avLst/>
          </a:prstGeom>
          <a:ln w="28575">
            <a:solidFill>
              <a:srgbClr val="B5D8E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7375605" y="1897192"/>
            <a:ext cx="1" cy="987528"/>
          </a:xfrm>
          <a:prstGeom prst="line">
            <a:avLst/>
          </a:prstGeom>
          <a:ln w="28575">
            <a:solidFill>
              <a:srgbClr val="FD4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7375605" y="1897192"/>
            <a:ext cx="1032087" cy="0"/>
          </a:xfrm>
          <a:prstGeom prst="straightConnector1">
            <a:avLst/>
          </a:prstGeom>
          <a:ln w="28575">
            <a:solidFill>
              <a:srgbClr val="FD49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7373486" y="3787106"/>
            <a:ext cx="1" cy="987528"/>
          </a:xfrm>
          <a:prstGeom prst="line">
            <a:avLst/>
          </a:prstGeom>
          <a:ln w="28575">
            <a:solidFill>
              <a:srgbClr val="FD4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7373486" y="4782775"/>
            <a:ext cx="1032087" cy="0"/>
          </a:xfrm>
          <a:prstGeom prst="straightConnector1">
            <a:avLst/>
          </a:prstGeom>
          <a:ln w="28575">
            <a:solidFill>
              <a:srgbClr val="FD49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10566336" y="1863236"/>
            <a:ext cx="494516" cy="0"/>
          </a:xfrm>
          <a:prstGeom prst="line">
            <a:avLst/>
          </a:prstGeom>
          <a:ln w="28575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11060852" y="1865776"/>
            <a:ext cx="0" cy="1008472"/>
          </a:xfrm>
          <a:prstGeom prst="straightConnector1">
            <a:avLst/>
          </a:prstGeom>
          <a:ln w="28575">
            <a:solidFill>
              <a:srgbClr val="4472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>
            <a:off x="10566334" y="4761599"/>
            <a:ext cx="494518" cy="0"/>
          </a:xfrm>
          <a:prstGeom prst="line">
            <a:avLst/>
          </a:prstGeom>
          <a:ln w="28575"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V="1">
            <a:off x="11052870" y="3858260"/>
            <a:ext cx="0" cy="903339"/>
          </a:xfrm>
          <a:prstGeom prst="straightConnector1">
            <a:avLst/>
          </a:prstGeom>
          <a:ln w="28575">
            <a:solidFill>
              <a:srgbClr val="FCAF1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237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A307894-2353-6345-9F7A-08C69F863B2A}"/>
              </a:ext>
            </a:extLst>
          </p:cNvPr>
          <p:cNvSpPr txBox="1"/>
          <p:nvPr/>
        </p:nvSpPr>
        <p:spPr>
          <a:xfrm>
            <a:off x="68128" y="5787040"/>
            <a:ext cx="747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7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37">
            <a:extLst>
              <a:ext uri="{FF2B5EF4-FFF2-40B4-BE49-F238E27FC236}">
                <a16:creationId xmlns:a16="http://schemas.microsoft.com/office/drawing/2014/main" id="{A2B65D16-2ADA-F64B-B68D-E5B1A5E37FFD}"/>
              </a:ext>
            </a:extLst>
          </p:cNvPr>
          <p:cNvSpPr txBox="1"/>
          <p:nvPr/>
        </p:nvSpPr>
        <p:spPr>
          <a:xfrm>
            <a:off x="2456122" y="1118621"/>
            <a:ext cx="7400259" cy="1008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b="1" dirty="0">
                <a:latin typeface="Montserrat" pitchFamily="2" charset="0"/>
              </a:rPr>
              <a:t>КОМАНДА ПРОЕКТА</a:t>
            </a:r>
            <a:endParaRPr lang="en-US" sz="4800" b="1" dirty="0">
              <a:latin typeface="Montserrat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5F7973-2271-2C48-BAC0-DEEFE720B822}"/>
              </a:ext>
            </a:extLst>
          </p:cNvPr>
          <p:cNvSpPr txBox="1"/>
          <p:nvPr/>
        </p:nvSpPr>
        <p:spPr>
          <a:xfrm>
            <a:off x="1360682" y="4779218"/>
            <a:ext cx="1749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solidFill>
                  <a:srgbClr val="2C1C48"/>
                </a:solidFill>
              </a:rPr>
              <a:t>Волокитина</a:t>
            </a:r>
            <a:r>
              <a:rPr lang="ru-RU" dirty="0">
                <a:solidFill>
                  <a:srgbClr val="2C1C48"/>
                </a:solidFill>
              </a:rPr>
              <a:t> З.В.</a:t>
            </a:r>
          </a:p>
          <a:p>
            <a:endParaRPr lang="ru-RU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76B8B6E-3DD7-B949-AAF2-77BF1050FF36}"/>
              </a:ext>
            </a:extLst>
          </p:cNvPr>
          <p:cNvSpPr txBox="1"/>
          <p:nvPr/>
        </p:nvSpPr>
        <p:spPr>
          <a:xfrm>
            <a:off x="1440755" y="5052224"/>
            <a:ext cx="1483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Координатор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D34ED28-BCA2-E941-AAA4-83CE5E7A2D29}"/>
              </a:ext>
            </a:extLst>
          </p:cNvPr>
          <p:cNvSpPr txBox="1"/>
          <p:nvPr/>
        </p:nvSpPr>
        <p:spPr>
          <a:xfrm>
            <a:off x="1233499" y="5516058"/>
            <a:ext cx="2004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</a:t>
            </a:r>
            <a:r>
              <a:rPr lang="en-GB" dirty="0"/>
              <a:t>a</a:t>
            </a:r>
            <a:r>
              <a:rPr lang="en-US" dirty="0"/>
              <a:t>der ID</a:t>
            </a:r>
            <a:r>
              <a:rPr lang="ru-RU" dirty="0"/>
              <a:t> 6441416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76A6812-C7DD-4B46-B3AD-FB9AF55E542A}"/>
              </a:ext>
            </a:extLst>
          </p:cNvPr>
          <p:cNvSpPr txBox="1"/>
          <p:nvPr/>
        </p:nvSpPr>
        <p:spPr>
          <a:xfrm>
            <a:off x="5209516" y="5543166"/>
            <a:ext cx="19511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Leader ID</a:t>
            </a:r>
            <a:r>
              <a:rPr lang="ru-RU" dirty="0"/>
              <a:t> 5376452</a:t>
            </a:r>
          </a:p>
          <a:p>
            <a:br>
              <a:rPr lang="ru-RU" dirty="0">
                <a:hlinkClick r:id="rId2"/>
              </a:rPr>
            </a:br>
            <a:endParaRPr lang="ru-RU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E7A32C9-AC39-804A-97B3-55B88EF164ED}"/>
              </a:ext>
            </a:extLst>
          </p:cNvPr>
          <p:cNvSpPr txBox="1"/>
          <p:nvPr/>
        </p:nvSpPr>
        <p:spPr>
          <a:xfrm>
            <a:off x="8759466" y="5543166"/>
            <a:ext cx="1951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Leader ID</a:t>
            </a:r>
            <a:r>
              <a:rPr lang="ru-RU" dirty="0"/>
              <a:t> 3707776</a:t>
            </a:r>
            <a:br>
              <a:rPr lang="ru-RU" dirty="0"/>
            </a:br>
            <a:endParaRPr lang="ru-RU" dirty="0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472" y="2716004"/>
            <a:ext cx="1430130" cy="1905648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53229" y="3055601"/>
            <a:ext cx="2006043" cy="1126059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256347" y="4625163"/>
            <a:ext cx="19044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Широких Р.В.</a:t>
            </a:r>
          </a:p>
          <a:p>
            <a:pPr algn="ctr"/>
            <a:r>
              <a:rPr lang="ru-RU" dirty="0" err="1"/>
              <a:t>Росбиотех</a:t>
            </a:r>
            <a:r>
              <a:rPr lang="ru-RU" dirty="0"/>
              <a:t>, 21-Т-2</a:t>
            </a:r>
          </a:p>
          <a:p>
            <a:pPr algn="ctr"/>
            <a:r>
              <a:rPr lang="ru-RU" dirty="0"/>
              <a:t>Технолог </a:t>
            </a: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0" r="22079"/>
          <a:stretch/>
        </p:blipFill>
        <p:spPr>
          <a:xfrm>
            <a:off x="9157797" y="2615609"/>
            <a:ext cx="1096806" cy="2009554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8819076" y="4625163"/>
            <a:ext cx="1904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Шатунова</a:t>
            </a:r>
            <a:r>
              <a:rPr lang="ru-RU" dirty="0"/>
              <a:t> Е.А.</a:t>
            </a:r>
          </a:p>
          <a:p>
            <a:pPr algn="ctr"/>
            <a:r>
              <a:rPr lang="ru-RU" dirty="0" err="1"/>
              <a:t>Росбиотех</a:t>
            </a:r>
            <a:r>
              <a:rPr lang="ru-RU" dirty="0"/>
              <a:t>, 21-Т-2</a:t>
            </a:r>
          </a:p>
          <a:p>
            <a:pPr algn="ctr"/>
            <a:r>
              <a:rPr lang="ru-RU" dirty="0"/>
              <a:t>Технолог</a:t>
            </a:r>
          </a:p>
        </p:txBody>
      </p:sp>
    </p:spTree>
    <p:extLst>
      <p:ext uri="{BB962C8B-B14F-4D97-AF65-F5344CB8AC3E}">
        <p14:creationId xmlns:p14="http://schemas.microsoft.com/office/powerpoint/2010/main" val="31905828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487</Words>
  <Application>Microsoft Office PowerPoint</Application>
  <PresentationFormat>Широкоэкранный</PresentationFormat>
  <Paragraphs>91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Bahnschrift SemiLight SemiConde</vt:lpstr>
      <vt:lpstr>Calibri</vt:lpstr>
      <vt:lpstr>Calibri Light</vt:lpstr>
      <vt:lpstr>Gotham Pro Medium</vt:lpstr>
      <vt:lpstr>Montserrat</vt:lpstr>
      <vt:lpstr>Montserrat SemiBold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Груздев</dc:creator>
  <cp:lastModifiedBy>Шатунова Екатерина</cp:lastModifiedBy>
  <cp:revision>47</cp:revision>
  <dcterms:created xsi:type="dcterms:W3CDTF">2023-10-28T09:28:14Z</dcterms:created>
  <dcterms:modified xsi:type="dcterms:W3CDTF">2024-10-29T16:05:54Z</dcterms:modified>
</cp:coreProperties>
</file>