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0" r:id="rId18"/>
  </p:sldIdLst>
  <p:sldSz cx="15119350" cy="10691813"/>
  <p:notesSz cx="9928225" cy="1435735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rial Black" panose="020B0A04020102020204" pitchFamily="34" charset="0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00FF"/>
    <a:srgbClr val="CCCCFF"/>
    <a:srgbClr val="FDF0E3"/>
    <a:srgbClr val="FC8624"/>
    <a:srgbClr val="FCEED4"/>
    <a:srgbClr val="FDF4E3"/>
    <a:srgbClr val="FEDBC6"/>
    <a:srgbClr val="F6D186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422" y="66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mobilnoe-prilozenie-po-licnoj-produktivnosti-vipla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mailto:viplan.project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u="sng" dirty="0" smtClean="0">
                <a:hlinkClick r:id="rId9"/>
              </a:rPr>
              <a:t>https://pt.2035.university/project/mobilnoe-prilozenie-po-licnoj-produktivnosti-viplan</a:t>
            </a:r>
            <a:endParaRPr lang="ru-RU" dirty="0"/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dk1"/>
                </a:solidFill>
              </a:rPr>
              <a:t>Мобильное приложение по личной продуктивности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9315" y="6093738"/>
            <a:ext cx="3159748" cy="89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трелка вправо 19"/>
          <p:cNvSpPr/>
          <p:nvPr/>
        </p:nvSpPr>
        <p:spPr>
          <a:xfrm rot="9709382">
            <a:off x="8994101" y="5501388"/>
            <a:ext cx="1049312" cy="4946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124263" y="2083633"/>
            <a:ext cx="1316136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  <a:buBlip>
                <a:blip r:embed="rId4"/>
              </a:buBlip>
            </a:pPr>
            <a:r>
              <a:rPr lang="ru-RU" sz="2000" b="1" dirty="0" smtClean="0"/>
              <a:t> Много дел – мало времени.</a:t>
            </a:r>
          </a:p>
          <a:p>
            <a:pPr>
              <a:lnSpc>
                <a:spcPts val="3500"/>
              </a:lnSpc>
              <a:buBlip>
                <a:blip r:embed="rId4"/>
              </a:buBlip>
            </a:pPr>
            <a:r>
              <a:rPr lang="ru-RU" sz="2000" b="1" dirty="0" smtClean="0"/>
              <a:t> Хочется все и сразу, а </a:t>
            </a:r>
            <a:r>
              <a:rPr lang="ru-RU" sz="2000" b="1" dirty="0" err="1" smtClean="0"/>
              <a:t>успевается</a:t>
            </a:r>
            <a:r>
              <a:rPr lang="ru-RU" sz="2000" b="1" dirty="0" smtClean="0"/>
              <a:t> только рутина</a:t>
            </a:r>
          </a:p>
          <a:p>
            <a:pPr>
              <a:lnSpc>
                <a:spcPts val="3500"/>
              </a:lnSpc>
              <a:buBlip>
                <a:blip r:embed="rId4"/>
              </a:buBlip>
            </a:pPr>
            <a:r>
              <a:rPr lang="ru-RU" sz="2000" b="1" dirty="0" smtClean="0"/>
              <a:t> Важные задачи откладываются на потом.</a:t>
            </a:r>
          </a:p>
          <a:p>
            <a:pPr>
              <a:lnSpc>
                <a:spcPts val="3500"/>
              </a:lnSpc>
              <a:buBlip>
                <a:blip r:embed="rId4"/>
              </a:buBlip>
            </a:pPr>
            <a:r>
              <a:rPr lang="ru-RU" sz="2000" b="1" dirty="0" smtClean="0"/>
              <a:t> Мир перенасыщен информацией, не знаешь, куда направить свой фокус.</a:t>
            </a:r>
          </a:p>
          <a:p>
            <a:pPr>
              <a:lnSpc>
                <a:spcPts val="3500"/>
              </a:lnSpc>
              <a:buBlip>
                <a:blip r:embed="rId4"/>
              </a:buBlip>
            </a:pPr>
            <a:r>
              <a:rPr lang="ru-RU" sz="2000" b="1" dirty="0" smtClean="0"/>
              <a:t> Балансируя между домом и работой, где еще взять время на себя, друзей, путешествия, отдых, хобби и личное развитие?</a:t>
            </a:r>
            <a:endParaRPr lang="ru-RU" sz="2000" b="1" dirty="0"/>
          </a:p>
        </p:txBody>
      </p:sp>
      <p:pic>
        <p:nvPicPr>
          <p:cNvPr id="15" name="Рисунок 14" descr="беспорядо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479" y="4538246"/>
            <a:ext cx="4359666" cy="4582098"/>
          </a:xfrm>
          <a:prstGeom prst="rect">
            <a:avLst/>
          </a:prstGeom>
        </p:spPr>
      </p:pic>
      <p:sp>
        <p:nvSpPr>
          <p:cNvPr id="19" name="Овал 18"/>
          <p:cNvSpPr/>
          <p:nvPr/>
        </p:nvSpPr>
        <p:spPr>
          <a:xfrm>
            <a:off x="9698638" y="4811843"/>
            <a:ext cx="1454046" cy="13341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ХОББИ</a:t>
            </a:r>
            <a:endParaRPr lang="ru-RU" b="1" dirty="0"/>
          </a:p>
        </p:txBody>
      </p:sp>
      <p:sp>
        <p:nvSpPr>
          <p:cNvPr id="23" name="Стрелка вправо 22"/>
          <p:cNvSpPr/>
          <p:nvPr/>
        </p:nvSpPr>
        <p:spPr>
          <a:xfrm rot="10536794">
            <a:off x="9596206" y="6688114"/>
            <a:ext cx="1049312" cy="4946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0300743" y="6223418"/>
            <a:ext cx="1454046" cy="13341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ДОМ</a:t>
            </a:r>
            <a:endParaRPr lang="ru-RU" b="1" dirty="0"/>
          </a:p>
        </p:txBody>
      </p:sp>
      <p:sp>
        <p:nvSpPr>
          <p:cNvPr id="25" name="Стрелка вправо 24"/>
          <p:cNvSpPr/>
          <p:nvPr/>
        </p:nvSpPr>
        <p:spPr>
          <a:xfrm rot="11550495">
            <a:off x="9940982" y="8067209"/>
            <a:ext cx="1049312" cy="4946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0420667" y="7692455"/>
            <a:ext cx="1454046" cy="13341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ЗДОРОВЬЕ</a:t>
            </a:r>
            <a:endParaRPr lang="ru-RU" sz="1100" b="1" dirty="0"/>
          </a:p>
        </p:txBody>
      </p:sp>
      <p:sp>
        <p:nvSpPr>
          <p:cNvPr id="27" name="Стрелка вправо 26"/>
          <p:cNvSpPr/>
          <p:nvPr/>
        </p:nvSpPr>
        <p:spPr>
          <a:xfrm rot="502842">
            <a:off x="5039195" y="5608823"/>
            <a:ext cx="1049312" cy="4946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049843" y="5099157"/>
            <a:ext cx="1454046" cy="13341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ДЕТИ</a:t>
            </a:r>
            <a:endParaRPr lang="ru-RU" b="1" dirty="0"/>
          </a:p>
        </p:txBody>
      </p:sp>
      <p:sp>
        <p:nvSpPr>
          <p:cNvPr id="29" name="Стрелка вправо 28"/>
          <p:cNvSpPr/>
          <p:nvPr/>
        </p:nvSpPr>
        <p:spPr>
          <a:xfrm>
            <a:off x="4472068" y="6945446"/>
            <a:ext cx="1049312" cy="4946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3452735" y="6570691"/>
            <a:ext cx="1454046" cy="13341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ДРУЗЬЯ</a:t>
            </a:r>
            <a:endParaRPr lang="ru-RU" sz="1600" b="1" dirty="0"/>
          </a:p>
        </p:txBody>
      </p:sp>
      <p:sp>
        <p:nvSpPr>
          <p:cNvPr id="31" name="Стрелка вправо 30"/>
          <p:cNvSpPr/>
          <p:nvPr/>
        </p:nvSpPr>
        <p:spPr>
          <a:xfrm rot="20852865">
            <a:off x="4621970" y="8399491"/>
            <a:ext cx="1049312" cy="4946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692579" y="8084698"/>
            <a:ext cx="1454046" cy="13341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РАБОТА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порядо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397" y="4796853"/>
            <a:ext cx="3836891" cy="4330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2116861" y="9160739"/>
            <a:ext cx="2964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C8624"/>
                </a:solidFill>
              </a:rPr>
              <a:t>ПОРЯДОК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6600FF"/>
                </a:solidFill>
              </a:rPr>
              <a:t>В ГОЛОВЕ</a:t>
            </a:r>
            <a:endParaRPr lang="ru-RU" sz="2000" b="1" dirty="0">
              <a:solidFill>
                <a:srgbClr val="6600FF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54242" y="2106106"/>
            <a:ext cx="7315200" cy="3234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500"/>
              </a:lnSpc>
              <a:buBlip>
                <a:blip r:embed="rId5"/>
              </a:buBlip>
            </a:pPr>
            <a:r>
              <a:rPr lang="en-US" sz="2200" dirty="0" smtClean="0"/>
              <a:t> </a:t>
            </a:r>
            <a:r>
              <a:rPr lang="ru-RU" sz="2200" dirty="0" smtClean="0"/>
              <a:t>Личный помощник в кармане.</a:t>
            </a:r>
            <a:endParaRPr lang="en-US" sz="2200" dirty="0" smtClean="0"/>
          </a:p>
          <a:p>
            <a:pPr algn="just">
              <a:lnSpc>
                <a:spcPts val="3500"/>
              </a:lnSpc>
              <a:buBlip>
                <a:blip r:embed="rId5"/>
              </a:buBlip>
            </a:pPr>
            <a:r>
              <a:rPr lang="en-US" sz="2200" dirty="0" smtClean="0"/>
              <a:t> </a:t>
            </a:r>
            <a:r>
              <a:rPr lang="ru-RU" sz="2200" dirty="0" smtClean="0"/>
              <a:t>Удобный планировщик всегда под рукой.</a:t>
            </a:r>
            <a:endParaRPr lang="en-US" sz="2200" dirty="0" smtClean="0"/>
          </a:p>
          <a:p>
            <a:pPr algn="just">
              <a:lnSpc>
                <a:spcPts val="3500"/>
              </a:lnSpc>
              <a:buBlip>
                <a:blip r:embed="rId5"/>
              </a:buBlip>
            </a:pPr>
            <a:r>
              <a:rPr lang="en-US" sz="2200" dirty="0" smtClean="0"/>
              <a:t> </a:t>
            </a:r>
            <a:r>
              <a:rPr lang="ru-RU" sz="2200" dirty="0" smtClean="0"/>
              <a:t>План дальше одного дня (неделя, месяц, год).</a:t>
            </a:r>
            <a:endParaRPr lang="en-US" sz="2200" dirty="0" smtClean="0"/>
          </a:p>
          <a:p>
            <a:pPr algn="just">
              <a:lnSpc>
                <a:spcPts val="3500"/>
              </a:lnSpc>
              <a:buBlip>
                <a:blip r:embed="rId5"/>
              </a:buBlip>
            </a:pPr>
            <a:r>
              <a:rPr lang="en-US" sz="2200" dirty="0" smtClean="0"/>
              <a:t> </a:t>
            </a:r>
            <a:r>
              <a:rPr lang="ru-RU" sz="2200" dirty="0" smtClean="0"/>
              <a:t>Цветная аналитика затраченного времени на каждую сферу жизни.</a:t>
            </a:r>
            <a:endParaRPr lang="en-US" sz="2200" dirty="0" smtClean="0"/>
          </a:p>
          <a:p>
            <a:pPr algn="just">
              <a:lnSpc>
                <a:spcPts val="3500"/>
              </a:lnSpc>
              <a:buBlip>
                <a:blip r:embed="rId5"/>
              </a:buBlip>
            </a:pPr>
            <a:r>
              <a:rPr lang="en-US" sz="2200" dirty="0" smtClean="0"/>
              <a:t> </a:t>
            </a:r>
            <a:r>
              <a:rPr lang="ru-RU" sz="2200" dirty="0" smtClean="0"/>
              <a:t>Колесо баланса – для достижения яркой жизни по всем сферам.</a:t>
            </a:r>
            <a:endParaRPr lang="ru-RU" sz="2200" dirty="0"/>
          </a:p>
        </p:txBody>
      </p:sp>
      <p:pic>
        <p:nvPicPr>
          <p:cNvPr id="17" name="Рисунок 16" descr="КОЛЕСО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7686" y="2668251"/>
            <a:ext cx="6511861" cy="61097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 smtClean="0">
                <a:latin typeface="Arial Black"/>
                <a:ea typeface="Arial Black"/>
                <a:cs typeface="Arial Black"/>
                <a:sym typeface="Arial Black"/>
              </a:rPr>
              <a:t>Обзор продукта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884421" y="2158584"/>
            <a:ext cx="6474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ПЛАНИРОВАНИЕ ДАЛЬШЕ ОДНОГО ДНЯ</a:t>
            </a:r>
            <a:endParaRPr lang="ru-RU" sz="2400" b="1" dirty="0"/>
          </a:p>
        </p:txBody>
      </p:sp>
      <p:pic>
        <p:nvPicPr>
          <p:cNvPr id="24" name="Рисунок 23" descr="месяц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4080" y="2758092"/>
            <a:ext cx="3708079" cy="662575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6" name="Рисунок 25" descr="день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789" y="2807389"/>
            <a:ext cx="3453968" cy="70857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Рисунок 10" descr="недел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1907" y="2803161"/>
            <a:ext cx="3741580" cy="66856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 smtClean="0">
                <a:latin typeface="Arial Black"/>
                <a:ea typeface="Arial Black"/>
                <a:cs typeface="Arial Black"/>
                <a:sym typeface="Arial Black"/>
              </a:rPr>
              <a:t>Обзор продукта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884421" y="2158584"/>
            <a:ext cx="7883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ГИБКОЕ И ЖЁСТКОЕ ПЛАНИРОВАНИЕ НА ВЫБОР</a:t>
            </a:r>
            <a:endParaRPr lang="ru-RU" sz="2400" b="1" dirty="0"/>
          </a:p>
        </p:txBody>
      </p:sp>
      <p:pic>
        <p:nvPicPr>
          <p:cNvPr id="8" name="Рисунок 7" descr="день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786" y="2758666"/>
            <a:ext cx="3749703" cy="670012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9" name="Рисунок 8" descr="день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599" y="2777409"/>
            <a:ext cx="3453968" cy="70857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" name="Рисунок 9" descr="гиб задачи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778" y="2747465"/>
            <a:ext cx="3838257" cy="67240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 smtClean="0">
                <a:latin typeface="Arial Black"/>
                <a:ea typeface="Arial Black"/>
                <a:cs typeface="Arial Black"/>
                <a:sym typeface="Arial Black"/>
              </a:rPr>
              <a:t>Обзор продукта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884421" y="2158584"/>
            <a:ext cx="5678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РАБОТА С ЦЕЛЯМИ И ЖЕЛАНИЯМИ</a:t>
            </a:r>
            <a:endParaRPr lang="ru-RU" sz="2400" b="1" dirty="0"/>
          </a:p>
        </p:txBody>
      </p:sp>
      <p:pic>
        <p:nvPicPr>
          <p:cNvPr id="11" name="Рисунок 10" descr="ключевые цели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946" y="2786901"/>
            <a:ext cx="3739524" cy="67198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Рисунок 12" descr="списки желаний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7092" y="2818151"/>
            <a:ext cx="3755925" cy="66739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 smtClean="0">
                <a:latin typeface="Arial Black"/>
                <a:ea typeface="Arial Black"/>
                <a:cs typeface="Arial Black"/>
                <a:sym typeface="Arial Black"/>
              </a:rPr>
              <a:t>Обзор продукта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884421" y="2158584"/>
            <a:ext cx="3701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ЦВЕТНАЯ АНАЛИТИКА</a:t>
            </a:r>
            <a:endParaRPr lang="ru-RU" sz="2400" b="1" dirty="0"/>
          </a:p>
        </p:txBody>
      </p:sp>
      <p:pic>
        <p:nvPicPr>
          <p:cNvPr id="8" name="Рисунок 7" descr="1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86" y="3234736"/>
            <a:ext cx="3454633" cy="49199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9" name="Рисунок 8" descr="2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9786" y="3204854"/>
            <a:ext cx="3454633" cy="49199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" name="Рисунок 9" descr="3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7507" y="3204952"/>
            <a:ext cx="3454633" cy="49199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Рисунок 11" descr="44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42424" y="3224972"/>
            <a:ext cx="2757412" cy="492967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385396" y="1903316"/>
          <a:ext cx="12479752" cy="751881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3267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3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8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40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20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83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rgbClr val="FF6600"/>
                          </a:solidFill>
                        </a:rPr>
                        <a:t>Vi</a:t>
                      </a:r>
                      <a:r>
                        <a:rPr lang="en-US" sz="1800" b="1" dirty="0" err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Plan</a:t>
                      </a:r>
                      <a:endParaRPr lang="ru-RU" sz="18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/>
                        <a:t>Todoist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Tick</a:t>
                      </a:r>
                      <a:r>
                        <a:rPr lang="en-US" sz="1800" b="1" baseline="0" dirty="0" smtClean="0"/>
                        <a:t> </a:t>
                      </a:r>
                      <a:r>
                        <a:rPr lang="en-US" sz="1800" b="1" baseline="0" dirty="0" err="1" smtClean="0"/>
                        <a:t>Tick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/>
                        <a:t>AnyDo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/>
                        <a:t>Weeek</a:t>
                      </a:r>
                      <a:endParaRPr lang="ru-RU" sz="1800" b="1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/>
                        <a:t>Brite</a:t>
                      </a:r>
                      <a:endParaRPr lang="ru-RU" sz="1800" b="1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Планирование по часам</a:t>
                      </a:r>
                    </a:p>
                    <a:p>
                      <a:r>
                        <a:rPr lang="ru-RU" sz="1400" b="1" dirty="0" smtClean="0"/>
                        <a:t>(сетка времени)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Колесо баланса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Аналитика сфер жизни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Искусственный интеллект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Голосовой помощник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-</a:t>
                      </a:r>
                      <a:endParaRPr lang="ru-RU" sz="3000" b="1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Более 10 инструментов</a:t>
                      </a:r>
                    </a:p>
                    <a:p>
                      <a:r>
                        <a:rPr lang="ru-RU" sz="1400" b="1" dirty="0" smtClean="0"/>
                        <a:t>продуктивности в 1 приложении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Гибкое планирование недели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err="1" smtClean="0"/>
                        <a:t>Геймификация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Обучающий блок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Количество загрузок за</a:t>
                      </a:r>
                    </a:p>
                    <a:p>
                      <a:r>
                        <a:rPr lang="ru-RU" sz="1400" b="1" dirty="0" smtClean="0"/>
                        <a:t>последние 30 дней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5</a:t>
                      </a:r>
                      <a:r>
                        <a:rPr lang="en-US" baseline="0" dirty="0" smtClean="0"/>
                        <a:t> 000</a:t>
                      </a:r>
                      <a:endParaRPr lang="ru-RU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10 000</a:t>
                      </a:r>
                      <a:endParaRPr lang="ru-RU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Выручка за последние 30 дней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100 000 $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100 000 $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60 000 $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3 000 $</a:t>
                      </a:r>
                      <a:endParaRPr lang="ru-RU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5 000 $</a:t>
                      </a:r>
                      <a:endParaRPr lang="ru-RU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837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Цена на Премиум месяц/год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r>
                        <a:rPr lang="en-US" dirty="0" smtClean="0"/>
                        <a:t> $</a:t>
                      </a:r>
                      <a:r>
                        <a:rPr lang="en-US" baseline="0" dirty="0" smtClean="0"/>
                        <a:t> / 35 $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5 $ / 35 $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3 $ / 30 $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6 $ / 36 $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10 $ / -</a:t>
                      </a:r>
                      <a:endParaRPr lang="ru-RU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4 $ / 40 $</a:t>
                      </a:r>
                      <a:endParaRPr lang="ru-RU" dirty="0"/>
                    </a:p>
                  </a:txBody>
                  <a:tcPr anchor="ctr">
                    <a:solidFill>
                      <a:srgbClr val="FDF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7689956" y="2049191"/>
            <a:ext cx="658068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1 % </a:t>
            </a:r>
            <a:r>
              <a:rPr lang="ru-RU" sz="3200" dirty="0" smtClean="0"/>
              <a:t>рынка через </a:t>
            </a:r>
            <a:r>
              <a:rPr lang="ru-RU" sz="4400" b="1" dirty="0" smtClean="0"/>
              <a:t>2 года</a:t>
            </a:r>
            <a:r>
              <a:rPr lang="ru-RU" sz="3200" dirty="0" smtClean="0"/>
              <a:t>,</a:t>
            </a:r>
            <a:r>
              <a:rPr lang="en-US" sz="3200" dirty="0" smtClean="0"/>
              <a:t> </a:t>
            </a:r>
            <a:r>
              <a:rPr lang="ru-RU" sz="4400" b="1" dirty="0" smtClean="0"/>
              <a:t>350 000</a:t>
            </a:r>
            <a:r>
              <a:rPr lang="ru-RU" sz="4400" dirty="0" smtClean="0"/>
              <a:t> </a:t>
            </a:r>
            <a:r>
              <a:rPr lang="ru-RU" sz="3200" dirty="0" smtClean="0"/>
              <a:t>пользователей, это </a:t>
            </a:r>
            <a:r>
              <a:rPr lang="ru-RU" sz="4400" b="1" dirty="0" smtClean="0"/>
              <a:t>350</a:t>
            </a:r>
            <a:r>
              <a:rPr lang="ru-RU" sz="4400" dirty="0" smtClean="0"/>
              <a:t> </a:t>
            </a:r>
            <a:r>
              <a:rPr lang="ru-RU" sz="3200" dirty="0" smtClean="0"/>
              <a:t>млн.рублей.</a:t>
            </a:r>
            <a:endParaRPr lang="en-US" sz="3200" dirty="0" smtClean="0"/>
          </a:p>
          <a:p>
            <a:endParaRPr lang="en-US" sz="3200" dirty="0" smtClean="0"/>
          </a:p>
          <a:p>
            <a:r>
              <a:rPr lang="ru-RU" sz="3200" b="1" dirty="0" smtClean="0"/>
              <a:t>Ближайшая ЦА:</a:t>
            </a:r>
            <a:r>
              <a:rPr lang="ru-RU" sz="3200" dirty="0" smtClean="0"/>
              <a:t> фрилансеры, предприниматели. 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944379" y="7585023"/>
            <a:ext cx="1331126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/>
              <a:t>В РФ, Казахстан и Белоруссия проживает 124 </a:t>
            </a:r>
            <a:r>
              <a:rPr lang="ru-RU" sz="2200" dirty="0" err="1" smtClean="0"/>
              <a:t>млн</a:t>
            </a:r>
            <a:r>
              <a:rPr lang="ru-RU" sz="2200" dirty="0" smtClean="0"/>
              <a:t> трудоспособного населения в возрасте от 18 до 60 лет. </a:t>
            </a:r>
          </a:p>
          <a:p>
            <a:pPr algn="just"/>
            <a:r>
              <a:rPr lang="ru-RU" sz="2200" dirty="0" smtClean="0"/>
              <a:t>При нашей средней стоимости годовой подписки 1000 рублей - объём рынка составляет 124 </a:t>
            </a:r>
            <a:r>
              <a:rPr lang="ru-RU" sz="2200" dirty="0" err="1" smtClean="0"/>
              <a:t>млрд</a:t>
            </a:r>
            <a:r>
              <a:rPr lang="ru-RU" sz="2200" dirty="0" smtClean="0"/>
              <a:t> рублей. Из них 35 млн. населения имеет доход более 50000 рублей. Это рынок 35 млрд. Из этого объема рынка мы планируем заполучить 1% аудитории и выйти на 350 млн.руб в 2024 году.</a:t>
            </a:r>
            <a:endParaRPr lang="ru-RU" sz="2200" dirty="0"/>
          </a:p>
        </p:txBody>
      </p:sp>
      <p:pic>
        <p:nvPicPr>
          <p:cNvPr id="10" name="Picture 9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004" y="1738829"/>
            <a:ext cx="6235700" cy="5676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685645" y="2090997"/>
            <a:ext cx="13898700" cy="81709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32740" y="2242000"/>
            <a:ext cx="4178907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ПЕРВАЯ ОЧЕРЕДЬ</a:t>
            </a: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7;p18"/>
          <p:cNvSpPr/>
          <p:nvPr/>
        </p:nvSpPr>
        <p:spPr>
          <a:xfrm>
            <a:off x="733114" y="6065884"/>
            <a:ext cx="13898700" cy="817095"/>
          </a:xfrm>
          <a:prstGeom prst="roundRect">
            <a:avLst>
              <a:gd name="adj" fmla="val 9904"/>
            </a:avLst>
          </a:prstGeom>
          <a:solidFill>
            <a:srgbClr val="FC86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82;p18"/>
          <p:cNvSpPr txBox="1"/>
          <p:nvPr/>
        </p:nvSpPr>
        <p:spPr>
          <a:xfrm>
            <a:off x="980209" y="6216887"/>
            <a:ext cx="4178907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 smtClean="0">
                <a:solidFill>
                  <a:schemeClr val="bg1"/>
                </a:solidFill>
              </a:rPr>
              <a:t>ВТОРАЯ ОЧЕРЕДЬ</a:t>
            </a:r>
            <a:endParaRPr sz="2500" b="1" i="0" u="none" strike="noStrike" cap="none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4341" y="3177915"/>
            <a:ext cx="13281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Blip>
                <a:blip r:embed="rId4"/>
              </a:buBlip>
            </a:pPr>
            <a:r>
              <a:rPr lang="ru-RU" sz="1800" b="1" dirty="0" smtClean="0"/>
              <a:t> Базовая подписка </a:t>
            </a:r>
            <a:r>
              <a:rPr lang="ru-RU" sz="1800" dirty="0" smtClean="0"/>
              <a:t>- бесплатно, базовые функции хорошего ежедневника, качественное планирование.</a:t>
            </a:r>
          </a:p>
          <a:p>
            <a:pPr algn="just"/>
            <a:r>
              <a:rPr lang="ru-RU" sz="1800" dirty="0" err="1" smtClean="0"/>
              <a:t>ViPlan</a:t>
            </a:r>
            <a:r>
              <a:rPr lang="ru-RU" sz="1800" dirty="0" smtClean="0"/>
              <a:t> – социально ориентированный проект. Мы помогаем КАЖДОМУ желающему получить отличный базовый планер на бесплатной основе,  создавая вокруг себя сообщество высокопродуктивных людей! С целью охватить максимальное количество пользователей и стать их проводником в осознанную и яркую жизнь!</a:t>
            </a:r>
            <a:endParaRPr lang="en-US" sz="1800" dirty="0" smtClean="0"/>
          </a:p>
          <a:p>
            <a:pPr algn="just">
              <a:buBlip>
                <a:blip r:embed="rId4"/>
              </a:buBlip>
            </a:pPr>
            <a:endParaRPr lang="en-US" sz="1800" dirty="0" smtClean="0"/>
          </a:p>
          <a:p>
            <a:pPr algn="just">
              <a:buBlip>
                <a:blip r:embed="rId4"/>
              </a:buBlip>
            </a:pPr>
            <a:r>
              <a:rPr lang="ru-RU" sz="1800" b="1" dirty="0" smtClean="0"/>
              <a:t> </a:t>
            </a:r>
            <a:r>
              <a:rPr lang="ru-RU" sz="1800" b="1" dirty="0" err="1" smtClean="0"/>
              <a:t>Премимум</a:t>
            </a:r>
            <a:r>
              <a:rPr lang="ru-RU" sz="1800" b="1" dirty="0" smtClean="0"/>
              <a:t> подписка </a:t>
            </a:r>
            <a:r>
              <a:rPr lang="ru-RU" sz="1800" dirty="0" smtClean="0"/>
              <a:t>- месяц/год , аналитика жизни, работа с целями и желаниями, важные списки.</a:t>
            </a:r>
            <a:endParaRPr lang="en-US" sz="1800" dirty="0" smtClean="0"/>
          </a:p>
          <a:p>
            <a:pPr algn="just">
              <a:buBlip>
                <a:blip r:embed="rId4"/>
              </a:buBlip>
            </a:pPr>
            <a:endParaRPr lang="en-US" sz="1800" dirty="0" smtClean="0"/>
          </a:p>
          <a:p>
            <a:pPr algn="just">
              <a:buBlip>
                <a:blip r:embed="rId4"/>
              </a:buBlip>
            </a:pPr>
            <a:r>
              <a:rPr lang="ru-RU" sz="1800" b="1" dirty="0" smtClean="0"/>
              <a:t> Встроенные покупки </a:t>
            </a:r>
            <a:r>
              <a:rPr lang="ru-RU" sz="1800" dirty="0" smtClean="0"/>
              <a:t>- наборы </a:t>
            </a:r>
            <a:r>
              <a:rPr lang="ru-RU" sz="1800" dirty="0" err="1" smtClean="0"/>
              <a:t>чек-листов</a:t>
            </a:r>
            <a:r>
              <a:rPr lang="ru-RU" sz="1800" dirty="0" smtClean="0"/>
              <a:t>, курсы личностного роста и </a:t>
            </a:r>
            <a:r>
              <a:rPr lang="ru-RU" sz="1800" dirty="0" err="1" smtClean="0"/>
              <a:t>soft-skills</a:t>
            </a:r>
            <a:r>
              <a:rPr lang="ru-RU" sz="1800" dirty="0" smtClean="0"/>
              <a:t>, искусственный интеллект.</a:t>
            </a:r>
            <a:endParaRPr lang="ru-RU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1126759" y="7272728"/>
            <a:ext cx="13356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Blip>
                <a:blip r:embed="rId5"/>
              </a:buBlip>
            </a:pPr>
            <a:r>
              <a:rPr lang="ru-RU" sz="1800" b="1" dirty="0" smtClean="0"/>
              <a:t> Бизнес-подписка</a:t>
            </a:r>
            <a:r>
              <a:rPr lang="ru-RU" sz="1800" dirty="0" smtClean="0"/>
              <a:t> - коммерческое предложение для компаний (канал взаимодействия компаний с клиентами, встраивание в планы клиента).</a:t>
            </a:r>
            <a:endParaRPr lang="en-US" sz="1800" dirty="0" smtClean="0"/>
          </a:p>
          <a:p>
            <a:pPr algn="just">
              <a:buBlip>
                <a:blip r:embed="rId5"/>
              </a:buBlip>
            </a:pPr>
            <a:endParaRPr lang="en-US" sz="1800" dirty="0" smtClean="0"/>
          </a:p>
          <a:p>
            <a:pPr algn="just">
              <a:buBlip>
                <a:blip r:embed="rId5"/>
              </a:buBlip>
            </a:pPr>
            <a:r>
              <a:rPr lang="ru-RU" sz="1800" b="1" dirty="0" smtClean="0"/>
              <a:t> Коммерческая реклама партнеров на основе поведения пользователя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689547" y="4332154"/>
            <a:ext cx="3415260" cy="2515848"/>
          </a:xfrm>
          <a:prstGeom prst="roundRect">
            <a:avLst/>
          </a:prstGeom>
          <a:solidFill>
            <a:srgbClr val="66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/>
              <a:t>Объект инвестиций: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Мобильное</a:t>
            </a:r>
            <a:r>
              <a:rPr lang="en-US" sz="2400" b="1" dirty="0" smtClean="0"/>
              <a:t> </a:t>
            </a:r>
            <a:r>
              <a:rPr lang="ru-RU" sz="2400" b="1" dirty="0" smtClean="0"/>
              <a:t>приложение</a:t>
            </a:r>
          </a:p>
          <a:p>
            <a:pPr algn="ctr"/>
            <a:r>
              <a:rPr lang="en-US" sz="2400" b="1" dirty="0" err="1" smtClean="0"/>
              <a:t>ViPlan</a:t>
            </a:r>
            <a:endParaRPr lang="ru-RU" sz="2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79238" y="4364633"/>
            <a:ext cx="3415260" cy="2515848"/>
          </a:xfrm>
          <a:prstGeom prst="roundRect">
            <a:avLst/>
          </a:prstGeom>
          <a:noFill/>
          <a:ln w="38100">
            <a:solidFill>
              <a:srgbClr val="66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6600"/>
                </a:solidFill>
              </a:rPr>
              <a:t>Вложение основателей</a:t>
            </a:r>
            <a:endParaRPr lang="en-US" sz="2400" b="1" dirty="0" smtClean="0">
              <a:solidFill>
                <a:srgbClr val="FF66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6600"/>
                </a:solidFill>
              </a:rPr>
              <a:t>~ </a:t>
            </a:r>
            <a:r>
              <a:rPr lang="ru-RU" sz="2400" b="1" dirty="0" smtClean="0">
                <a:solidFill>
                  <a:srgbClr val="FF6600"/>
                </a:solidFill>
              </a:rPr>
              <a:t>1 </a:t>
            </a:r>
            <a:r>
              <a:rPr lang="ru-RU" sz="2400" b="1" dirty="0" err="1" smtClean="0">
                <a:solidFill>
                  <a:srgbClr val="FF6600"/>
                </a:solidFill>
              </a:rPr>
              <a:t>млн</a:t>
            </a:r>
            <a:r>
              <a:rPr lang="ru-RU" sz="2400" b="1" dirty="0" smtClean="0">
                <a:solidFill>
                  <a:srgbClr val="FF6600"/>
                </a:solidFill>
              </a:rPr>
              <a:t> рублей</a:t>
            </a:r>
            <a:endParaRPr lang="ru-RU" sz="2400" b="1" dirty="0">
              <a:solidFill>
                <a:srgbClr val="FF660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257212" y="5381466"/>
            <a:ext cx="704538" cy="674558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8561870" y="5309014"/>
            <a:ext cx="704538" cy="674558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533743" y="3927431"/>
            <a:ext cx="89941" cy="101933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9536241" y="2715726"/>
            <a:ext cx="89941" cy="101933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536241" y="5189104"/>
            <a:ext cx="89941" cy="101933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536241" y="6403307"/>
            <a:ext cx="89941" cy="101933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9747080" y="6705175"/>
            <a:ext cx="4389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 Запущен процесс создания </a:t>
            </a:r>
            <a:r>
              <a:rPr lang="en-US" sz="2000" b="1" dirty="0" smtClean="0"/>
              <a:t>MVP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832566" y="2883661"/>
            <a:ext cx="4089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Готовый ПРОТОТИП приложения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787598" y="4043769"/>
            <a:ext cx="4974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Более 50 экранов,</a:t>
            </a:r>
            <a:r>
              <a:rPr lang="en-US" sz="2000" b="1" dirty="0" smtClean="0"/>
              <a:t> </a:t>
            </a:r>
            <a:r>
              <a:rPr lang="ru-RU" sz="2000" b="1" dirty="0" err="1" smtClean="0"/>
              <a:t>отрисованных</a:t>
            </a:r>
            <a:endParaRPr lang="ru-RU" sz="2000" b="1" dirty="0" smtClean="0"/>
          </a:p>
          <a:p>
            <a:r>
              <a:rPr lang="ru-RU" sz="2000" b="1" dirty="0" smtClean="0"/>
              <a:t>профессиональным UX-дизайнером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9830830" y="5358774"/>
            <a:ext cx="3236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Тех.задание, созданное</a:t>
            </a:r>
          </a:p>
          <a:p>
            <a:r>
              <a:rPr lang="ru-RU" sz="2000" b="1" dirty="0" smtClean="0"/>
              <a:t>системным аналитиком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568720" y="7634998"/>
            <a:ext cx="89941" cy="101933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9836804" y="7878746"/>
            <a:ext cx="4581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Сильные фаундеры</a:t>
            </a:r>
            <a:endParaRPr lang="ru-RU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72" y="1665397"/>
            <a:ext cx="14245057" cy="75846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41" y="1881808"/>
            <a:ext cx="13767098" cy="733013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2" y="1835018"/>
            <a:ext cx="13954539" cy="742993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16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13460" y="1984636"/>
            <a:ext cx="2365468" cy="7249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4049663" y="2277552"/>
            <a:ext cx="9666338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ru-RU" sz="2400" b="1" dirty="0" smtClean="0"/>
              <a:t>Козьмина Валерия</a:t>
            </a:r>
            <a:endParaRPr lang="en-US" sz="2400" b="1" dirty="0" smtClean="0"/>
          </a:p>
          <a:p>
            <a:pPr algn="just">
              <a:lnSpc>
                <a:spcPts val="2700"/>
              </a:lnSpc>
            </a:pPr>
            <a:r>
              <a:rPr lang="ru-RU" sz="1800" dirty="0" smtClean="0"/>
              <a:t>Эксперт по продуктивности (обучила более 2500 людей), действующий результативный предприниматель (3 салона тайского массажа в </a:t>
            </a:r>
            <a:r>
              <a:rPr lang="ru-RU" sz="1800" dirty="0" err="1" smtClean="0"/>
              <a:t>Спб</a:t>
            </a:r>
            <a:r>
              <a:rPr lang="ru-RU" sz="1800" dirty="0" smtClean="0"/>
              <a:t>), создатель бумажной канцелярии для продуктивности (продано более 1200 ежедневников).</a:t>
            </a:r>
            <a:endParaRPr lang="ru-RU" sz="18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187072" y="4948301"/>
            <a:ext cx="9558909" cy="1500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Козьмин Денис</a:t>
            </a:r>
          </a:p>
          <a:p>
            <a:pPr algn="just">
              <a:lnSpc>
                <a:spcPts val="2700"/>
              </a:lnSpc>
            </a:pPr>
            <a:r>
              <a:rPr lang="ru-RU" sz="1800" dirty="0" smtClean="0"/>
              <a:t>Финансовый директор, предприниматель с 10-летним опытом и прибыльным бизнесом (оценочная стоимость основного бизнеса 35 млн.рублей), опыт создания 4 бизнесов, 2 из которых проданы, 2 - действующие.</a:t>
            </a:r>
            <a:endParaRPr lang="ru-RU" sz="1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232043" y="7556589"/>
            <a:ext cx="969382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Соколов </a:t>
            </a:r>
            <a:r>
              <a:rPr lang="ru-RU" sz="2400" b="1" dirty="0" err="1" smtClean="0"/>
              <a:t>Сурен</a:t>
            </a:r>
            <a:endParaRPr lang="ru-RU" sz="2400" b="1" dirty="0" smtClean="0"/>
          </a:p>
          <a:p>
            <a:pPr>
              <a:lnSpc>
                <a:spcPts val="2700"/>
              </a:lnSpc>
            </a:pPr>
            <a:r>
              <a:rPr lang="ru-RU" sz="1800" dirty="0" smtClean="0"/>
              <a:t>Ведущий разработчик программного обеспечения, опыт в </a:t>
            </a:r>
            <a:r>
              <a:rPr lang="ru-RU" sz="1800" dirty="0" err="1" smtClean="0"/>
              <a:t>в</a:t>
            </a:r>
            <a:r>
              <a:rPr lang="ru-RU" sz="1800" dirty="0" smtClean="0"/>
              <a:t> IT-разработке - 12 лет, более 25 реализованных проектов.</a:t>
            </a:r>
            <a:endParaRPr lang="ru-RU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17</a:t>
            </a:fld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" name="Google Shape;290;p26"/>
          <p:cNvSpPr txBox="1">
            <a:spLocks/>
          </p:cNvSpPr>
          <p:nvPr/>
        </p:nvSpPr>
        <p:spPr>
          <a:xfrm>
            <a:off x="816621" y="4017365"/>
            <a:ext cx="4175104" cy="584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kumimoji="0" lang="ru-RU" sz="48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" name="Google Shape;293;p26"/>
          <p:cNvGraphicFramePr/>
          <p:nvPr/>
        </p:nvGraphicFramePr>
        <p:xfrm>
          <a:off x="805565" y="4751881"/>
          <a:ext cx="5265451" cy="2925009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039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5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801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dirty="0" smtClean="0">
                          <a:solidFill>
                            <a:schemeClr val="dk1"/>
                          </a:solidFill>
                        </a:rPr>
                        <a:t>ФИО</a:t>
                      </a:r>
                      <a:endParaRPr/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Козьмина Валерия</a:t>
                      </a:r>
                      <a:endParaRPr/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379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(911) 909-73-12</a:t>
                      </a:r>
                      <a:endParaRPr/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379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smtClean="0"/>
                        <a:t>@</a:t>
                      </a:r>
                      <a:r>
                        <a:rPr lang="en-US" sz="2300" dirty="0" err="1" smtClean="0"/>
                        <a:t>kozminavaleriia</a:t>
                      </a:r>
                      <a:endParaRPr sz="2300"/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471"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auto" latinLnBrk="0" hangingPunct="1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dk1"/>
                          </a:solidFill>
                        </a:rPr>
                        <a:t>E</a:t>
                      </a:r>
                      <a:r>
                        <a:rPr lang="ru-RU" sz="1400" b="1" dirty="0" smtClean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1400" b="1" dirty="0" smtClean="0">
                          <a:solidFill>
                            <a:schemeClr val="dk1"/>
                          </a:solidFill>
                        </a:rPr>
                        <a:t>MAIL</a:t>
                      </a:r>
                      <a:endParaRPr lang="ru-RU" dirty="0" smtClean="0"/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300" b="0" i="0" u="sng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viplan</a:t>
                      </a:r>
                      <a:r>
                        <a:rPr lang="ru-RU" sz="2300" b="0" i="0" u="sng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.</a:t>
                      </a:r>
                      <a:r>
                        <a:rPr lang="en-US" sz="2300" b="0" i="0" u="sng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project</a:t>
                      </a:r>
                      <a:r>
                        <a:rPr lang="ru-RU" sz="2300" b="0" i="0" u="sng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@</a:t>
                      </a:r>
                      <a:r>
                        <a:rPr lang="en-US" sz="2300" b="0" i="0" u="sng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yandex</a:t>
                      </a:r>
                      <a:r>
                        <a:rPr lang="ru-RU" sz="2300" b="0" i="0" u="sng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.</a:t>
                      </a:r>
                      <a:r>
                        <a:rPr lang="en-US" sz="2300" b="0" i="0" u="sng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ru</a:t>
                      </a:r>
                      <a:endParaRPr lang="ru-RU" sz="23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Рисунок 11" descr="telegram_cvet-d23c11fa-340x33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04" y="6463145"/>
            <a:ext cx="430231" cy="422638"/>
          </a:xfrm>
          <a:prstGeom prst="rect">
            <a:avLst/>
          </a:prstGeom>
        </p:spPr>
      </p:pic>
      <p:pic>
        <p:nvPicPr>
          <p:cNvPr id="13" name="Рисунок 12" descr="whatsapp-256x25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690" y="5695508"/>
            <a:ext cx="435469" cy="435469"/>
          </a:xfrm>
          <a:prstGeom prst="rect">
            <a:avLst/>
          </a:prstGeom>
        </p:spPr>
      </p:pic>
      <p:pic>
        <p:nvPicPr>
          <p:cNvPr id="16" name="Рисунок 15" descr="фото леры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4418" y="3417759"/>
            <a:ext cx="5465790" cy="6544772"/>
          </a:xfrm>
          <a:prstGeom prst="rect">
            <a:avLst/>
          </a:prstGeom>
        </p:spPr>
      </p:pic>
      <p:sp>
        <p:nvSpPr>
          <p:cNvPr id="17" name="Google Shape;290;p26"/>
          <p:cNvSpPr txBox="1">
            <a:spLocks/>
          </p:cNvSpPr>
          <p:nvPr/>
        </p:nvSpPr>
        <p:spPr>
          <a:xfrm>
            <a:off x="924050" y="7929797"/>
            <a:ext cx="6301210" cy="931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  <a:tabLst/>
              <a:defRPr/>
            </a:pPr>
            <a:r>
              <a:rPr lang="ru-RU" sz="2600" b="1" dirty="0" smtClean="0">
                <a:solidFill>
                  <a:schemeClr val="dk1"/>
                </a:solidFill>
              </a:rPr>
              <a:t>СДЕЛАЕМ ОБЩЕСТВО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ПРОДУКТИВНЫХ</a:t>
            </a:r>
            <a:r>
              <a:rPr kumimoji="0" lang="ru-RU" sz="2600" b="1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ЛЮДЕЙ ВМЕСТЕ!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90;p26"/>
          <p:cNvSpPr txBox="1">
            <a:spLocks/>
          </p:cNvSpPr>
          <p:nvPr/>
        </p:nvSpPr>
        <p:spPr>
          <a:xfrm>
            <a:off x="941539" y="9144000"/>
            <a:ext cx="6301210" cy="70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Жить ярко</a:t>
            </a:r>
            <a:r>
              <a:rPr kumimoji="0" lang="ru-RU" sz="2600" b="1" i="0" u="none" strike="noStrike" kern="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и со смыслом!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  <a:tabLst/>
              <a:defRPr/>
            </a:pPr>
            <a:r>
              <a:rPr lang="ru-RU" sz="1800" b="1" baseline="0" dirty="0" smtClean="0">
                <a:solidFill>
                  <a:schemeClr val="tx1"/>
                </a:solidFill>
              </a:rPr>
              <a:t>Наш лозунг и стиль жизни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738</Words>
  <Application>Microsoft Office PowerPoint</Application>
  <PresentationFormat>Произвольный</PresentationFormat>
  <Paragraphs>195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Calibri</vt:lpstr>
      <vt:lpstr>Arial Black</vt:lpstr>
      <vt:lpstr>Arial</vt:lpstr>
      <vt:lpstr>2_Тема Office</vt:lpstr>
      <vt:lpstr>Архипелаг 2022: #НастоящееБудущее</vt:lpstr>
      <vt:lpstr>Проблема</vt:lpstr>
      <vt:lpstr>Решение</vt:lpstr>
      <vt:lpstr>Обзор продукта</vt:lpstr>
      <vt:lpstr>Обзор продукта</vt:lpstr>
      <vt:lpstr>Обзор продукта</vt:lpstr>
      <vt:lpstr>Обзор продукта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Команда</vt:lpstr>
      <vt:lpstr>Архипелаг 2022: #НастоящееБудущее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Admin</dc:creator>
  <cp:lastModifiedBy>Пользователь</cp:lastModifiedBy>
  <cp:revision>48</cp:revision>
  <dcterms:modified xsi:type="dcterms:W3CDTF">2022-07-04T15:18:24Z</dcterms:modified>
</cp:coreProperties>
</file>