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852"/>
    <a:srgbClr val="87B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-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F3124-D5BF-4A2D-B584-9EFFA94226A6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5BA33-A2FE-4722-A108-3C7349DC5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029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5BA33-A2FE-4722-A108-3C7349DC58B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78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87EA-9820-B942-967A-2E7D39DAC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898B6-7295-DE47-836B-369F4C301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7EDF-AEED-1E41-B8AB-20146BE7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0CD17-0230-A44A-A622-33A101DAE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FD06A-5600-074D-8B7A-BCD7F975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9D1D7A-0A78-234D-B941-3A3FFEB08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2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9B27-7D39-C848-A335-2A14F9A6D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1672A-6D21-8D49-AC72-FFB65A7B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B551C-036F-E14E-AF50-C3894144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160F2-37FE-E940-881E-3287CD5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EC358-56EC-B840-A163-EDE3E7E6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85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03CAC-C438-9B4B-B4FF-7D4F257F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D3037-E95D-5A45-A712-3C0E6E328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EFDB4-787B-B64C-B6ED-2C868246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E6BCB-16AF-864C-AE0B-9D494961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AC8F2-6B3C-F446-9069-BC4F0B80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10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D5E4F-2408-EC49-B51D-A76CE278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5BB7F-D601-F945-8F88-4CF3D2B07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49431-75D9-B147-B72D-00C52F135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7E619-31EC-D549-8CB0-14C0FB0E6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7B23D-9CF6-4645-A5E1-3398E183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BC808-DB22-1B4E-93CC-8E543BE8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21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95692-40A9-3441-AEF4-28FC9D73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73ADF-163A-CB49-A77F-065050711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B8409-11F3-A549-BFC3-6B2A22184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B0AAA6-3547-2B43-B039-6EBF28E72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3B8C5-F9C0-CE4A-AD25-CFFB35347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083A21-CCE0-7D42-8A3C-8DFEC929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A966DE-7C98-FC4C-B4ED-CC4816D7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E9EB0-3A92-1F4B-8D06-FB217A03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946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7E50-BF7D-BF44-87F7-87298C06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773DA2-8EB4-204F-8D71-0EDE5FBE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A1085-A0A6-7745-BB23-88A2BB50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57764-7623-1146-843B-1DEADE35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3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EC1F04-DB6A-A247-9C69-D54044F6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E16D5C-1924-064D-872D-C2956440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138F9-50F1-3B4B-9F51-8F82F101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81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5C91-7743-A24A-A6DB-59D2F366C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D1799-A35B-1540-99EB-8FB5166F7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EF903-AD75-A94F-A18A-F83D7E377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503B2B-4C41-444E-A232-26862135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35D9D-8454-B742-8469-8450726D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DE238-1D2C-0447-83CB-A661F803D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979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07E1-D9ED-A641-B66E-5D286786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46054E-DACD-8840-A95A-5E32A3193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54E91-84C2-FB4D-8539-A3715E63A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95A787-ABD1-0946-A254-391EC023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4F13D-045E-E343-996F-95B144F2D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4D1D3-91D0-4A42-9CA9-BABCC937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84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0B5C3-EEAA-2C41-A5EC-057C77CA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41923D-E253-D141-8E9E-31971932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EF74D-A7F2-BF4E-B16E-315B7B31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0F02A-FB8B-3941-A36A-9F0970D8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C64DF-6505-7743-A8D1-EFB518EB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66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DC0D76-ECE5-694E-91B4-9DD2AFA46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417AC-0056-504D-8916-BFA48AE69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13E86-1A48-F646-B90E-547DAE60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26A9F-4EE8-2A48-98FE-C080D002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07496-3987-9A45-AE00-F688BAE16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64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E80BD0-B258-4C48-802B-DF23EC75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FE7C6-8C0C-4C46-BAF2-5FD0C2CB6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2840B-4774-9942-A341-BA1C9D5C1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0B7FA-9030-4F5F-AF3A-14969B37E00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90983-1941-B940-9D50-D36CC4AA5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528CE-632B-E345-8262-5F01761B2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DD28A-FAC0-406B-A9DB-6D4C45607B32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2BD58D-9B78-FE4E-8764-84D9EB39C0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pt.2035.university/project/green-stav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04367" y="2348508"/>
            <a:ext cx="7162800" cy="202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2D685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672" y="743817"/>
            <a:ext cx="1560711" cy="14509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293" y="2456509"/>
            <a:ext cx="1895472" cy="11455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93" y="4326946"/>
            <a:ext cx="1895472" cy="43735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214" y="5388589"/>
            <a:ext cx="2027635" cy="6264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413" y="5476452"/>
            <a:ext cx="1875236" cy="387632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838575" y="569734"/>
            <a:ext cx="8845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87B03A"/>
                </a:solidFill>
                <a:effectLst/>
                <a:uLnTx/>
                <a:uFillTx/>
              </a:rPr>
              <a:t>Акселерационная программа Ставропольского ГАУ </a:t>
            </a:r>
            <a:r>
              <a:rPr kumimoji="0" lang="ru-RU" sz="3600" b="1" i="0" u="none" strike="noStrike" kern="0" cap="all" spc="0" normalizeH="0" baseline="0" noProof="0" dirty="0" smtClean="0">
                <a:ln>
                  <a:noFill/>
                </a:ln>
                <a:solidFill>
                  <a:srgbClr val="87B03A"/>
                </a:solidFill>
                <a:effectLst/>
                <a:uLnTx/>
                <a:uFillTx/>
              </a:rPr>
              <a:t>«</a:t>
            </a:r>
            <a:r>
              <a:rPr kumimoji="0" lang="ru-RU" sz="3600" b="1" i="0" u="none" strike="noStrike" kern="0" cap="all" spc="0" normalizeH="0" baseline="0" noProof="0" dirty="0" err="1" smtClean="0">
                <a:ln>
                  <a:noFill/>
                </a:ln>
                <a:solidFill>
                  <a:srgbClr val="87B03A"/>
                </a:solidFill>
                <a:effectLst/>
                <a:uLnTx/>
                <a:uFillTx/>
              </a:rPr>
              <a:t>Agro&amp;InfraUP</a:t>
            </a:r>
            <a:r>
              <a:rPr kumimoji="0" lang="ru-RU" sz="3600" b="1" i="0" u="none" strike="noStrike" kern="0" cap="all" spc="0" normalizeH="0" baseline="0" noProof="0" dirty="0" smtClean="0">
                <a:ln>
                  <a:noFill/>
                </a:ln>
                <a:solidFill>
                  <a:srgbClr val="87B03A"/>
                </a:solidFill>
                <a:effectLst/>
                <a:uLnTx/>
                <a:uFillTx/>
              </a:rPr>
              <a:t>»</a:t>
            </a: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87B03A"/>
              </a:solidFill>
              <a:effectLst/>
              <a:uLnTx/>
              <a:uFillTx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400801" y="3013501"/>
            <a:ext cx="5600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" sz="2400" b="1" dirty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Название вуза : 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Ставропольский</a:t>
            </a:r>
            <a:r>
              <a:rPr lang="en-US" sz="2400" b="1" dirty="0" smtClean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" sz="2400" b="1" dirty="0" smtClean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Государственный </a:t>
            </a:r>
            <a:r>
              <a:rPr lang="ru" sz="2400" b="1" dirty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Аграрный университет</a:t>
            </a:r>
            <a:endParaRPr lang="ru-RU" sz="2400" b="1" dirty="0">
              <a:solidFill>
                <a:srgbClr val="1F497D">
                  <a:lumMod val="75000"/>
                </a:srgb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00801" y="384449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 smtClean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азвание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проекта:</a:t>
            </a:r>
            <a:r>
              <a:rPr lang="en-US" sz="2400" b="1" kern="0" dirty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smtClean="0">
                <a:solidFill>
                  <a:srgbClr val="1F497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SKYFIELD</a:t>
            </a:r>
            <a:endParaRPr kumimoji="0" lang="ru-RU" sz="2400" b="1" i="0" u="sng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hlinkClick r:id="rId8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/>
          <a:srcRect t="21110" b="31887"/>
          <a:stretch/>
        </p:blipFill>
        <p:spPr>
          <a:xfrm>
            <a:off x="7967661" y="4520235"/>
            <a:ext cx="2068726" cy="210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2D685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58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5"/>
          <a:stretch/>
        </p:blipFill>
        <p:spPr>
          <a:xfrm>
            <a:off x="0" y="-228600"/>
            <a:ext cx="1669663" cy="72961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8496" y="355600"/>
            <a:ext cx="9182100" cy="1325563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– 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0" y="1108187"/>
            <a:ext cx="1579001" cy="4407790"/>
          </a:xfrm>
          <a:prstGeom prst="rect">
            <a:avLst/>
          </a:prstGeom>
        </p:spPr>
      </p:pic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1878496" y="2077277"/>
            <a:ext cx="9475303" cy="4244009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/>
              <a:t>На </a:t>
            </a:r>
            <a:r>
              <a:rPr lang="ru-RU" dirty="0"/>
              <a:t>сегодняшний момент в некоторых регионах России наблюдается разрушение почвенного плодородия, вследствие природного воздействия и </a:t>
            </a:r>
            <a:r>
              <a:rPr lang="ru-RU" dirty="0" smtClean="0"/>
              <a:t>техногенных факторов. </a:t>
            </a:r>
            <a:r>
              <a:rPr lang="ru-RU" dirty="0"/>
              <a:t>Наш проект позволит остановить этот процесс на некоторый участках, а благодаря своей </a:t>
            </a:r>
            <a:r>
              <a:rPr lang="ru-RU" dirty="0" smtClean="0"/>
              <a:t>рентабельности, </a:t>
            </a:r>
            <a:r>
              <a:rPr lang="ru-RU" dirty="0"/>
              <a:t>проект можно </a:t>
            </a:r>
            <a:r>
              <a:rPr lang="ru-RU" dirty="0" smtClean="0"/>
              <a:t>масштабировать.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86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67073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РЕШЕНИЯ: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398935"/>
            <a:ext cx="8753475" cy="5087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Идея проекта – создание сайта, выполняющего несколько основных функций </a:t>
            </a:r>
            <a:endParaRPr lang="ru-RU" sz="2000" dirty="0" smtClean="0"/>
          </a:p>
          <a:p>
            <a:pPr marL="514350" indent="-514350">
              <a:buAutoNum type="arabicParenR"/>
            </a:pPr>
            <a:r>
              <a:rPr lang="ru-RU" sz="2000" dirty="0" smtClean="0"/>
              <a:t>популяризация </a:t>
            </a:r>
            <a:r>
              <a:rPr lang="ru-RU" sz="2000" dirty="0"/>
              <a:t>и декриминализация сферы технической конопли среди </a:t>
            </a:r>
            <a:r>
              <a:rPr lang="ru-RU" sz="2000" dirty="0" smtClean="0"/>
              <a:t>масс</a:t>
            </a:r>
          </a:p>
          <a:p>
            <a:pPr marL="514350" indent="-514350">
              <a:buAutoNum type="arabicParenR"/>
            </a:pPr>
            <a:r>
              <a:rPr lang="ru-RU" sz="2000" dirty="0" smtClean="0"/>
              <a:t>продажа </a:t>
            </a:r>
            <a:r>
              <a:rPr lang="ru-RU" sz="2000" dirty="0"/>
              <a:t>услуг по консультированию сельхоз. производителей и предпринимателей, готовых развиваться и получать прибыль в новой и перспективной отрасли сельского хозяйства. </a:t>
            </a:r>
            <a:endParaRPr lang="ru-RU" sz="2000" dirty="0" smtClean="0"/>
          </a:p>
          <a:p>
            <a:pPr marL="514350" indent="-514350">
              <a:buAutoNum type="arabicParenR"/>
            </a:pPr>
            <a:r>
              <a:rPr lang="ru-RU" sz="2000" dirty="0"/>
              <a:t>с</a:t>
            </a:r>
            <a:r>
              <a:rPr lang="ru-RU" sz="2000" dirty="0" smtClean="0"/>
              <a:t>ама </a:t>
            </a:r>
            <a:r>
              <a:rPr lang="ru-RU" sz="2000" dirty="0"/>
              <a:t>конопля показывает отличные показатели в плане рентабельности, так же конопля позволяет ввести в производство, нарушенные или утраченные земли, из-за ее отличных </a:t>
            </a:r>
            <a:r>
              <a:rPr lang="ru-RU" sz="2000" dirty="0" err="1"/>
              <a:t>фиторемедиационных</a:t>
            </a:r>
            <a:r>
              <a:rPr lang="ru-RU" sz="2000" dirty="0"/>
              <a:t> свойств.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1672"/>
            <a:ext cx="1670449" cy="7297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" y="1129855"/>
            <a:ext cx="1579001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9147" y="336550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698" y="-1"/>
            <a:ext cx="10564301" cy="688616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" y="-200722"/>
            <a:ext cx="1670449" cy="7297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8" y="1113631"/>
            <a:ext cx="1579001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0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355600"/>
            <a:ext cx="10515600" cy="1325563"/>
          </a:xfrm>
        </p:spPr>
        <p:txBody>
          <a:bodyPr/>
          <a:lstStyle/>
          <a:p>
            <a:r>
              <a:rPr lang="ru-RU" dirty="0" smtClean="0"/>
              <a:t>Бизнес 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6172" y="1681163"/>
            <a:ext cx="8894678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Покупка продукта</a:t>
            </a:r>
          </a:p>
          <a:p>
            <a:pPr marL="514350" indent="-514350">
              <a:buAutoNum type="arabicPeriod"/>
            </a:pPr>
            <a:r>
              <a:rPr lang="ru-RU" dirty="0" smtClean="0"/>
              <a:t>Обучение основам коноплеводства (4 недели)</a:t>
            </a:r>
          </a:p>
          <a:p>
            <a:pPr marL="514350" indent="-514350">
              <a:buAutoNum type="arabicPeriod"/>
            </a:pPr>
            <a:r>
              <a:rPr lang="ru-RU" dirty="0" smtClean="0"/>
              <a:t>Анализ почв, техники и логистики (2 недели)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Получение необходимых документов (2 недели)</a:t>
            </a:r>
          </a:p>
          <a:p>
            <a:pPr marL="514350" indent="-514350">
              <a:buAutoNum type="arabicPeriod"/>
            </a:pPr>
            <a:r>
              <a:rPr lang="ru-RU" dirty="0" smtClean="0"/>
              <a:t>Во время сезона – начало выращивание технической конопли (2 варианта)</a:t>
            </a:r>
          </a:p>
          <a:p>
            <a:pPr marL="514350" indent="-514350">
              <a:buAutoNum type="arabicPeriod"/>
            </a:pPr>
            <a:r>
              <a:rPr lang="ru-RU" dirty="0" smtClean="0"/>
              <a:t>Сбыт получившийся продукции (% с продажи)</a:t>
            </a:r>
          </a:p>
          <a:p>
            <a:pPr marL="514350" indent="-514350">
              <a:buAutoNum type="arabicPeriod"/>
            </a:pPr>
            <a:r>
              <a:rPr lang="ru-RU" dirty="0" smtClean="0"/>
              <a:t>Дальнейшее сотрудничество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1672"/>
            <a:ext cx="1670449" cy="7297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" y="1129855"/>
            <a:ext cx="1579001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9147" y="365125"/>
            <a:ext cx="10515600" cy="1325563"/>
          </a:xfrm>
        </p:spPr>
        <p:txBody>
          <a:bodyPr/>
          <a:lstStyle/>
          <a:p>
            <a:r>
              <a:rPr lang="ru-RU" dirty="0" smtClean="0"/>
              <a:t>Прогнозы и этапы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3422" y="1690688"/>
            <a:ext cx="8765978" cy="4351338"/>
          </a:xfrm>
        </p:spPr>
        <p:txBody>
          <a:bodyPr/>
          <a:lstStyle/>
          <a:p>
            <a:r>
              <a:rPr lang="ru-RU" dirty="0" smtClean="0"/>
              <a:t>До 10.12.2022 – доработка бизнес-плана и правовой базы</a:t>
            </a:r>
          </a:p>
          <a:p>
            <a:r>
              <a:rPr lang="ru-RU" dirty="0" smtClean="0"/>
              <a:t>До 1.02.2023 – поиск заинтересованных лиц создание </a:t>
            </a:r>
            <a:r>
              <a:rPr lang="en-US" dirty="0" smtClean="0"/>
              <a:t>MVP </a:t>
            </a:r>
            <a:r>
              <a:rPr lang="ru-RU" dirty="0" smtClean="0"/>
              <a:t>КП</a:t>
            </a:r>
          </a:p>
          <a:p>
            <a:r>
              <a:rPr lang="ru-RU" dirty="0" smtClean="0"/>
              <a:t>До 1.10.2024 – работа с инвесторами проведение исследований и тестирование </a:t>
            </a:r>
            <a:r>
              <a:rPr lang="en-US" dirty="0" smtClean="0"/>
              <a:t>MVP</a:t>
            </a:r>
            <a:endParaRPr lang="ru-RU" dirty="0" smtClean="0"/>
          </a:p>
          <a:p>
            <a:r>
              <a:rPr lang="ru-RU" dirty="0" smtClean="0"/>
              <a:t>2024-2025 – выход в точку безубыточности, начало масштабирования проекта 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" y="-181672"/>
            <a:ext cx="1670449" cy="7297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" y="1094581"/>
            <a:ext cx="1579001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5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" y="-191197"/>
            <a:ext cx="1670449" cy="7297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" y="1104106"/>
            <a:ext cx="1579001" cy="4407790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603662"/>
              </p:ext>
            </p:extLst>
          </p:nvPr>
        </p:nvGraphicFramePr>
        <p:xfrm>
          <a:off x="1854796" y="886277"/>
          <a:ext cx="4787900" cy="2676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2500">
                  <a:extLst>
                    <a:ext uri="{9D8B030D-6E8A-4147-A177-3AD203B41FA5}">
                      <a16:colId xmlns:a16="http://schemas.microsoft.com/office/drawing/2014/main" val="1346646426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3803830026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226005950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Статья затрат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Значение, тыс. руб.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Структура, %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75421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1. Основные средства, в т.ч.: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125,0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20,5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04967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Компьютерное оборудование и техника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16,4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96404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Мебель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4,1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407187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 Интеллектуальная собственность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146,0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24,0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92638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Разработка онлайн-приложения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70,0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11,5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9537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Дизайн сайта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2,5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95348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Верстка и наполнение сайта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1,6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29605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Программирование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8,2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96433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Регистрация сайта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1,0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13173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3. Оборотные средства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327,5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53,8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20148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4. Непредвиденные расходы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10,0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1,6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33760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608,5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27815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885311" y="516945"/>
            <a:ext cx="472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Инвестиционные </a:t>
            </a:r>
            <a:r>
              <a:rPr lang="ru-RU" alt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затраты проекта, тыс. руб.</a:t>
            </a:r>
            <a:endParaRPr lang="ru-RU" alt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766071"/>
              </p:ext>
            </p:extLst>
          </p:nvPr>
        </p:nvGraphicFramePr>
        <p:xfrm>
          <a:off x="6824068" y="3562802"/>
          <a:ext cx="5072064" cy="2348298"/>
        </p:xfrm>
        <a:graphic>
          <a:graphicData uri="http://schemas.openxmlformats.org/drawingml/2006/table">
            <a:tbl>
              <a:tblPr firstRow="1" firstCol="1" bandRow="1"/>
              <a:tblGrid>
                <a:gridCol w="4072679">
                  <a:extLst>
                    <a:ext uri="{9D8B030D-6E8A-4147-A177-3AD203B41FA5}">
                      <a16:colId xmlns:a16="http://schemas.microsoft.com/office/drawing/2014/main" val="3638326110"/>
                    </a:ext>
                  </a:extLst>
                </a:gridCol>
                <a:gridCol w="999385">
                  <a:extLst>
                    <a:ext uri="{9D8B030D-6E8A-4147-A177-3AD203B41FA5}">
                      <a16:colId xmlns:a16="http://schemas.microsoft.com/office/drawing/2014/main" val="3579515743"/>
                    </a:ext>
                  </a:extLst>
                </a:gridCol>
              </a:tblGrid>
              <a:tr h="2310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Показатели 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Значение 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370458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Чистый доход, тыс.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444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003307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Чистый дисконтированный доход, тыс.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170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058134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Потребность в финансировании, тыс.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649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868629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Срок окупаемости проекта,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8,59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543600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Дисконтированный срок окупаемости,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9,68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720106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Индекс доходности инвестиций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1,68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757361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Индекс доходности затрат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1,02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097036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Внутренняя норма доходности, %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13,98</a:t>
                      </a:r>
                      <a:endParaRPr lang="ru-RU" sz="1600" b="1" kern="12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33092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467242" y="3148219"/>
            <a:ext cx="3785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Показатели </a:t>
            </a:r>
            <a:r>
              <a:rPr lang="ru-RU" altLang="ru-RU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эффективности проекта</a:t>
            </a:r>
            <a:endParaRPr lang="ru-RU" altLang="ru-RU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58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108680"/>
            <a:ext cx="10515600" cy="1325563"/>
          </a:xfrm>
        </p:spPr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7699" y="1854200"/>
            <a:ext cx="6191250" cy="4351338"/>
          </a:xfrm>
        </p:spPr>
        <p:txBody>
          <a:bodyPr/>
          <a:lstStyle/>
          <a:p>
            <a:r>
              <a:rPr lang="ru-RU" dirty="0" smtClean="0"/>
              <a:t>Никита Сергеевич – капитан команды</a:t>
            </a:r>
          </a:p>
          <a:p>
            <a:r>
              <a:rPr lang="ru-RU" dirty="0" smtClean="0"/>
              <a:t>Валерия Сергеевна – аналитик </a:t>
            </a:r>
          </a:p>
          <a:p>
            <a:r>
              <a:rPr lang="ru-RU" dirty="0" smtClean="0"/>
              <a:t>Али </a:t>
            </a:r>
            <a:r>
              <a:rPr lang="ru-RU" dirty="0" err="1" smtClean="0"/>
              <a:t>Омарович</a:t>
            </a:r>
            <a:r>
              <a:rPr lang="ru-RU" dirty="0" smtClean="0"/>
              <a:t> – финансист </a:t>
            </a:r>
          </a:p>
          <a:p>
            <a:r>
              <a:rPr lang="ru-RU" dirty="0" smtClean="0"/>
              <a:t>Карина </a:t>
            </a:r>
            <a:r>
              <a:rPr lang="ru-RU" dirty="0" err="1" smtClean="0"/>
              <a:t>Расуловна</a:t>
            </a:r>
            <a:r>
              <a:rPr lang="ru-RU" dirty="0" smtClean="0"/>
              <a:t> – дизайнер</a:t>
            </a:r>
          </a:p>
          <a:p>
            <a:r>
              <a:rPr lang="ru-RU" dirty="0" err="1" smtClean="0"/>
              <a:t>Асият</a:t>
            </a:r>
            <a:r>
              <a:rPr lang="ru-RU" dirty="0" smtClean="0"/>
              <a:t> </a:t>
            </a:r>
            <a:r>
              <a:rPr lang="ru-RU" dirty="0" err="1"/>
              <a:t>Аслановна</a:t>
            </a:r>
            <a:r>
              <a:rPr lang="ru-RU" dirty="0" smtClean="0"/>
              <a:t> – аналитик </a:t>
            </a:r>
          </a:p>
          <a:p>
            <a:r>
              <a:rPr lang="ru-RU" dirty="0" smtClean="0"/>
              <a:t>Анастасия Евгеньевна – маркетолог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" y="-181672"/>
            <a:ext cx="1670449" cy="7297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" y="1139380"/>
            <a:ext cx="1579001" cy="4407790"/>
          </a:xfrm>
          <a:prstGeom prst="rect">
            <a:avLst/>
          </a:prstGeom>
        </p:spPr>
      </p:pic>
      <p:pic>
        <p:nvPicPr>
          <p:cNvPr id="6" name="Объект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75" y="1632764"/>
            <a:ext cx="3756075" cy="38020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74868" y="1044056"/>
            <a:ext cx="2125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Лендинг</a:t>
            </a:r>
            <a:r>
              <a:rPr lang="ru-RU" sz="2000" b="1" dirty="0" smtClean="0"/>
              <a:t> проекта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991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base.com-998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powerpointbase.com-998</Template>
  <TotalTime>264</TotalTime>
  <Words>390</Words>
  <Application>Microsoft Office PowerPoint</Application>
  <PresentationFormat>Широкоэкранный</PresentationFormat>
  <Paragraphs>92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powerpointbase.com-998</vt:lpstr>
      <vt:lpstr>Презентация PowerPoint</vt:lpstr>
      <vt:lpstr>ПРОБЛЕМА, КОТОРУЮ РЕШАЕТ ПРОЕКТ – </vt:lpstr>
      <vt:lpstr>СУТЬ РЕШЕНИЯ: </vt:lpstr>
      <vt:lpstr>Презентация PowerPoint</vt:lpstr>
      <vt:lpstr>Бизнес модель</vt:lpstr>
      <vt:lpstr>Прогнозы и этапы</vt:lpstr>
      <vt:lpstr>Презентация PowerPoint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karina kumukova</dc:creator>
  <cp:lastModifiedBy>Никита Головинов</cp:lastModifiedBy>
  <cp:revision>26</cp:revision>
  <dcterms:created xsi:type="dcterms:W3CDTF">2022-11-01T17:04:57Z</dcterms:created>
  <dcterms:modified xsi:type="dcterms:W3CDTF">2022-12-08T17:54:52Z</dcterms:modified>
</cp:coreProperties>
</file>