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17"/>
  </p:notesMasterIdLst>
  <p:sldIdLst>
    <p:sldId id="359" r:id="rId5"/>
    <p:sldId id="370" r:id="rId6"/>
    <p:sldId id="360" r:id="rId7"/>
    <p:sldId id="362" r:id="rId8"/>
    <p:sldId id="361" r:id="rId9"/>
    <p:sldId id="363" r:id="rId10"/>
    <p:sldId id="364" r:id="rId11"/>
    <p:sldId id="365" r:id="rId12"/>
    <p:sldId id="366" r:id="rId13"/>
    <p:sldId id="369" r:id="rId14"/>
    <p:sldId id="367" r:id="rId15"/>
    <p:sldId id="368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7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363" userDrawn="1">
          <p15:clr>
            <a:srgbClr val="A4A3A4"/>
          </p15:clr>
        </p15:guide>
        <p15:guide id="4" pos="50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8D00FE"/>
    <a:srgbClr val="387CBE"/>
    <a:srgbClr val="3E7FC1"/>
    <a:srgbClr val="FFCD00"/>
    <a:srgbClr val="0543E8"/>
    <a:srgbClr val="F43162"/>
    <a:srgbClr val="008000"/>
    <a:srgbClr val="7E36B4"/>
    <a:srgbClr val="BEE3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291" autoAdjust="0"/>
  </p:normalViewPr>
  <p:slideViewPr>
    <p:cSldViewPr snapToGrid="0">
      <p:cViewPr varScale="1">
        <p:scale>
          <a:sx n="84" d="100"/>
          <a:sy n="84" d="100"/>
        </p:scale>
        <p:origin x="96" y="282"/>
      </p:cViewPr>
      <p:guideLst>
        <p:guide orient="horz" pos="327"/>
        <p:guide pos="181"/>
        <p:guide pos="363"/>
        <p:guide pos="50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1305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75240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26759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77211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83131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39125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76300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34784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184032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82633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6372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0873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4.jpeg"/><Relationship Id="rId4" Type="http://schemas.openxmlformats.org/officeDocument/2006/relationships/image" Target="../media/image2.png"/><Relationship Id="rId9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4.jpeg"/><Relationship Id="rId10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3" Type="http://schemas.openxmlformats.org/officeDocument/2006/relationships/image" Target="../media/image1.pn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4.jpeg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1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g"/><Relationship Id="rId11" Type="http://schemas.openxmlformats.org/officeDocument/2006/relationships/image" Target="../media/image30.jpg"/><Relationship Id="rId5" Type="http://schemas.openxmlformats.org/officeDocument/2006/relationships/image" Target="../media/image4.jpeg"/><Relationship Id="rId10" Type="http://schemas.openxmlformats.org/officeDocument/2006/relationships/image" Target="../media/image29.jpg"/><Relationship Id="rId4" Type="http://schemas.openxmlformats.org/officeDocument/2006/relationships/image" Target="../media/image2.png"/><Relationship Id="rId9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DB9A056-041D-6504-7381-D38D77015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356" y="325041"/>
            <a:ext cx="831850" cy="56911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2706EE-C900-562A-BCBF-28A12F62B8D1}"/>
              </a:ext>
            </a:extLst>
          </p:cNvPr>
          <p:cNvSpPr/>
          <p:nvPr/>
        </p:nvSpPr>
        <p:spPr>
          <a:xfrm>
            <a:off x="-1" y="2934269"/>
            <a:ext cx="9144001" cy="457204"/>
          </a:xfrm>
          <a:prstGeom prst="rect">
            <a:avLst/>
          </a:prstGeom>
          <a:solidFill>
            <a:srgbClr val="8D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1AB3DB6F-2650-7A8C-1ECD-F47A5373F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841" y="263730"/>
            <a:ext cx="683419" cy="63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D4B0DA0-1E2A-F4DA-36D4-042692419E6C}"/>
              </a:ext>
            </a:extLst>
          </p:cNvPr>
          <p:cNvSpPr/>
          <p:nvPr/>
        </p:nvSpPr>
        <p:spPr>
          <a:xfrm>
            <a:off x="0" y="1379547"/>
            <a:ext cx="6121021" cy="935435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858195" y="1379547"/>
            <a:ext cx="5262826" cy="93543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lvl="0" algn="l">
              <a:lnSpc>
                <a:spcPct val="100000"/>
              </a:lnSpc>
            </a:pPr>
            <a:r>
              <a:rPr lang="en-U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SBS </a:t>
            </a: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 А16 Робот в лабиринте</a:t>
            </a:r>
            <a:endParaRPr lang="ru-RU" sz="18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452BC3-8A8A-81DA-4714-87CF2A7542AB}"/>
              </a:ext>
            </a:extLst>
          </p:cNvPr>
          <p:cNvSpPr txBox="1"/>
          <p:nvPr/>
        </p:nvSpPr>
        <p:spPr>
          <a:xfrm>
            <a:off x="920172" y="3467986"/>
            <a:ext cx="36518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Колледж ППО ИРТСУ ЮФУ</a:t>
            </a:r>
          </a:p>
          <a:p>
            <a:r>
              <a:rPr lang="ru-RU" sz="1600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15.02.10 </a:t>
            </a:r>
            <a:r>
              <a:rPr lang="ru-RU" sz="1600" dirty="0" err="1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Мехатроника</a:t>
            </a:r>
            <a:r>
              <a:rPr lang="ru-RU" sz="1600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мобильная робототехника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9E2EB5-BFFF-067A-0008-5AD57E39D7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93" y="2429323"/>
            <a:ext cx="4031479" cy="2486401"/>
          </a:xfrm>
          <a:prstGeom prst="rect">
            <a:avLst/>
          </a:prstGeom>
        </p:spPr>
      </p:pic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D5D7C486-66BD-D18B-8595-541BFE944593}"/>
              </a:ext>
            </a:extLst>
          </p:cNvPr>
          <p:cNvSpPr txBox="1">
            <a:spLocks/>
          </p:cNvSpPr>
          <p:nvPr/>
        </p:nvSpPr>
        <p:spPr>
          <a:xfrm>
            <a:off x="6284793" y="1379547"/>
            <a:ext cx="2688610" cy="93543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Демо-день</a:t>
            </a:r>
            <a:endParaRPr lang="ru-RU" sz="18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EED26C-A5A3-4601-9657-989A482D14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2490" y="328050"/>
            <a:ext cx="948226" cy="57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85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Краткое описание проекта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34;p29">
            <a:extLst>
              <a:ext uri="{FF2B5EF4-FFF2-40B4-BE49-F238E27FC236}">
                <a16:creationId xmlns:a16="http://schemas.microsoft.com/office/drawing/2014/main" id="{A0AEEF93-233E-4EF7-F430-D36BE42FAA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2843" y="1053056"/>
            <a:ext cx="4884287" cy="3727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Робот в лабиринте - это аппаратная разработка с применением технологий 3D прототипирования, предназначенная для проведения исследовательских работ в местах опасных для человека, чтобы снизить риски для физического здоровья человека и расширить область исследовательских работ в локациях с ограниченным доступом, за счёт малых габаритов устройства.</a:t>
            </a:r>
            <a:b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Также планируется использовать проект для популяризации технологического мышления среди учащихся вузов,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сузов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и школ страны.</a:t>
            </a: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FC917E00-A58B-6889-3EEC-107B41B4B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6A4BC1C4-D325-32C2-152E-7B0440A5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429E31-DF24-2417-CC5C-A971C8EB6C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8581A5-5C10-47DF-A5F4-4E182EB3628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2" t="16687" b="33412"/>
          <a:stretch/>
        </p:blipFill>
        <p:spPr>
          <a:xfrm>
            <a:off x="5660991" y="1212083"/>
            <a:ext cx="2999224" cy="325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977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Целевая аудитория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34;p29">
            <a:extLst>
              <a:ext uri="{FF2B5EF4-FFF2-40B4-BE49-F238E27FC236}">
                <a16:creationId xmlns:a16="http://schemas.microsoft.com/office/drawing/2014/main" id="{A0AEEF93-233E-4EF7-F430-D36BE42FAA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2843" y="1053056"/>
            <a:ext cx="720767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Компании, занимающиеся исследовательской деятельностью, в том числе спелеологическими исследованиями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Образовательные учреждения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Компании, занимающиеся деятельностью в сфере обеспечения безопасности жизни.</a:t>
            </a: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FC917E00-A58B-6889-3EEC-107B41B4B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6A4BC1C4-D325-32C2-152E-7B0440A5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429E31-DF24-2417-CC5C-A971C8EB6C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96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Конкурентный анализ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56BD7E-185B-7F47-A5C1-ACE96EE980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54" t="19068" r="12581" b="2863"/>
          <a:stretch/>
        </p:blipFill>
        <p:spPr>
          <a:xfrm>
            <a:off x="1305232" y="970727"/>
            <a:ext cx="6533536" cy="3796932"/>
          </a:xfrm>
          <a:prstGeom prst="rect">
            <a:avLst/>
          </a:prstGeom>
        </p:spPr>
      </p:pic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28DD2F49-E5D8-6276-55B1-C4870961A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5448C692-0E88-B959-8A69-F7D7C44A7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4E954F-6B06-77A1-35B0-985C50FB5AD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021FC150-C343-4CD8-B16F-C7DE80FB6B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16220"/>
              </p:ext>
            </p:extLst>
          </p:nvPr>
        </p:nvGraphicFramePr>
        <p:xfrm>
          <a:off x="660626" y="717622"/>
          <a:ext cx="7822747" cy="4147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3791">
                  <a:extLst>
                    <a:ext uri="{9D8B030D-6E8A-4147-A177-3AD203B41FA5}">
                      <a16:colId xmlns:a16="http://schemas.microsoft.com/office/drawing/2014/main" val="291076611"/>
                    </a:ext>
                  </a:extLst>
                </a:gridCol>
                <a:gridCol w="1491798">
                  <a:extLst>
                    <a:ext uri="{9D8B030D-6E8A-4147-A177-3AD203B41FA5}">
                      <a16:colId xmlns:a16="http://schemas.microsoft.com/office/drawing/2014/main" val="1206742495"/>
                    </a:ext>
                  </a:extLst>
                </a:gridCol>
                <a:gridCol w="1115785">
                  <a:extLst>
                    <a:ext uri="{9D8B030D-6E8A-4147-A177-3AD203B41FA5}">
                      <a16:colId xmlns:a16="http://schemas.microsoft.com/office/drawing/2014/main" val="987003431"/>
                    </a:ext>
                  </a:extLst>
                </a:gridCol>
                <a:gridCol w="1303791">
                  <a:extLst>
                    <a:ext uri="{9D8B030D-6E8A-4147-A177-3AD203B41FA5}">
                      <a16:colId xmlns:a16="http://schemas.microsoft.com/office/drawing/2014/main" val="2594973805"/>
                    </a:ext>
                  </a:extLst>
                </a:gridCol>
                <a:gridCol w="1303791">
                  <a:extLst>
                    <a:ext uri="{9D8B030D-6E8A-4147-A177-3AD203B41FA5}">
                      <a16:colId xmlns:a16="http://schemas.microsoft.com/office/drawing/2014/main" val="1094654823"/>
                    </a:ext>
                  </a:extLst>
                </a:gridCol>
                <a:gridCol w="1303791">
                  <a:extLst>
                    <a:ext uri="{9D8B030D-6E8A-4147-A177-3AD203B41FA5}">
                      <a16:colId xmlns:a16="http://schemas.microsoft.com/office/drawing/2014/main" val="1728430643"/>
                    </a:ext>
                  </a:extLst>
                </a:gridCol>
              </a:tblGrid>
              <a:tr h="48205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Конкурент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Преимущества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Недостатки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Наш</a:t>
                      </a:r>
                      <a:r>
                        <a:rPr lang="ru-RU" dirty="0"/>
                        <a:t> </a:t>
                      </a: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ответ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655906"/>
                  </a:ext>
                </a:extLst>
              </a:tr>
              <a:tr h="53167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/>
                        <a:t>Преимущество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/>
                        <a:t>Важность для потребителя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/>
                        <a:t>Недостаток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/>
                        <a:t>Важность для потребителя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409407"/>
                  </a:ext>
                </a:extLst>
              </a:tr>
              <a:tr h="551924">
                <a:tc rowSpan="3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iRobot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Высокая эффективность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Важен функционал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Не самое высокое качество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Важно качество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Использование качественного сырья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4912"/>
                  </a:ext>
                </a:extLst>
              </a:tr>
              <a:tr h="39625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Быстрое создание прототипов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Важна цена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Низкая мобильность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Важен функционал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Высокая мобильность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373474"/>
                  </a:ext>
                </a:extLst>
              </a:tr>
              <a:tr h="37029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Проработка деталей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Важно качество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Высокая цена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Важна цена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Средняя цена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765281"/>
                  </a:ext>
                </a:extLst>
              </a:tr>
              <a:tr h="396253">
                <a:tc rowSpan="3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CANVAS Technology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Высокая производительность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Важна эффективность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Большие габариты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Важны габариты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Маленькие габариты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850525"/>
                  </a:ext>
                </a:extLst>
              </a:tr>
              <a:tr h="70759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Много квалифицированных работников.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Важна цена и качество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Минимальный функционал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Важен функционал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Больший функционал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38938"/>
                  </a:ext>
                </a:extLst>
              </a:tr>
              <a:tr h="55192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Сильная инженерная 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Важно качество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Высокая цена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Важна цена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/>
                        <a:t>Средняя цена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149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23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Конкурентное преимущество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34;p29">
            <a:extLst>
              <a:ext uri="{FF2B5EF4-FFF2-40B4-BE49-F238E27FC236}">
                <a16:creationId xmlns:a16="http://schemas.microsoft.com/office/drawing/2014/main" id="{A0AEEF93-233E-4EF7-F430-D36BE42FAA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58617" y="1506175"/>
            <a:ext cx="6412472" cy="2737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900" dirty="0">
                <a:latin typeface="+mj-lt"/>
              </a:rPr>
              <a:t>Низкая стоимость по сравнению с аналогичными устройствами.</a:t>
            </a:r>
          </a:p>
          <a:p>
            <a:pPr marL="0" indent="0">
              <a:spcAft>
                <a:spcPts val="1200"/>
              </a:spcAft>
              <a:buClr>
                <a:srgbClr val="FF0000"/>
              </a:buClr>
              <a:buNone/>
            </a:pPr>
            <a:endParaRPr lang="ru-RU" sz="1900" dirty="0">
              <a:latin typeface="+mj-lt"/>
            </a:endParaRPr>
          </a:p>
          <a:p>
            <a:pPr marL="0" indent="0">
              <a:spcAft>
                <a:spcPts val="1200"/>
              </a:spcAft>
              <a:buClr>
                <a:srgbClr val="FF0000"/>
              </a:buClr>
              <a:buNone/>
            </a:pPr>
            <a:endParaRPr lang="ru-RU" sz="1900" dirty="0">
              <a:latin typeface="+mj-lt"/>
            </a:endParaRP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900" dirty="0">
                <a:latin typeface="+mj-lt"/>
              </a:rPr>
              <a:t>Возможность быстрой модернизации и доработки в соответствии с запросом клиента.</a:t>
            </a:r>
          </a:p>
          <a:p>
            <a:pPr marL="0" indent="0">
              <a:spcAft>
                <a:spcPts val="1200"/>
              </a:spcAft>
              <a:buClr>
                <a:srgbClr val="FF0000"/>
              </a:buClr>
              <a:buNone/>
            </a:pPr>
            <a:r>
              <a:rPr lang="ru-RU" sz="1600" dirty="0">
                <a:latin typeface="+mj-lt"/>
                <a:cs typeface="Calibri" panose="020F0502020204030204" pitchFamily="34" charset="0"/>
              </a:rPr>
              <a:t>		</a:t>
            </a: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06DE765-2FD7-32E6-F8AB-C70402BAE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4518873B-9183-8026-B42C-D8A1B7102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89DB1E-9940-892E-1FA5-C27B1945DC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7" name="Рисунок 6" descr="Рубль">
            <a:extLst>
              <a:ext uri="{FF2B5EF4-FFF2-40B4-BE49-F238E27FC236}">
                <a16:creationId xmlns:a16="http://schemas.microsoft.com/office/drawing/2014/main" id="{322B4F19-9AA7-4A44-96A4-FBC4B058DE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2843" y="1193492"/>
            <a:ext cx="1375774" cy="1375774"/>
          </a:xfrm>
          <a:prstGeom prst="rect">
            <a:avLst/>
          </a:prstGeom>
        </p:spPr>
      </p:pic>
      <p:pic>
        <p:nvPicPr>
          <p:cNvPr id="9" name="Рисунок 8" descr="Ракета">
            <a:extLst>
              <a:ext uri="{FF2B5EF4-FFF2-40B4-BE49-F238E27FC236}">
                <a16:creationId xmlns:a16="http://schemas.microsoft.com/office/drawing/2014/main" id="{10E6F415-4603-40CC-9256-FECA8CF209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2842" y="2786623"/>
            <a:ext cx="1375774" cy="137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227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Анализ рынка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19F58E6-8AE2-B791-D438-75860E31B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C48C0B6D-BDB1-1E39-86B6-4396A4C4A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40AF8A-5F11-92F2-A908-2CD1171657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DB41196-1778-4577-8405-52BA05AA4C74}"/>
              </a:ext>
            </a:extLst>
          </p:cNvPr>
          <p:cNvGrpSpPr/>
          <p:nvPr/>
        </p:nvGrpSpPr>
        <p:grpSpPr>
          <a:xfrm>
            <a:off x="944218" y="645239"/>
            <a:ext cx="4353339" cy="4353339"/>
            <a:chOff x="2246244" y="519984"/>
            <a:chExt cx="4353339" cy="4353339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B5702D0B-5066-4E1D-B3A0-C9F1B148E532}"/>
                </a:ext>
              </a:extLst>
            </p:cNvPr>
            <p:cNvSpPr/>
            <p:nvPr/>
          </p:nvSpPr>
          <p:spPr>
            <a:xfrm>
              <a:off x="2246244" y="519984"/>
              <a:ext cx="4353339" cy="435333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r>
                <a:rPr lang="ru-RU" sz="2000" dirty="0"/>
                <a:t>8,2 млрд. </a:t>
              </a:r>
              <a:r>
                <a:rPr lang="ru-RU" sz="2000" dirty="0" err="1"/>
                <a:t>руб</a:t>
              </a:r>
              <a:endParaRPr lang="ru-RU" sz="2000" dirty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E393C8F8-19B0-47C8-87F2-C42E265368A5}"/>
                </a:ext>
              </a:extLst>
            </p:cNvPr>
            <p:cNvSpPr/>
            <p:nvPr/>
          </p:nvSpPr>
          <p:spPr>
            <a:xfrm>
              <a:off x="2739752" y="519984"/>
              <a:ext cx="3359426" cy="335942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r>
                <a:rPr lang="ru-RU" sz="2000" dirty="0"/>
                <a:t>352,5 млн. </a:t>
              </a:r>
              <a:r>
                <a:rPr lang="ru-RU" sz="2000" dirty="0" err="1"/>
                <a:t>руб</a:t>
              </a:r>
              <a:endParaRPr lang="ru-RU" sz="2000" dirty="0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583DB37F-653A-4521-8FA1-7BB1B3A13891}"/>
                </a:ext>
              </a:extLst>
            </p:cNvPr>
            <p:cNvSpPr/>
            <p:nvPr/>
          </p:nvSpPr>
          <p:spPr>
            <a:xfrm>
              <a:off x="3248304" y="519984"/>
              <a:ext cx="2342322" cy="2342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/>
                <a:t>5,2 млн. </a:t>
              </a:r>
              <a:r>
                <a:rPr lang="ru-RU" sz="2000" dirty="0" err="1"/>
                <a:t>руб</a:t>
              </a:r>
              <a:endParaRPr lang="ru-RU" sz="2000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5D4C9C5-33EA-452A-B0FC-DB2B4C5DEFFD}"/>
              </a:ext>
            </a:extLst>
          </p:cNvPr>
          <p:cNvSpPr txBox="1"/>
          <p:nvPr/>
        </p:nvSpPr>
        <p:spPr>
          <a:xfrm>
            <a:off x="6003235" y="1113183"/>
            <a:ext cx="2544417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TAM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1600" dirty="0">
                <a:latin typeface="+mj-lt"/>
              </a:rPr>
              <a:t>– общий объем целевого рынка</a:t>
            </a:r>
          </a:p>
          <a:p>
            <a:endParaRPr lang="ru-RU" dirty="0">
              <a:latin typeface="+mj-lt"/>
            </a:endParaRPr>
          </a:p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SAM</a:t>
            </a:r>
            <a:r>
              <a:rPr lang="en-US" dirty="0">
                <a:latin typeface="+mj-lt"/>
              </a:rPr>
              <a:t> </a:t>
            </a:r>
            <a:r>
              <a:rPr lang="ru-RU" sz="1600" dirty="0">
                <a:latin typeface="+mj-lt"/>
              </a:rPr>
              <a:t>– доступный объем рынка</a:t>
            </a:r>
          </a:p>
          <a:p>
            <a:endParaRPr lang="ru-RU" dirty="0">
              <a:latin typeface="+mj-lt"/>
            </a:endParaRPr>
          </a:p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SOM</a:t>
            </a:r>
            <a:r>
              <a:rPr lang="en-US" dirty="0">
                <a:latin typeface="+mj-lt"/>
              </a:rPr>
              <a:t> </a:t>
            </a:r>
            <a:r>
              <a:rPr lang="en-US" sz="1600" dirty="0">
                <a:latin typeface="+mj-lt"/>
              </a:rPr>
              <a:t>– </a:t>
            </a:r>
            <a:r>
              <a:rPr lang="ru-RU" sz="1600" dirty="0">
                <a:latin typeface="+mj-lt"/>
              </a:rPr>
              <a:t>реально достижимый объем рынка</a:t>
            </a:r>
          </a:p>
        </p:txBody>
      </p:sp>
    </p:spTree>
    <p:extLst>
      <p:ext uri="{BB962C8B-B14F-4D97-AF65-F5344CB8AC3E}">
        <p14:creationId xmlns:p14="http://schemas.microsoft.com/office/powerpoint/2010/main" val="1630103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Модели монетизации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E707EB0F-E15E-C90D-AF25-0D15BADEF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12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CBD67D44-AB1B-B76B-1005-286BD2B4D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1FBE13-6E33-CDD4-853E-5468A94719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15" name="Google Shape;134;p29">
            <a:extLst>
              <a:ext uri="{FF2B5EF4-FFF2-40B4-BE49-F238E27FC236}">
                <a16:creationId xmlns:a16="http://schemas.microsoft.com/office/drawing/2014/main" id="{031C4EBA-1CF1-4ADA-B018-60070DDD82CC}"/>
              </a:ext>
            </a:extLst>
          </p:cNvPr>
          <p:cNvSpPr txBox="1">
            <a:spLocks/>
          </p:cNvSpPr>
          <p:nvPr/>
        </p:nvSpPr>
        <p:spPr>
          <a:xfrm>
            <a:off x="1858617" y="1202635"/>
            <a:ext cx="6412472" cy="324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None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B2P (buy to play)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114300" indent="0"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114300" indent="0"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11430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Продажа осуществляется один раз</a:t>
            </a:r>
          </a:p>
          <a:p>
            <a:pPr marL="114300" indent="0"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114300" indent="0"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11430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Контрактная модель продаж</a:t>
            </a:r>
          </a:p>
        </p:txBody>
      </p:sp>
      <p:pic>
        <p:nvPicPr>
          <p:cNvPr id="16" name="Рисунок 15" descr="Монеты">
            <a:extLst>
              <a:ext uri="{FF2B5EF4-FFF2-40B4-BE49-F238E27FC236}">
                <a16:creationId xmlns:a16="http://schemas.microsoft.com/office/drawing/2014/main" id="{35611865-2304-44B5-9453-FA58A32781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4001" y="1202635"/>
            <a:ext cx="914400" cy="914400"/>
          </a:xfrm>
          <a:prstGeom prst="rect">
            <a:avLst/>
          </a:prstGeom>
        </p:spPr>
      </p:pic>
      <p:pic>
        <p:nvPicPr>
          <p:cNvPr id="19" name="Рисунок 18" descr="Рукопожатие">
            <a:extLst>
              <a:ext uri="{FF2B5EF4-FFF2-40B4-BE49-F238E27FC236}">
                <a16:creationId xmlns:a16="http://schemas.microsoft.com/office/drawing/2014/main" id="{A3AFEF2E-A32D-4F35-A451-4A67F4D494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4001" y="3026466"/>
            <a:ext cx="914400" cy="914400"/>
          </a:xfrm>
          <a:prstGeom prst="rect">
            <a:avLst/>
          </a:prstGeom>
        </p:spPr>
      </p:pic>
      <p:pic>
        <p:nvPicPr>
          <p:cNvPr id="21" name="Рисунок 20" descr="Свинья-копилка">
            <a:extLst>
              <a:ext uri="{FF2B5EF4-FFF2-40B4-BE49-F238E27FC236}">
                <a16:creationId xmlns:a16="http://schemas.microsoft.com/office/drawing/2014/main" id="{747F6B54-CBEE-40D4-87AE-BC9E7A693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4001" y="211206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22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Каналы продвижение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0B0D10A-9F5A-DCFF-5DBD-2F9946538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F325EBDA-68FB-29D6-CF24-B34539587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3C53CB-D286-229C-A7EF-4CDCAC8CEB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9" name="Google Shape;134;p29">
            <a:extLst>
              <a:ext uri="{FF2B5EF4-FFF2-40B4-BE49-F238E27FC236}">
                <a16:creationId xmlns:a16="http://schemas.microsoft.com/office/drawing/2014/main" id="{B438CA3E-C7CF-4A27-8A31-B15A2BAA5C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58617" y="1202635"/>
            <a:ext cx="6412472" cy="324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11430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Участие в выставках и конференциях</a:t>
            </a:r>
          </a:p>
          <a:p>
            <a:pPr marL="114300" indent="0"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114300" indent="0"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11430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Онлайн реклама на научных платформах</a:t>
            </a:r>
          </a:p>
          <a:p>
            <a:pPr marL="114300" indent="0"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114300" indent="0"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11430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Экспертные статьи</a:t>
            </a:r>
          </a:p>
          <a:p>
            <a:pPr marL="114300" indent="0"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114300" indent="0"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11430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Телевидение,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SMM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реклама и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SEO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реклама</a:t>
            </a:r>
            <a:r>
              <a:rPr lang="ru-RU" sz="1600" dirty="0">
                <a:latin typeface="+mj-lt"/>
                <a:cs typeface="Calibri" panose="020F0502020204030204" pitchFamily="34" charset="0"/>
              </a:rPr>
              <a:t>	</a:t>
            </a:r>
          </a:p>
        </p:txBody>
      </p:sp>
      <p:pic>
        <p:nvPicPr>
          <p:cNvPr id="12" name="Рисунок 11" descr="Собрание">
            <a:extLst>
              <a:ext uri="{FF2B5EF4-FFF2-40B4-BE49-F238E27FC236}">
                <a16:creationId xmlns:a16="http://schemas.microsoft.com/office/drawing/2014/main" id="{DAFEDBCA-7F80-46B5-BF29-6E22601290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4001" y="957304"/>
            <a:ext cx="914400" cy="914400"/>
          </a:xfrm>
          <a:prstGeom prst="rect">
            <a:avLst/>
          </a:prstGeom>
        </p:spPr>
      </p:pic>
      <p:pic>
        <p:nvPicPr>
          <p:cNvPr id="13" name="Рисунок 12" descr="Земля">
            <a:extLst>
              <a:ext uri="{FF2B5EF4-FFF2-40B4-BE49-F238E27FC236}">
                <a16:creationId xmlns:a16="http://schemas.microsoft.com/office/drawing/2014/main" id="{28852845-E951-41C7-9C44-838A43A8BE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4001" y="1871704"/>
            <a:ext cx="914400" cy="914400"/>
          </a:xfrm>
          <a:prstGeom prst="rect">
            <a:avLst/>
          </a:prstGeom>
        </p:spPr>
      </p:pic>
      <p:pic>
        <p:nvPicPr>
          <p:cNvPr id="15" name="Рисунок 14" descr="Газета">
            <a:extLst>
              <a:ext uri="{FF2B5EF4-FFF2-40B4-BE49-F238E27FC236}">
                <a16:creationId xmlns:a16="http://schemas.microsoft.com/office/drawing/2014/main" id="{BEA34F44-E066-459E-933F-BCA2B4B059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4001" y="2768048"/>
            <a:ext cx="914400" cy="914400"/>
          </a:xfrm>
          <a:prstGeom prst="rect">
            <a:avLst/>
          </a:prstGeom>
        </p:spPr>
      </p:pic>
      <p:pic>
        <p:nvPicPr>
          <p:cNvPr id="19" name="Рисунок 18" descr="Спутниковая антенна">
            <a:extLst>
              <a:ext uri="{FF2B5EF4-FFF2-40B4-BE49-F238E27FC236}">
                <a16:creationId xmlns:a16="http://schemas.microsoft.com/office/drawing/2014/main" id="{6BAFB72C-9469-4668-BC53-F192249868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8101" y="368244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49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en-US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UNIT-</a:t>
            </a: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экономика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D1441251-57AA-76F2-F2CF-E4261664E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5103E35-B94C-B366-FB98-9310C1066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EE5969-6B88-594D-76EE-3F73A8E03C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graphicFrame>
        <p:nvGraphicFramePr>
          <p:cNvPr id="11" name="Таблица 11">
            <a:extLst>
              <a:ext uri="{FF2B5EF4-FFF2-40B4-BE49-F238E27FC236}">
                <a16:creationId xmlns:a16="http://schemas.microsoft.com/office/drawing/2014/main" id="{B7C64DC6-6B97-4BA8-B4BB-5A2B29BF21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899920"/>
              </p:ext>
            </p:extLst>
          </p:nvPr>
        </p:nvGraphicFramePr>
        <p:xfrm>
          <a:off x="1263829" y="717622"/>
          <a:ext cx="6616342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8171">
                  <a:extLst>
                    <a:ext uri="{9D8B030D-6E8A-4147-A177-3AD203B41FA5}">
                      <a16:colId xmlns:a16="http://schemas.microsoft.com/office/drawing/2014/main" val="2331521696"/>
                    </a:ext>
                  </a:extLst>
                </a:gridCol>
                <a:gridCol w="3308171">
                  <a:extLst>
                    <a:ext uri="{9D8B030D-6E8A-4147-A177-3AD203B41FA5}">
                      <a16:colId xmlns:a16="http://schemas.microsoft.com/office/drawing/2014/main" val="3546295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44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Реклама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425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Сырье и материалы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560000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490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Оборудование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193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Упаковка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243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Доставка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725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Прием платежа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823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Оформление сделки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42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Выручка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1050000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6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Затраты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20310000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522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Маржинальная прибыль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-0,5%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926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5940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уже сделано и перспективы</a:t>
            </a:r>
            <a:endParaRPr sz="2000" i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34;p29">
            <a:extLst>
              <a:ext uri="{FF2B5EF4-FFF2-40B4-BE49-F238E27FC236}">
                <a16:creationId xmlns:a16="http://schemas.microsoft.com/office/drawing/2014/main" id="{8FD09F88-32DD-AD32-26EA-D1C43E460C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2843" y="1053056"/>
            <a:ext cx="778824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Построена идея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Проанализированы рынки, конкуренты, целевая аудитория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Создан прототип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Протестирован продукт, проанализированы недостатки и ведется работа над ними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Рассчитана экономика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В будущем планируется производство и продажа самого продукта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Планируется участие в выставках и научно-практических конференциях, а также развитие стартапа</a:t>
            </a: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7F258A6-499D-D2B3-CBB0-24F94584B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F03D76F-FA15-9CA6-362B-CFA0E7946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888220-57E6-FE9F-A232-4BF5299DAB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90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Команда проекта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BB86997A-480A-98BB-DB8E-BD24F803A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D049769A-E711-E167-D6E2-868F3223E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342EE7-A60A-5238-A3AE-4A4DC5449E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8EFA0590-4F9C-46D9-B2B3-D9797F51DF21}"/>
              </a:ext>
            </a:extLst>
          </p:cNvPr>
          <p:cNvGrpSpPr/>
          <p:nvPr/>
        </p:nvGrpSpPr>
        <p:grpSpPr>
          <a:xfrm>
            <a:off x="733360" y="1013858"/>
            <a:ext cx="7627264" cy="3829780"/>
            <a:chOff x="751850" y="1185308"/>
            <a:chExt cx="7627264" cy="3829780"/>
          </a:xfrm>
        </p:grpSpPr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304113BD-CB5C-4A8F-9EEF-8AA80D48BC21}"/>
                </a:ext>
              </a:extLst>
            </p:cNvPr>
            <p:cNvGrpSpPr/>
            <p:nvPr/>
          </p:nvGrpSpPr>
          <p:grpSpPr>
            <a:xfrm>
              <a:off x="4014780" y="3134472"/>
              <a:ext cx="1458606" cy="1864106"/>
              <a:chOff x="2843217" y="3116356"/>
              <a:chExt cx="1458606" cy="1864106"/>
            </a:xfrm>
          </p:grpSpPr>
          <p:sp>
            <p:nvSpPr>
              <p:cNvPr id="24" name="Овал 23">
                <a:extLst>
                  <a:ext uri="{FF2B5EF4-FFF2-40B4-BE49-F238E27FC236}">
                    <a16:creationId xmlns:a16="http://schemas.microsoft.com/office/drawing/2014/main" id="{FCC8BFAC-69B9-47AE-A0D9-5DC6D6E31BE5}"/>
                  </a:ext>
                </a:extLst>
              </p:cNvPr>
              <p:cNvSpPr/>
              <p:nvPr/>
            </p:nvSpPr>
            <p:spPr>
              <a:xfrm>
                <a:off x="2937520" y="3116356"/>
                <a:ext cx="1270000" cy="1270000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CA528D3-AD57-4B4E-A1BE-6F62F5793FC0}"/>
                  </a:ext>
                </a:extLst>
              </p:cNvPr>
              <p:cNvSpPr txBox="1"/>
              <p:nvPr/>
            </p:nvSpPr>
            <p:spPr>
              <a:xfrm>
                <a:off x="2843217" y="4457242"/>
                <a:ext cx="14586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>
                    <a:latin typeface="+mj-lt"/>
                  </a:rPr>
                  <a:t>Евгений Хохлов Дизайнер</a:t>
                </a:r>
              </a:p>
            </p:txBody>
          </p:sp>
        </p:grp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6791A1A3-F720-4FA7-8B3E-4E36C4753DE5}"/>
                </a:ext>
              </a:extLst>
            </p:cNvPr>
            <p:cNvGrpSpPr/>
            <p:nvPr/>
          </p:nvGrpSpPr>
          <p:grpSpPr>
            <a:xfrm>
              <a:off x="6637597" y="1185308"/>
              <a:ext cx="1741517" cy="1836941"/>
              <a:chOff x="4842010" y="1189970"/>
              <a:chExt cx="1741517" cy="1836941"/>
            </a:xfrm>
          </p:grpSpPr>
          <p:sp>
            <p:nvSpPr>
              <p:cNvPr id="20" name="Овал 19">
                <a:extLst>
                  <a:ext uri="{FF2B5EF4-FFF2-40B4-BE49-F238E27FC236}">
                    <a16:creationId xmlns:a16="http://schemas.microsoft.com/office/drawing/2014/main" id="{6FC202C1-3644-4B25-A50D-2BCFFE28B473}"/>
                  </a:ext>
                </a:extLst>
              </p:cNvPr>
              <p:cNvSpPr/>
              <p:nvPr/>
            </p:nvSpPr>
            <p:spPr>
              <a:xfrm>
                <a:off x="5077769" y="1189970"/>
                <a:ext cx="1270000" cy="1270000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504DEBF-55F5-4F81-99C9-3693C2B8BC79}"/>
                  </a:ext>
                </a:extLst>
              </p:cNvPr>
              <p:cNvSpPr txBox="1"/>
              <p:nvPr/>
            </p:nvSpPr>
            <p:spPr>
              <a:xfrm>
                <a:off x="4842010" y="2503691"/>
                <a:ext cx="17415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>
                    <a:latin typeface="+mj-lt"/>
                  </a:rPr>
                  <a:t>Полина Бондарева</a:t>
                </a:r>
              </a:p>
              <a:p>
                <a:pPr algn="ctr"/>
                <a:r>
                  <a:rPr lang="ru-RU" dirty="0">
                    <a:latin typeface="+mj-lt"/>
                  </a:rPr>
                  <a:t>Дизайнер</a:t>
                </a:r>
              </a:p>
            </p:txBody>
          </p:sp>
        </p:grp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0D3B62DB-2F44-4978-8A74-4F0AB0536912}"/>
                </a:ext>
              </a:extLst>
            </p:cNvPr>
            <p:cNvGrpSpPr/>
            <p:nvPr/>
          </p:nvGrpSpPr>
          <p:grpSpPr>
            <a:xfrm>
              <a:off x="873295" y="1185308"/>
              <a:ext cx="1741517" cy="1832279"/>
              <a:chOff x="561513" y="1189970"/>
              <a:chExt cx="1741517" cy="1832279"/>
            </a:xfrm>
          </p:grpSpPr>
          <p:sp>
            <p:nvSpPr>
              <p:cNvPr id="23" name="Овал 22">
                <a:extLst>
                  <a:ext uri="{FF2B5EF4-FFF2-40B4-BE49-F238E27FC236}">
                    <a16:creationId xmlns:a16="http://schemas.microsoft.com/office/drawing/2014/main" id="{B007C5BF-41EA-4A76-8050-F5194528DAC6}"/>
                  </a:ext>
                </a:extLst>
              </p:cNvPr>
              <p:cNvSpPr/>
              <p:nvPr/>
            </p:nvSpPr>
            <p:spPr>
              <a:xfrm>
                <a:off x="797273" y="1189970"/>
                <a:ext cx="1270000" cy="1270000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CAE28EB-CEAA-48BB-A568-C342EA1C64D9}"/>
                  </a:ext>
                </a:extLst>
              </p:cNvPr>
              <p:cNvSpPr txBox="1"/>
              <p:nvPr/>
            </p:nvSpPr>
            <p:spPr>
              <a:xfrm>
                <a:off x="561513" y="2499029"/>
                <a:ext cx="17415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>
                    <a:latin typeface="+mj-lt"/>
                  </a:rPr>
                  <a:t>Ангелина </a:t>
                </a:r>
                <a:r>
                  <a:rPr lang="ru-RU" dirty="0" err="1">
                    <a:latin typeface="+mj-lt"/>
                  </a:rPr>
                  <a:t>Чечерская</a:t>
                </a:r>
                <a:endParaRPr lang="ru-RU" dirty="0">
                  <a:latin typeface="+mj-lt"/>
                </a:endParaRPr>
              </a:p>
              <a:p>
                <a:pPr algn="ctr"/>
                <a:r>
                  <a:rPr lang="ru-RU" dirty="0">
                    <a:latin typeface="+mj-lt"/>
                  </a:rPr>
                  <a:t>Аналитик</a:t>
                </a:r>
              </a:p>
            </p:txBody>
          </p:sp>
        </p:grp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518A48D9-97E1-4CB4-B794-D107149452C0}"/>
                </a:ext>
              </a:extLst>
            </p:cNvPr>
            <p:cNvGrpSpPr/>
            <p:nvPr/>
          </p:nvGrpSpPr>
          <p:grpSpPr>
            <a:xfrm>
              <a:off x="3873325" y="1185308"/>
              <a:ext cx="1741517" cy="1832279"/>
              <a:chOff x="2701762" y="1189970"/>
              <a:chExt cx="1741517" cy="1832279"/>
            </a:xfrm>
          </p:grpSpPr>
          <p:sp>
            <p:nvSpPr>
              <p:cNvPr id="8" name="Овал 7">
                <a:extLst>
                  <a:ext uri="{FF2B5EF4-FFF2-40B4-BE49-F238E27FC236}">
                    <a16:creationId xmlns:a16="http://schemas.microsoft.com/office/drawing/2014/main" id="{D1C33D18-7375-4B39-8700-7DC4A4DD927E}"/>
                  </a:ext>
                </a:extLst>
              </p:cNvPr>
              <p:cNvSpPr/>
              <p:nvPr/>
            </p:nvSpPr>
            <p:spPr>
              <a:xfrm>
                <a:off x="2937521" y="1189970"/>
                <a:ext cx="1270000" cy="1270000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04607FE-7918-4784-8E8D-1628D8137A9C}"/>
                  </a:ext>
                </a:extLst>
              </p:cNvPr>
              <p:cNvSpPr txBox="1"/>
              <p:nvPr/>
            </p:nvSpPr>
            <p:spPr>
              <a:xfrm>
                <a:off x="2701762" y="2499029"/>
                <a:ext cx="17415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>
                    <a:latin typeface="+mj-lt"/>
                  </a:rPr>
                  <a:t>Карина Каменева</a:t>
                </a:r>
              </a:p>
              <a:p>
                <a:pPr algn="ctr"/>
                <a:r>
                  <a:rPr lang="ru-RU" dirty="0">
                    <a:latin typeface="+mj-lt"/>
                  </a:rPr>
                  <a:t>Маркетолог</a:t>
                </a:r>
              </a:p>
            </p:txBody>
          </p:sp>
        </p:grp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6D88D185-7214-4F01-852A-A5CF31FB6117}"/>
                </a:ext>
              </a:extLst>
            </p:cNvPr>
            <p:cNvGrpSpPr/>
            <p:nvPr/>
          </p:nvGrpSpPr>
          <p:grpSpPr>
            <a:xfrm>
              <a:off x="751850" y="3134472"/>
              <a:ext cx="1984405" cy="1880616"/>
              <a:chOff x="440070" y="3103768"/>
              <a:chExt cx="1984405" cy="1880616"/>
            </a:xfrm>
          </p:grpSpPr>
          <p:sp>
            <p:nvSpPr>
              <p:cNvPr id="3" name="Овал 2">
                <a:extLst>
                  <a:ext uri="{FF2B5EF4-FFF2-40B4-BE49-F238E27FC236}">
                    <a16:creationId xmlns:a16="http://schemas.microsoft.com/office/drawing/2014/main" id="{870C4C08-4818-4699-B8C3-347784D93039}"/>
                  </a:ext>
                </a:extLst>
              </p:cNvPr>
              <p:cNvSpPr/>
              <p:nvPr/>
            </p:nvSpPr>
            <p:spPr>
              <a:xfrm>
                <a:off x="797273" y="3103768"/>
                <a:ext cx="1270000" cy="1270000"/>
              </a:xfrm>
              <a:prstGeom prst="ellipse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9FCB8DC-2003-47ED-A306-3EA4C36781EF}"/>
                  </a:ext>
                </a:extLst>
              </p:cNvPr>
              <p:cNvSpPr txBox="1"/>
              <p:nvPr/>
            </p:nvSpPr>
            <p:spPr>
              <a:xfrm>
                <a:off x="440070" y="4461164"/>
                <a:ext cx="198440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>
                    <a:latin typeface="+mj-lt"/>
                  </a:rPr>
                  <a:t>Анастасия </a:t>
                </a:r>
                <a:r>
                  <a:rPr lang="ru-RU" dirty="0" err="1">
                    <a:latin typeface="+mj-lt"/>
                  </a:rPr>
                  <a:t>Минченкова</a:t>
                </a:r>
                <a:endParaRPr lang="ru-RU" dirty="0">
                  <a:latin typeface="+mj-lt"/>
                </a:endParaRPr>
              </a:p>
              <a:p>
                <a:pPr algn="ctr"/>
                <a:r>
                  <a:rPr lang="ru-RU" dirty="0" err="1">
                    <a:latin typeface="+mj-lt"/>
                  </a:rPr>
                  <a:t>Проджект</a:t>
                </a:r>
                <a:r>
                  <a:rPr lang="ru-RU" dirty="0">
                    <a:latin typeface="+mj-lt"/>
                  </a:rPr>
                  <a:t> менеджер</a:t>
                </a:r>
              </a:p>
            </p:txBody>
          </p:sp>
        </p:grp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AC41DAA1-3C98-4F02-A15E-B2F0AFE2C0FF}"/>
                </a:ext>
              </a:extLst>
            </p:cNvPr>
            <p:cNvGrpSpPr/>
            <p:nvPr/>
          </p:nvGrpSpPr>
          <p:grpSpPr>
            <a:xfrm>
              <a:off x="6674300" y="3134472"/>
              <a:ext cx="1668110" cy="1854963"/>
              <a:chOff x="4878714" y="3125499"/>
              <a:chExt cx="1668110" cy="1854963"/>
            </a:xfrm>
          </p:grpSpPr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28300C58-6D13-44EE-B2A7-B0D8ECA6BBD0}"/>
                  </a:ext>
                </a:extLst>
              </p:cNvPr>
              <p:cNvSpPr/>
              <p:nvPr/>
            </p:nvSpPr>
            <p:spPr>
              <a:xfrm>
                <a:off x="5096260" y="3125499"/>
                <a:ext cx="1270000" cy="1270000"/>
              </a:xfrm>
              <a:prstGeom prst="ellipse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9827281-73DA-4F22-BD4E-7E9C1E3241CB}"/>
                  </a:ext>
                </a:extLst>
              </p:cNvPr>
              <p:cNvSpPr txBox="1"/>
              <p:nvPr/>
            </p:nvSpPr>
            <p:spPr>
              <a:xfrm>
                <a:off x="4878714" y="4457242"/>
                <a:ext cx="166811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>
                    <a:latin typeface="+mj-lt"/>
                  </a:rPr>
                  <a:t>Эвелина Сафонова Аналитик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1642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Контакты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34;p29">
            <a:extLst>
              <a:ext uri="{FF2B5EF4-FFF2-40B4-BE49-F238E27FC236}">
                <a16:creationId xmlns:a16="http://schemas.microsoft.com/office/drawing/2014/main" id="{165BD204-0C2D-5A3C-9A4B-717E6898D6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2843" y="1053056"/>
            <a:ext cx="778824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Телефон - +7(988)895-46-64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Почта 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nstmichenkova@icloud.com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Telegram - @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minchenkovan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BE2EC3E4-3F96-AB98-8223-4B3CA4989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A6C0566E-C4AE-A010-A804-449A44D0D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3D21E7-51D9-294B-B3CE-FE8556A01AA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3254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A13C1E8-CD8B-40E0-8A3A-7B33CD95B153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1cfccc0c-9394-48fd-a069-91e59a4312bb"/>
    <ds:schemaRef ds:uri="9a71a08f-077a-41a9-aad3-034e276f8716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66DFF57-3B17-4585-A9FA-3D206974B7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F3AE45-FB6F-499A-AA23-E55470A89E07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732</TotalTime>
  <Words>635</Words>
  <Application>Microsoft Office PowerPoint</Application>
  <PresentationFormat>Экран (16:9)</PresentationFormat>
  <Paragraphs>165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 Light</vt:lpstr>
      <vt:lpstr>Calibri</vt:lpstr>
      <vt:lpstr>Simple Light</vt:lpstr>
      <vt:lpstr>SBS 2 А16 Робот в лабиринте</vt:lpstr>
      <vt:lpstr>Краткое описание проекта</vt:lpstr>
      <vt:lpstr>Целевая аудитория</vt:lpstr>
      <vt:lpstr>Конкурентный анализ</vt:lpstr>
      <vt:lpstr>Конкурентное преимущество</vt:lpstr>
      <vt:lpstr>Анализ рынка</vt:lpstr>
      <vt:lpstr>Модели монетизации</vt:lpstr>
      <vt:lpstr>Каналы продвижение</vt:lpstr>
      <vt:lpstr>UNIT- экономика</vt:lpstr>
      <vt:lpstr>Что уже сделано и перспективы</vt:lpstr>
      <vt:lpstr>Команда проекта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Lenovo</cp:lastModifiedBy>
  <cp:revision>48</cp:revision>
  <dcterms:modified xsi:type="dcterms:W3CDTF">2023-12-08T21:05:15Z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</Properties>
</file>