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2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3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4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5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6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7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11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12.xml" ContentType="application/vnd.openxmlformats-officedocument.presentationml.notesSlid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notesSlides/notesSlide13.xml" ContentType="application/vnd.openxmlformats-officedocument.presentationml.notesSlide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14.xml" ContentType="application/vnd.openxmlformats-officedocument.presentationml.notesSl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15.xml" ContentType="application/vnd.openxmlformats-officedocument.presentationml.notesSlide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38" r:id="rId3"/>
    <p:sldId id="341" r:id="rId4"/>
    <p:sldId id="334" r:id="rId5"/>
    <p:sldId id="337" r:id="rId6"/>
    <p:sldId id="333" r:id="rId7"/>
    <p:sldId id="335" r:id="rId8"/>
    <p:sldId id="260" r:id="rId9"/>
    <p:sldId id="358" r:id="rId10"/>
    <p:sldId id="331" r:id="rId11"/>
    <p:sldId id="353" r:id="rId12"/>
    <p:sldId id="332" r:id="rId13"/>
    <p:sldId id="352" r:id="rId14"/>
    <p:sldId id="265" r:id="rId15"/>
    <p:sldId id="336" r:id="rId16"/>
    <p:sldId id="342" r:id="rId17"/>
    <p:sldId id="354" r:id="rId18"/>
    <p:sldId id="355" r:id="rId19"/>
    <p:sldId id="356" r:id="rId20"/>
    <p:sldId id="357" r:id="rId21"/>
    <p:sldId id="359" r:id="rId22"/>
  </p:sldIdLst>
  <p:sldSz cx="9144000" cy="5143500" type="screen16x9"/>
  <p:notesSz cx="6858000" cy="9144000"/>
  <p:custDataLst>
    <p:tags r:id="rId25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684" userDrawn="1">
          <p15:clr>
            <a:srgbClr val="9AA0A6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FE9"/>
    <a:srgbClr val="B22600"/>
    <a:srgbClr val="674EA7"/>
    <a:srgbClr val="191919"/>
    <a:srgbClr val="670DD5"/>
    <a:srgbClr val="B40758"/>
    <a:srgbClr val="F2F9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067C82C-A4CA-436B-ABA0-C7002F4BCA9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AF606853-7671-496A-8E4F-DF71F8EC918B}" styleName="Темный стиль 1 —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64" autoAdjust="0"/>
  </p:normalViewPr>
  <p:slideViewPr>
    <p:cSldViewPr snapToGrid="0" showGuides="1">
      <p:cViewPr varScale="1">
        <p:scale>
          <a:sx n="96" d="100"/>
          <a:sy n="96" d="100"/>
        </p:scale>
        <p:origin x="420" y="52"/>
      </p:cViewPr>
      <p:guideLst>
        <p:guide orient="horz" pos="68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思源黑体 Light" panose="020B0300000000000000" charset="-122"/>
              <a:ea typeface="思源黑体 Light" panose="020B0300000000000000" charset="-122"/>
              <a:cs typeface="思源黑体 Light" panose="020B0300000000000000" charset="-122"/>
              <a:sym typeface="思源黑体 Light" panose="020B0300000000000000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思源黑体 Light" panose="020B0300000000000000" charset="-122"/>
                <a:ea typeface="思源黑体 Light" panose="020B0300000000000000" charset="-122"/>
                <a:cs typeface="思源黑体 Light" panose="020B0300000000000000" charset="-122"/>
                <a:sym typeface="思源黑体 Light" panose="020B0300000000000000" charset="-122"/>
              </a:rPr>
              <a:t>2025/1/14</a:t>
            </a:fld>
            <a:endParaRPr lang="zh-CN" altLang="en-US">
              <a:latin typeface="思源黑体 Light" panose="020B0300000000000000" charset="-122"/>
              <a:ea typeface="思源黑体 Light" panose="020B0300000000000000" charset="-122"/>
              <a:cs typeface="思源黑体 Light" panose="020B0300000000000000" charset="-122"/>
              <a:sym typeface="思源黑体 Light" panose="020B0300000000000000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思源黑体 Light" panose="020B0300000000000000" charset="-122"/>
              <a:ea typeface="思源黑体 Light" panose="020B0300000000000000" charset="-122"/>
              <a:cs typeface="思源黑体 Light" panose="020B0300000000000000" charset="-122"/>
              <a:sym typeface="思源黑体 Light" panose="020B0300000000000000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思源黑体 Light" panose="020B0300000000000000" charset="-122"/>
                <a:ea typeface="思源黑体 Light" panose="020B0300000000000000" charset="-122"/>
                <a:cs typeface="思源黑体 Light" panose="020B0300000000000000" charset="-122"/>
                <a:sym typeface="思源黑体 Light" panose="020B0300000000000000" charset="-122"/>
              </a:rPr>
              <a:t>‹#›</a:t>
            </a:fld>
            <a:endParaRPr lang="zh-CN" altLang="en-US">
              <a:latin typeface="思源黑体 Light" panose="020B0300000000000000" charset="-122"/>
              <a:ea typeface="思源黑体 Light" panose="020B0300000000000000" charset="-122"/>
              <a:cs typeface="思源黑体 Light" panose="020B0300000000000000" charset="-122"/>
              <a:sym typeface="思源黑体 Light" panose="020B030000000000000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思源黑体 Light" panose="020B0300000000000000" charset="-122"/>
        <a:ea typeface="思源黑体 Light" panose="020B0300000000000000" charset="-122"/>
        <a:cs typeface="思源黑体 Light" panose="020B0300000000000000" charset="-122"/>
        <a:sym typeface="思源黑体 Light" panose="020B0300000000000000" charset="-122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8dae41a60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18dae41a60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19e8bfcffb9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19e8bfcffb9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19e8bfcffb9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19e8bfcffb9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14fd85c8b6b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14fd85c8b6b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19e8bfcffb9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19e8bfcffb9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14fd85c8b6b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14fd85c8b6b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14fd85c8b6b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14fd85c8b6b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14fd85c8b6b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14fd85c8b6b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>
          <a:extLst>
            <a:ext uri="{FF2B5EF4-FFF2-40B4-BE49-F238E27FC236}">
              <a16:creationId xmlns:a16="http://schemas.microsoft.com/office/drawing/2014/main" id="{95456B1E-51BD-AA70-6BC9-FE1C1CBFA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8dae41a607_0_0:notes">
            <a:extLst>
              <a:ext uri="{FF2B5EF4-FFF2-40B4-BE49-F238E27FC236}">
                <a16:creationId xmlns:a16="http://schemas.microsoft.com/office/drawing/2014/main" id="{6A905829-D004-DA55-78EA-710D9E4CE2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18dae41a607_0_0:notes">
            <a:extLst>
              <a:ext uri="{FF2B5EF4-FFF2-40B4-BE49-F238E27FC236}">
                <a16:creationId xmlns:a16="http://schemas.microsoft.com/office/drawing/2014/main" id="{C57A37B7-1DCA-EB51-FEFA-4B278F7160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4918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8dae41a60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18dae41a60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14fd85c8b6b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14fd85c8b6b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19e8bfcffb9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19e8bfcffb9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14fd85c8b6b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14fd85c8b6b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19e8bfcffb9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19e8bfcffb9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>
          <a:extLst>
            <a:ext uri="{FF2B5EF4-FFF2-40B4-BE49-F238E27FC236}">
              <a16:creationId xmlns:a16="http://schemas.microsoft.com/office/drawing/2014/main" id="{FA4D1E40-9FCB-632B-7920-A4C104CAE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19e8bfcffb9_0_91:notes">
            <a:extLst>
              <a:ext uri="{FF2B5EF4-FFF2-40B4-BE49-F238E27FC236}">
                <a16:creationId xmlns:a16="http://schemas.microsoft.com/office/drawing/2014/main" id="{251705B5-3BF7-41A7-8799-6EEB5932A3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19e8bfcffb9_0_91:notes">
            <a:extLst>
              <a:ext uri="{FF2B5EF4-FFF2-40B4-BE49-F238E27FC236}">
                <a16:creationId xmlns:a16="http://schemas.microsoft.com/office/drawing/2014/main" id="{ED2031D9-5BEC-542D-6B54-5B4EEDAA4C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83665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8dae41a60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18dae41a60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1859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2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2_1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0"/>
            <a:ext cx="9144000" cy="5143500"/>
            <a:chOff x="-431" y="0"/>
            <a:chExt cx="14400" cy="8100"/>
          </a:xfrm>
        </p:grpSpPr>
        <p:pic>
          <p:nvPicPr>
            <p:cNvPr id="9" name="Google Shape;9;p2"/>
            <p:cNvPicPr preferRelativeResize="0"/>
            <p:nvPr>
              <p:custDataLst>
                <p:tags r:id="rId24"/>
              </p:custDataLst>
            </p:nvPr>
          </p:nvPicPr>
          <p:blipFill>
            <a:blip r:embed="rId26"/>
            <a:stretch>
              <a:fillRect/>
            </a:stretch>
          </p:blipFill>
          <p:spPr>
            <a:xfrm>
              <a:off x="-431" y="0"/>
              <a:ext cx="14400" cy="8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0;p2"/>
            <p:cNvPicPr preferRelativeResize="0"/>
            <p:nvPr>
              <p:custDataLst>
                <p:tags r:id="rId25"/>
              </p:custDataLst>
            </p:nvPr>
          </p:nvPicPr>
          <p:blipFill>
            <a:blip r:embed="rId27">
              <a:alphaModFix amt="25000"/>
            </a:blip>
            <a:stretch>
              <a:fillRect/>
            </a:stretch>
          </p:blipFill>
          <p:spPr>
            <a:xfrm>
              <a:off x="-431" y="0"/>
              <a:ext cx="14400" cy="81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13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9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notesSlide" Target="../notesSlides/notesSlide3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tags" Target="../tags/tag27.xml"/><Relationship Id="rId5" Type="http://schemas.openxmlformats.org/officeDocument/2006/relationships/tags" Target="../tags/tag21.xml"/><Relationship Id="rId10" Type="http://schemas.openxmlformats.org/officeDocument/2006/relationships/tags" Target="../tags/tag26.xml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tags" Target="../tags/tag40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17" Type="http://schemas.openxmlformats.org/officeDocument/2006/relationships/image" Target="../media/image6.jpeg"/><Relationship Id="rId2" Type="http://schemas.openxmlformats.org/officeDocument/2006/relationships/tags" Target="../tags/tag29.xml"/><Relationship Id="rId16" Type="http://schemas.openxmlformats.org/officeDocument/2006/relationships/image" Target="../media/image5.jpeg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5" Type="http://schemas.openxmlformats.org/officeDocument/2006/relationships/tags" Target="../tags/tag32.xml"/><Relationship Id="rId15" Type="http://schemas.openxmlformats.org/officeDocument/2006/relationships/notesSlide" Target="../notesSlides/notesSlide4.xml"/><Relationship Id="rId10" Type="http://schemas.openxmlformats.org/officeDocument/2006/relationships/tags" Target="../tags/tag37.xml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image" Target="../media/image7.jpe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13" Type="http://schemas.openxmlformats.org/officeDocument/2006/relationships/tags" Target="../tags/tag56.xml"/><Relationship Id="rId18" Type="http://schemas.openxmlformats.org/officeDocument/2006/relationships/notesSlide" Target="../notesSlides/notesSlide6.xml"/><Relationship Id="rId3" Type="http://schemas.openxmlformats.org/officeDocument/2006/relationships/tags" Target="../tags/tag46.xml"/><Relationship Id="rId7" Type="http://schemas.openxmlformats.org/officeDocument/2006/relationships/tags" Target="../tags/tag50.xml"/><Relationship Id="rId12" Type="http://schemas.openxmlformats.org/officeDocument/2006/relationships/tags" Target="../tags/tag55.xml"/><Relationship Id="rId17" Type="http://schemas.openxmlformats.org/officeDocument/2006/relationships/slideLayout" Target="../slideLayouts/slideLayout2.xml"/><Relationship Id="rId2" Type="http://schemas.openxmlformats.org/officeDocument/2006/relationships/tags" Target="../tags/tag45.xml"/><Relationship Id="rId16" Type="http://schemas.openxmlformats.org/officeDocument/2006/relationships/tags" Target="../tags/tag59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11" Type="http://schemas.openxmlformats.org/officeDocument/2006/relationships/tags" Target="../tags/tag54.xml"/><Relationship Id="rId5" Type="http://schemas.openxmlformats.org/officeDocument/2006/relationships/tags" Target="../tags/tag48.xml"/><Relationship Id="rId15" Type="http://schemas.openxmlformats.org/officeDocument/2006/relationships/tags" Target="../tags/tag58.xml"/><Relationship Id="rId10" Type="http://schemas.openxmlformats.org/officeDocument/2006/relationships/tags" Target="../tags/tag53.xml"/><Relationship Id="rId4" Type="http://schemas.openxmlformats.org/officeDocument/2006/relationships/tags" Target="../tags/tag47.xml"/><Relationship Id="rId9" Type="http://schemas.openxmlformats.org/officeDocument/2006/relationships/tags" Target="../tags/tag52.xml"/><Relationship Id="rId14" Type="http://schemas.openxmlformats.org/officeDocument/2006/relationships/tags" Target="../tags/tag5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8.pn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71.xml"/><Relationship Id="rId7" Type="http://schemas.openxmlformats.org/officeDocument/2006/relationships/image" Target="../media/image19.png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80.xml"/><Relationship Id="rId7" Type="http://schemas.openxmlformats.org/officeDocument/2006/relationships/image" Target="../media/image21.png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7" Type="http://schemas.openxmlformats.org/officeDocument/2006/relationships/image" Target="../media/image23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8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89.xml"/><Relationship Id="rId7" Type="http://schemas.openxmlformats.org/officeDocument/2006/relationships/tags" Target="../tags/tag93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9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2"/>
          <p:cNvSpPr txBox="1"/>
          <p:nvPr/>
        </p:nvSpPr>
        <p:spPr>
          <a:xfrm>
            <a:off x="987152" y="720176"/>
            <a:ext cx="7169695" cy="263911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Dirt"/>
              <a:buNone/>
              <a:defRPr sz="62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Dirt"/>
              <a:buNone/>
              <a:defRPr sz="52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Dirt"/>
              <a:buNone/>
              <a:defRPr sz="52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Dirt"/>
              <a:buNone/>
              <a:defRPr sz="52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Dirt"/>
              <a:buNone/>
              <a:defRPr sz="52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Dirt"/>
              <a:buNone/>
              <a:defRPr sz="52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Dirt"/>
              <a:buNone/>
              <a:defRPr sz="52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Dirt"/>
              <a:buNone/>
              <a:defRPr sz="52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Dirt"/>
              <a:buNone/>
              <a:defRPr sz="52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dirty="0">
                <a:solidFill>
                  <a:schemeClr val="tx1"/>
                </a:solidFill>
                <a:latin typeface="Bahnschrift SemiBold SemiConden" panose="020B0502040204020203" pitchFamily="34" charset="0"/>
                <a:cs typeface="Berlin Sans FB Demi" panose="020E0802020502020306" charset="0"/>
              </a:rPr>
              <a:t>ВЕРШКИ</a:t>
            </a:r>
            <a:r>
              <a:rPr lang="ru-RU" sz="8000" dirty="0">
                <a:solidFill>
                  <a:schemeClr val="accent6"/>
                </a:solidFill>
                <a:latin typeface="Bahnschrift SemiBold SemiConden" panose="020B0502040204020203" pitchFamily="34" charset="0"/>
                <a:cs typeface="Berlin Sans FB Demi" panose="020E0802020502020306" charset="0"/>
              </a:rPr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dirty="0">
                <a:solidFill>
                  <a:schemeClr val="tx1"/>
                </a:solidFill>
                <a:latin typeface="Bahnschrift SemiBold SemiConden" panose="020B0502040204020203" pitchFamily="34" charset="0"/>
                <a:cs typeface="Berlin Sans FB Demi" panose="020E0802020502020306" charset="0"/>
              </a:rPr>
              <a:t>и</a:t>
            </a:r>
            <a:r>
              <a:rPr lang="ru-RU" sz="8000" dirty="0">
                <a:solidFill>
                  <a:schemeClr val="accent6"/>
                </a:solidFill>
                <a:latin typeface="Bahnschrift SemiBold SemiConden" panose="020B0502040204020203" pitchFamily="34" charset="0"/>
                <a:cs typeface="Berlin Sans FB Demi" panose="020E0802020502020306" charset="0"/>
              </a:rPr>
              <a:t> КОРЕШКИ</a:t>
            </a:r>
          </a:p>
        </p:txBody>
      </p:sp>
      <p:sp>
        <p:nvSpPr>
          <p:cNvPr id="243" name="Google Shape;243;p32"/>
          <p:cNvSpPr txBox="1"/>
          <p:nvPr/>
        </p:nvSpPr>
        <p:spPr>
          <a:xfrm>
            <a:off x="1934364" y="3268267"/>
            <a:ext cx="5336400" cy="506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ctor"/>
              <a:buNone/>
              <a:defRPr sz="1800" b="0" i="0" u="none" strike="noStrike" cap="none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marR="0" lvl="1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ctor"/>
              <a:buNone/>
              <a:defRPr sz="2800" b="0" i="0" u="none" strike="noStrike" cap="none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marR="0" lvl="2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ctor"/>
              <a:buNone/>
              <a:defRPr sz="2800" b="0" i="0" u="none" strike="noStrike" cap="none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marR="0" lvl="3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ctor"/>
              <a:buNone/>
              <a:defRPr sz="2800" b="0" i="0" u="none" strike="noStrike" cap="none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marR="0" lvl="4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ctor"/>
              <a:buNone/>
              <a:defRPr sz="2800" b="0" i="0" u="none" strike="noStrike" cap="none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marR="0" lvl="5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ctor"/>
              <a:buNone/>
              <a:defRPr sz="2800" b="0" i="0" u="none" strike="noStrike" cap="none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marR="0" lvl="6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ctor"/>
              <a:buNone/>
              <a:defRPr sz="2800" b="0" i="0" u="none" strike="noStrike" cap="none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marR="0" lvl="7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ctor"/>
              <a:buNone/>
              <a:defRPr sz="2800" b="0" i="0" u="none" strike="noStrike" cap="none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marR="0" lvl="8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ctor"/>
              <a:buNone/>
              <a:defRPr sz="2800" b="0" i="0" u="none" strike="noStrike" cap="none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  <a:latin typeface="Bahnschrift SemiBold SemiConden" panose="020B0502040204020203" pitchFamily="34" charset="0"/>
                <a:ea typeface="思源黑体 CN Light" panose="020B0300000000000000" charset="-122"/>
                <a:cs typeface="Berlin Sans FB Demi" panose="020E0802020502020306" charset="0"/>
              </a:rPr>
              <a:t>Выставка современного искусства</a:t>
            </a:r>
            <a:endParaRPr lang="en-GB" dirty="0">
              <a:solidFill>
                <a:schemeClr val="bg2">
                  <a:lumMod val="40000"/>
                  <a:lumOff val="60000"/>
                </a:schemeClr>
              </a:solidFill>
              <a:latin typeface="Bahnschrift SemiBold SemiConden" panose="020B0502040204020203" pitchFamily="34" charset="0"/>
              <a:ea typeface="思源黑体 CN Light" panose="020B0300000000000000" charset="-122"/>
              <a:cs typeface="Berlin Sans FB Demi" panose="020E0802020502020306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58269" y="203613"/>
            <a:ext cx="9868535" cy="4668520"/>
            <a:chOff x="-94" y="480"/>
            <a:chExt cx="15541" cy="7352"/>
          </a:xfrm>
        </p:grpSpPr>
        <p:sp>
          <p:nvSpPr>
            <p:cNvPr id="16" name="Google Shape;16;p2"/>
            <p:cNvSpPr/>
            <p:nvPr>
              <p:custDataLst>
                <p:tags r:id="rId1"/>
              </p:custDataLst>
            </p:nvPr>
          </p:nvSpPr>
          <p:spPr>
            <a:xfrm rot="13500000">
              <a:off x="11458" y="-171"/>
              <a:ext cx="1405" cy="5189"/>
            </a:xfrm>
            <a:custGeom>
              <a:avLst/>
              <a:gdLst/>
              <a:ahLst/>
              <a:cxnLst/>
              <a:rect l="l" t="t" r="r" b="b"/>
              <a:pathLst>
                <a:path w="25820" h="95361" extrusionOk="0">
                  <a:moveTo>
                    <a:pt x="0" y="35934"/>
                  </a:moveTo>
                  <a:cubicBezTo>
                    <a:pt x="1844" y="26918"/>
                    <a:pt x="1792" y="26907"/>
                    <a:pt x="3688" y="17901"/>
                  </a:cubicBezTo>
                  <a:cubicBezTo>
                    <a:pt x="4251" y="15226"/>
                    <a:pt x="4453" y="15267"/>
                    <a:pt x="4918" y="12573"/>
                  </a:cubicBezTo>
                  <a:cubicBezTo>
                    <a:pt x="5480" y="9317"/>
                    <a:pt x="5311" y="9292"/>
                    <a:pt x="5738" y="6016"/>
                  </a:cubicBezTo>
                  <a:cubicBezTo>
                    <a:pt x="5933" y="4520"/>
                    <a:pt x="6104" y="0"/>
                    <a:pt x="6147" y="1508"/>
                  </a:cubicBezTo>
                  <a:cubicBezTo>
                    <a:pt x="6522" y="14618"/>
                    <a:pt x="6557" y="27737"/>
                    <a:pt x="6557" y="40852"/>
                  </a:cubicBezTo>
                  <a:cubicBezTo>
                    <a:pt x="6557" y="46385"/>
                    <a:pt x="6557" y="46385"/>
                    <a:pt x="6557" y="51918"/>
                  </a:cubicBezTo>
                  <a:cubicBezTo>
                    <a:pt x="6557" y="53421"/>
                    <a:pt x="6557" y="57929"/>
                    <a:pt x="6557" y="56426"/>
                  </a:cubicBezTo>
                  <a:cubicBezTo>
                    <a:pt x="6557" y="47000"/>
                    <a:pt x="6557" y="37573"/>
                    <a:pt x="6557" y="28147"/>
                  </a:cubicBezTo>
                  <a:cubicBezTo>
                    <a:pt x="6557" y="25688"/>
                    <a:pt x="6557" y="25688"/>
                    <a:pt x="6557" y="23229"/>
                  </a:cubicBezTo>
                  <a:cubicBezTo>
                    <a:pt x="6557" y="22273"/>
                    <a:pt x="6305" y="19437"/>
                    <a:pt x="6557" y="20360"/>
                  </a:cubicBezTo>
                  <a:cubicBezTo>
                    <a:pt x="9058" y="29531"/>
                    <a:pt x="9833" y="39142"/>
                    <a:pt x="10246" y="48639"/>
                  </a:cubicBezTo>
                  <a:cubicBezTo>
                    <a:pt x="10246" y="48643"/>
                    <a:pt x="9737" y="59069"/>
                    <a:pt x="10246" y="58475"/>
                  </a:cubicBezTo>
                  <a:cubicBezTo>
                    <a:pt x="12557" y="55778"/>
                    <a:pt x="13342" y="52047"/>
                    <a:pt x="14344" y="48639"/>
                  </a:cubicBezTo>
                  <a:cubicBezTo>
                    <a:pt x="14783" y="47145"/>
                    <a:pt x="16199" y="43769"/>
                    <a:pt x="17213" y="44951"/>
                  </a:cubicBezTo>
                  <a:cubicBezTo>
                    <a:pt x="22027" y="50564"/>
                    <a:pt x="21400" y="59284"/>
                    <a:pt x="21721" y="66672"/>
                  </a:cubicBezTo>
                  <a:cubicBezTo>
                    <a:pt x="21745" y="67218"/>
                    <a:pt x="21721" y="68859"/>
                    <a:pt x="21721" y="68312"/>
                  </a:cubicBezTo>
                  <a:cubicBezTo>
                    <a:pt x="21721" y="63528"/>
                    <a:pt x="22131" y="58751"/>
                    <a:pt x="22131" y="53967"/>
                  </a:cubicBezTo>
                  <a:cubicBezTo>
                    <a:pt x="22131" y="53353"/>
                    <a:pt x="22044" y="52130"/>
                    <a:pt x="22131" y="52738"/>
                  </a:cubicBezTo>
                  <a:cubicBezTo>
                    <a:pt x="24148" y="66855"/>
                    <a:pt x="25820" y="81100"/>
                    <a:pt x="25820" y="95361"/>
                  </a:cubicBezTo>
                </a:path>
              </a:pathLst>
            </a:custGeom>
            <a:noFill/>
            <a:ln w="38100" cap="flat" cmpd="sng">
              <a:solidFill>
                <a:schemeClr val="tx2">
                  <a:lumMod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7" name="Google Shape;17;p2"/>
            <p:cNvSpPr/>
            <p:nvPr>
              <p:custDataLst>
                <p:tags r:id="rId2"/>
              </p:custDataLst>
            </p:nvPr>
          </p:nvSpPr>
          <p:spPr>
            <a:xfrm>
              <a:off x="-94" y="2677"/>
              <a:ext cx="1405" cy="3889"/>
            </a:xfrm>
            <a:custGeom>
              <a:avLst/>
              <a:gdLst/>
              <a:ahLst/>
              <a:cxnLst/>
              <a:rect l="l" t="t" r="r" b="b"/>
              <a:pathLst>
                <a:path w="35682" h="98777" extrusionOk="0">
                  <a:moveTo>
                    <a:pt x="0" y="68274"/>
                  </a:moveTo>
                  <a:cubicBezTo>
                    <a:pt x="0" y="55170"/>
                    <a:pt x="69" y="42064"/>
                    <a:pt x="367" y="28963"/>
                  </a:cubicBezTo>
                  <a:cubicBezTo>
                    <a:pt x="588" y="19223"/>
                    <a:pt x="820" y="19230"/>
                    <a:pt x="1102" y="9491"/>
                  </a:cubicBezTo>
                  <a:cubicBezTo>
                    <a:pt x="1377" y="0"/>
                    <a:pt x="1050" y="2400"/>
                    <a:pt x="1102" y="2511"/>
                  </a:cubicBezTo>
                  <a:cubicBezTo>
                    <a:pt x="8474" y="18389"/>
                    <a:pt x="14404" y="35058"/>
                    <a:pt x="18369" y="52109"/>
                  </a:cubicBezTo>
                  <a:cubicBezTo>
                    <a:pt x="21276" y="64608"/>
                    <a:pt x="21003" y="64676"/>
                    <a:pt x="24248" y="77091"/>
                  </a:cubicBezTo>
                  <a:cubicBezTo>
                    <a:pt x="24992" y="79939"/>
                    <a:pt x="27533" y="88397"/>
                    <a:pt x="26819" y="85541"/>
                  </a:cubicBezTo>
                  <a:cubicBezTo>
                    <a:pt x="24139" y="74818"/>
                    <a:pt x="20017" y="41866"/>
                    <a:pt x="21309" y="52843"/>
                  </a:cubicBezTo>
                  <a:cubicBezTo>
                    <a:pt x="22682" y="64507"/>
                    <a:pt x="25235" y="76037"/>
                    <a:pt x="28289" y="87378"/>
                  </a:cubicBezTo>
                  <a:cubicBezTo>
                    <a:pt x="29247" y="90935"/>
                    <a:pt x="29725" y="95060"/>
                    <a:pt x="32330" y="97665"/>
                  </a:cubicBezTo>
                  <a:cubicBezTo>
                    <a:pt x="38740" y="104075"/>
                    <a:pt x="34460" y="79079"/>
                    <a:pt x="31596" y="70478"/>
                  </a:cubicBezTo>
                </a:path>
              </a:pathLst>
            </a:custGeom>
            <a:noFill/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44" name="Google Shape;244;p32"/>
            <p:cNvSpPr/>
            <p:nvPr>
              <p:custDataLst>
                <p:tags r:id="rId3"/>
              </p:custDataLst>
            </p:nvPr>
          </p:nvSpPr>
          <p:spPr>
            <a:xfrm rot="-537570">
              <a:off x="642" y="480"/>
              <a:ext cx="3807" cy="1132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endParaRPr b="0" i="1" dirty="0">
                <a:ln>
                  <a:noFill/>
                </a:ln>
                <a:solidFill>
                  <a:srgbClr val="674EA7"/>
                </a:solidFill>
                <a:latin typeface="Berlin Sans FB Demi" panose="020E0802020502020306" charset="0"/>
                <a:cs typeface="Berlin Sans FB Demi" panose="020E0802020502020306" charset="0"/>
              </a:endParaRPr>
            </a:p>
          </p:txBody>
        </p:sp>
        <p:sp>
          <p:nvSpPr>
            <p:cNvPr id="4" name="Google Shape;246;p32"/>
            <p:cNvSpPr/>
            <p:nvPr>
              <p:custDataLst>
                <p:tags r:id="rId4"/>
              </p:custDataLst>
            </p:nvPr>
          </p:nvSpPr>
          <p:spPr>
            <a:xfrm>
              <a:off x="11003" y="5863"/>
              <a:ext cx="4284" cy="1638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endParaRPr sz="1200" b="0" i="1" dirty="0">
                <a:ln>
                  <a:solidFill>
                    <a:schemeClr val="accent6">
                      <a:lumMod val="50000"/>
                    </a:schemeClr>
                  </a:solidFill>
                </a:ln>
                <a:noFill/>
                <a:latin typeface="Berlin Sans FB Demi" panose="020E0802020502020306" charset="0"/>
                <a:cs typeface="Berlin Sans FB Demi" panose="020E0802020502020306" charset="0"/>
              </a:endParaRPr>
            </a:p>
          </p:txBody>
        </p:sp>
        <p:sp>
          <p:nvSpPr>
            <p:cNvPr id="5" name="Google Shape;247;p32"/>
            <p:cNvSpPr/>
            <p:nvPr>
              <p:custDataLst>
                <p:tags r:id="rId5"/>
              </p:custDataLst>
            </p:nvPr>
          </p:nvSpPr>
          <p:spPr>
            <a:xfrm>
              <a:off x="11163" y="6023"/>
              <a:ext cx="4284" cy="1638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endParaRPr sz="1200" b="0" i="1" dirty="0">
                <a:ln>
                  <a:noFill/>
                </a:ln>
                <a:solidFill>
                  <a:srgbClr val="674EA7"/>
                </a:solidFill>
                <a:latin typeface="Berlin Sans FB Demi" panose="020E0802020502020306" charset="0"/>
                <a:cs typeface="Berlin Sans FB Demi" panose="020E0802020502020306" charset="0"/>
              </a:endParaRPr>
            </a:p>
          </p:txBody>
        </p:sp>
        <p:sp>
          <p:nvSpPr>
            <p:cNvPr id="44" name="Google Shape;44;p6"/>
            <p:cNvSpPr/>
            <p:nvPr>
              <p:custDataLst>
                <p:tags r:id="rId6"/>
              </p:custDataLst>
            </p:nvPr>
          </p:nvSpPr>
          <p:spPr>
            <a:xfrm>
              <a:off x="1858" y="6137"/>
              <a:ext cx="2055" cy="1364"/>
            </a:xfrm>
            <a:custGeom>
              <a:avLst/>
              <a:gdLst/>
              <a:ahLst/>
              <a:cxnLst/>
              <a:rect l="l" t="t" r="r" b="b"/>
              <a:pathLst>
                <a:path w="37474" h="34655" extrusionOk="0">
                  <a:moveTo>
                    <a:pt x="0" y="20396"/>
                  </a:moveTo>
                  <a:cubicBezTo>
                    <a:pt x="10104" y="22784"/>
                    <a:pt x="10392" y="21788"/>
                    <a:pt x="20207" y="25172"/>
                  </a:cubicBezTo>
                  <a:cubicBezTo>
                    <a:pt x="26500" y="27342"/>
                    <a:pt x="26103" y="28262"/>
                    <a:pt x="31964" y="31418"/>
                  </a:cubicBezTo>
                  <a:cubicBezTo>
                    <a:pt x="31996" y="31435"/>
                    <a:pt x="36372" y="34952"/>
                    <a:pt x="36372" y="34357"/>
                  </a:cubicBezTo>
                  <a:cubicBezTo>
                    <a:pt x="36372" y="33358"/>
                    <a:pt x="34424" y="32575"/>
                    <a:pt x="30494" y="27377"/>
                  </a:cubicBezTo>
                  <a:cubicBezTo>
                    <a:pt x="21077" y="14922"/>
                    <a:pt x="21097" y="14907"/>
                    <a:pt x="11757" y="2394"/>
                  </a:cubicBezTo>
                  <a:cubicBezTo>
                    <a:pt x="11082" y="1489"/>
                    <a:pt x="8122" y="-190"/>
                    <a:pt x="9185" y="190"/>
                  </a:cubicBezTo>
                  <a:cubicBezTo>
                    <a:pt x="19836" y="3995"/>
                    <a:pt x="29482" y="10924"/>
                    <a:pt x="37474" y="18927"/>
                  </a:cubicBezTo>
                </a:path>
              </a:pathLst>
            </a:custGeom>
            <a:noFill/>
            <a:ln w="38100" cap="flat" cmpd="sng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5" name="Google Shape;45;p6"/>
            <p:cNvSpPr/>
            <p:nvPr>
              <p:custDataLst>
                <p:tags r:id="rId7"/>
              </p:custDataLst>
            </p:nvPr>
          </p:nvSpPr>
          <p:spPr>
            <a:xfrm rot="17220000">
              <a:off x="7549" y="5402"/>
              <a:ext cx="1742" cy="3118"/>
            </a:xfrm>
            <a:custGeom>
              <a:avLst/>
              <a:gdLst/>
              <a:ahLst/>
              <a:cxnLst/>
              <a:rect l="l" t="t" r="r" b="b"/>
              <a:pathLst>
                <a:path w="25820" h="95361" extrusionOk="0">
                  <a:moveTo>
                    <a:pt x="0" y="35934"/>
                  </a:moveTo>
                  <a:cubicBezTo>
                    <a:pt x="1844" y="26918"/>
                    <a:pt x="1792" y="26907"/>
                    <a:pt x="3688" y="17901"/>
                  </a:cubicBezTo>
                  <a:cubicBezTo>
                    <a:pt x="4251" y="15226"/>
                    <a:pt x="4453" y="15267"/>
                    <a:pt x="4918" y="12573"/>
                  </a:cubicBezTo>
                  <a:cubicBezTo>
                    <a:pt x="5480" y="9317"/>
                    <a:pt x="5311" y="9292"/>
                    <a:pt x="5738" y="6016"/>
                  </a:cubicBezTo>
                  <a:cubicBezTo>
                    <a:pt x="5933" y="4520"/>
                    <a:pt x="6104" y="0"/>
                    <a:pt x="6147" y="1508"/>
                  </a:cubicBezTo>
                  <a:cubicBezTo>
                    <a:pt x="6522" y="14618"/>
                    <a:pt x="6557" y="27737"/>
                    <a:pt x="6557" y="40852"/>
                  </a:cubicBezTo>
                  <a:cubicBezTo>
                    <a:pt x="6557" y="46385"/>
                    <a:pt x="6557" y="46385"/>
                    <a:pt x="6557" y="51918"/>
                  </a:cubicBezTo>
                  <a:cubicBezTo>
                    <a:pt x="6557" y="53421"/>
                    <a:pt x="6557" y="57929"/>
                    <a:pt x="6557" y="56426"/>
                  </a:cubicBezTo>
                  <a:cubicBezTo>
                    <a:pt x="6557" y="47000"/>
                    <a:pt x="6557" y="37573"/>
                    <a:pt x="6557" y="28147"/>
                  </a:cubicBezTo>
                  <a:cubicBezTo>
                    <a:pt x="6557" y="25688"/>
                    <a:pt x="6557" y="25688"/>
                    <a:pt x="6557" y="23229"/>
                  </a:cubicBezTo>
                  <a:cubicBezTo>
                    <a:pt x="6557" y="22273"/>
                    <a:pt x="6305" y="19437"/>
                    <a:pt x="6557" y="20360"/>
                  </a:cubicBezTo>
                  <a:cubicBezTo>
                    <a:pt x="9058" y="29531"/>
                    <a:pt x="9833" y="39142"/>
                    <a:pt x="10246" y="48639"/>
                  </a:cubicBezTo>
                  <a:cubicBezTo>
                    <a:pt x="10246" y="48643"/>
                    <a:pt x="9737" y="59069"/>
                    <a:pt x="10246" y="58475"/>
                  </a:cubicBezTo>
                  <a:cubicBezTo>
                    <a:pt x="12557" y="55778"/>
                    <a:pt x="13342" y="52047"/>
                    <a:pt x="14344" y="48639"/>
                  </a:cubicBezTo>
                  <a:cubicBezTo>
                    <a:pt x="14783" y="47145"/>
                    <a:pt x="16199" y="43769"/>
                    <a:pt x="17213" y="44951"/>
                  </a:cubicBezTo>
                  <a:cubicBezTo>
                    <a:pt x="22027" y="50564"/>
                    <a:pt x="21400" y="59284"/>
                    <a:pt x="21721" y="66672"/>
                  </a:cubicBezTo>
                  <a:cubicBezTo>
                    <a:pt x="21745" y="67218"/>
                    <a:pt x="21721" y="68859"/>
                    <a:pt x="21721" y="68312"/>
                  </a:cubicBezTo>
                  <a:cubicBezTo>
                    <a:pt x="21721" y="63528"/>
                    <a:pt x="22131" y="58751"/>
                    <a:pt x="22131" y="53967"/>
                  </a:cubicBezTo>
                  <a:cubicBezTo>
                    <a:pt x="22131" y="53353"/>
                    <a:pt x="22044" y="52130"/>
                    <a:pt x="22131" y="52738"/>
                  </a:cubicBezTo>
                  <a:cubicBezTo>
                    <a:pt x="24148" y="66855"/>
                    <a:pt x="25820" y="81100"/>
                    <a:pt x="25820" y="95361"/>
                  </a:cubicBezTo>
                </a:path>
              </a:pathLst>
            </a:custGeom>
            <a:noFill/>
            <a:ln w="38100" cap="flat" cmpd="sng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" grpId="0"/>
      <p:bldP spid="242" grpId="1"/>
      <p:bldP spid="243" grpId="0"/>
      <p:bldP spid="24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4;p36"/>
          <p:cNvSpPr txBox="1"/>
          <p:nvPr>
            <p:custDataLst>
              <p:tags r:id="rId1"/>
            </p:custDataLst>
          </p:nvPr>
        </p:nvSpPr>
        <p:spPr>
          <a:xfrm>
            <a:off x="713250" y="315637"/>
            <a:ext cx="7717500" cy="72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4400" dirty="0">
                <a:solidFill>
                  <a:schemeClr val="tx1"/>
                </a:solidFill>
                <a:latin typeface="Bahnschrift SemiBold SemiConden" panose="020B0502040204020203" pitchFamily="34" charset="0"/>
                <a:cs typeface="Berlin Sans FB Demi" panose="020E0802020502020306" charset="0"/>
                <a:sym typeface="+mn-ea"/>
              </a:rPr>
              <a:t>О чем проект?</a:t>
            </a:r>
            <a:endParaRPr sz="4400" dirty="0">
              <a:solidFill>
                <a:schemeClr val="tx1"/>
              </a:solidFill>
              <a:latin typeface="Bahnschrift SemiBold SemiConden" panose="020B0502040204020203" pitchFamily="34" charset="0"/>
              <a:cs typeface="Berlin Sans FB Demi" panose="020E0802020502020306" charset="0"/>
            </a:endParaRPr>
          </a:p>
        </p:txBody>
      </p:sp>
      <p:grpSp>
        <p:nvGrpSpPr>
          <p:cNvPr id="287" name="Google Shape;287;p35"/>
          <p:cNvGrpSpPr/>
          <p:nvPr/>
        </p:nvGrpSpPr>
        <p:grpSpPr>
          <a:xfrm rot="1700945">
            <a:off x="15688" y="308091"/>
            <a:ext cx="1714249" cy="1543033"/>
            <a:chOff x="1219263" y="3053336"/>
            <a:chExt cx="2247372" cy="2022909"/>
          </a:xfrm>
        </p:grpSpPr>
        <p:sp>
          <p:nvSpPr>
            <p:cNvPr id="288" name="Google Shape;288;p35"/>
            <p:cNvSpPr/>
            <p:nvPr>
              <p:custDataLst>
                <p:tags r:id="rId5"/>
              </p:custDataLst>
            </p:nvPr>
          </p:nvSpPr>
          <p:spPr>
            <a:xfrm>
              <a:off x="1219263" y="3053346"/>
              <a:ext cx="1987556" cy="2022899"/>
            </a:xfrm>
            <a:custGeom>
              <a:avLst/>
              <a:gdLst/>
              <a:ahLst/>
              <a:cxnLst/>
              <a:rect l="l" t="t" r="r" b="b"/>
              <a:pathLst>
                <a:path w="55329" h="48771" extrusionOk="0">
                  <a:moveTo>
                    <a:pt x="0" y="0"/>
                  </a:moveTo>
                  <a:cubicBezTo>
                    <a:pt x="9780" y="9205"/>
                    <a:pt x="18826" y="19218"/>
                    <a:pt x="29099" y="27869"/>
                  </a:cubicBezTo>
                  <a:cubicBezTo>
                    <a:pt x="37650" y="35071"/>
                    <a:pt x="47424" y="40866"/>
                    <a:pt x="55329" y="48771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89" name="Google Shape;289;p35"/>
            <p:cNvSpPr/>
            <p:nvPr>
              <p:custDataLst>
                <p:tags r:id="rId6"/>
              </p:custDataLst>
            </p:nvPr>
          </p:nvSpPr>
          <p:spPr>
            <a:xfrm flipH="1">
              <a:off x="1219309" y="3053336"/>
              <a:ext cx="2247326" cy="1340959"/>
            </a:xfrm>
            <a:custGeom>
              <a:avLst/>
              <a:gdLst/>
              <a:ahLst/>
              <a:cxnLst/>
              <a:rect l="l" t="t" r="r" b="b"/>
              <a:pathLst>
                <a:path w="55329" h="48771" extrusionOk="0">
                  <a:moveTo>
                    <a:pt x="0" y="0"/>
                  </a:moveTo>
                  <a:cubicBezTo>
                    <a:pt x="9780" y="9205"/>
                    <a:pt x="18826" y="19218"/>
                    <a:pt x="29099" y="27869"/>
                  </a:cubicBezTo>
                  <a:cubicBezTo>
                    <a:pt x="37650" y="35071"/>
                    <a:pt x="47424" y="40866"/>
                    <a:pt x="55329" y="48771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311" name="Google Shape;311;p37"/>
          <p:cNvSpPr/>
          <p:nvPr>
            <p:custDataLst>
              <p:tags r:id="rId2"/>
            </p:custDataLst>
          </p:nvPr>
        </p:nvSpPr>
        <p:spPr>
          <a:xfrm rot="7604127">
            <a:off x="7536180" y="3924300"/>
            <a:ext cx="1607185" cy="1066800"/>
          </a:xfrm>
          <a:custGeom>
            <a:avLst/>
            <a:gdLst/>
            <a:ahLst/>
            <a:cxnLst/>
            <a:rect l="l" t="t" r="r" b="b"/>
            <a:pathLst>
              <a:path w="37474" h="34655" extrusionOk="0">
                <a:moveTo>
                  <a:pt x="0" y="20396"/>
                </a:moveTo>
                <a:cubicBezTo>
                  <a:pt x="10104" y="22784"/>
                  <a:pt x="10392" y="21788"/>
                  <a:pt x="20207" y="25172"/>
                </a:cubicBezTo>
                <a:cubicBezTo>
                  <a:pt x="26500" y="27342"/>
                  <a:pt x="26103" y="28262"/>
                  <a:pt x="31964" y="31418"/>
                </a:cubicBezTo>
                <a:cubicBezTo>
                  <a:pt x="31996" y="31435"/>
                  <a:pt x="36372" y="34952"/>
                  <a:pt x="36372" y="34357"/>
                </a:cubicBezTo>
                <a:cubicBezTo>
                  <a:pt x="36372" y="33358"/>
                  <a:pt x="34424" y="32575"/>
                  <a:pt x="30494" y="27377"/>
                </a:cubicBezTo>
                <a:cubicBezTo>
                  <a:pt x="21077" y="14922"/>
                  <a:pt x="21097" y="14907"/>
                  <a:pt x="11757" y="2394"/>
                </a:cubicBezTo>
                <a:cubicBezTo>
                  <a:pt x="11082" y="1489"/>
                  <a:pt x="8122" y="-190"/>
                  <a:pt x="9185" y="190"/>
                </a:cubicBezTo>
                <a:cubicBezTo>
                  <a:pt x="19836" y="3995"/>
                  <a:pt x="29482" y="10924"/>
                  <a:pt x="37474" y="18927"/>
                </a:cubicBezTo>
              </a:path>
            </a:pathLst>
          </a:custGeom>
          <a:noFill/>
          <a:ln w="3810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1" name="Google Shape;361;p40"/>
          <p:cNvSpPr/>
          <p:nvPr>
            <p:custDataLst>
              <p:tags r:id="rId3"/>
            </p:custDataLst>
          </p:nvPr>
        </p:nvSpPr>
        <p:spPr>
          <a:xfrm>
            <a:off x="198783" y="1948070"/>
            <a:ext cx="4718354" cy="2289963"/>
          </a:xfrm>
          <a:custGeom>
            <a:avLst/>
            <a:gdLst/>
            <a:ahLst/>
            <a:cxnLst/>
            <a:rect l="l" t="t" r="r" b="b"/>
            <a:pathLst>
              <a:path w="158216" h="57992" extrusionOk="0">
                <a:moveTo>
                  <a:pt x="562" y="819"/>
                </a:moveTo>
                <a:cubicBezTo>
                  <a:pt x="562" y="11338"/>
                  <a:pt x="562" y="21858"/>
                  <a:pt x="562" y="32377"/>
                </a:cubicBezTo>
                <a:cubicBezTo>
                  <a:pt x="562" y="38251"/>
                  <a:pt x="562" y="44126"/>
                  <a:pt x="562" y="50000"/>
                </a:cubicBezTo>
                <a:cubicBezTo>
                  <a:pt x="562" y="51230"/>
                  <a:pt x="-637" y="53415"/>
                  <a:pt x="562" y="53689"/>
                </a:cubicBezTo>
                <a:cubicBezTo>
                  <a:pt x="11237" y="56129"/>
                  <a:pt x="22412" y="55202"/>
                  <a:pt x="33350" y="55738"/>
                </a:cubicBezTo>
                <a:cubicBezTo>
                  <a:pt x="57508" y="56922"/>
                  <a:pt x="81704" y="57377"/>
                  <a:pt x="105891" y="57377"/>
                </a:cubicBezTo>
                <a:cubicBezTo>
                  <a:pt x="117777" y="57377"/>
                  <a:pt x="129662" y="57377"/>
                  <a:pt x="141548" y="57377"/>
                </a:cubicBezTo>
                <a:cubicBezTo>
                  <a:pt x="145373" y="57377"/>
                  <a:pt x="149198" y="57377"/>
                  <a:pt x="153023" y="57377"/>
                </a:cubicBezTo>
                <a:cubicBezTo>
                  <a:pt x="154662" y="57377"/>
                  <a:pt x="156958" y="58689"/>
                  <a:pt x="157941" y="57377"/>
                </a:cubicBezTo>
                <a:cubicBezTo>
                  <a:pt x="158491" y="56644"/>
                  <a:pt x="157343" y="56627"/>
                  <a:pt x="157121" y="55738"/>
                </a:cubicBezTo>
                <a:cubicBezTo>
                  <a:pt x="155903" y="50864"/>
                  <a:pt x="155978" y="50843"/>
                  <a:pt x="155072" y="45902"/>
                </a:cubicBezTo>
                <a:cubicBezTo>
                  <a:pt x="153922" y="39628"/>
                  <a:pt x="152323" y="33406"/>
                  <a:pt x="151794" y="27049"/>
                </a:cubicBezTo>
                <a:cubicBezTo>
                  <a:pt x="151262" y="20650"/>
                  <a:pt x="151794" y="14208"/>
                  <a:pt x="151794" y="7787"/>
                </a:cubicBezTo>
                <a:cubicBezTo>
                  <a:pt x="151794" y="6011"/>
                  <a:pt x="153569" y="2400"/>
                  <a:pt x="151794" y="2459"/>
                </a:cubicBezTo>
                <a:cubicBezTo>
                  <a:pt x="135897" y="2989"/>
                  <a:pt x="120152" y="7011"/>
                  <a:pt x="104252" y="6557"/>
                </a:cubicBezTo>
                <a:cubicBezTo>
                  <a:pt x="70179" y="5583"/>
                  <a:pt x="36289" y="0"/>
                  <a:pt x="2202" y="0"/>
                </a:cubicBezTo>
              </a:path>
            </a:pathLst>
          </a:custGeom>
          <a:noFill/>
          <a:ln w="3810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" name="Google Shape;817;p46"/>
          <p:cNvSpPr txBox="1"/>
          <p:nvPr>
            <p:custDataLst>
              <p:tags r:id="rId4"/>
            </p:custDataLst>
          </p:nvPr>
        </p:nvSpPr>
        <p:spPr>
          <a:xfrm>
            <a:off x="4917137" y="1580558"/>
            <a:ext cx="4028080" cy="26574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None/>
              <a:defRPr sz="1600" b="0" i="0" u="none" strike="noStrike" cap="none">
                <a:solidFill>
                  <a:schemeClr val="dk1"/>
                </a:solidFill>
                <a:latin typeface="Josefin Slab Thin"/>
                <a:ea typeface="Josefin Slab Thin"/>
                <a:cs typeface="Josefin Slab Thin"/>
                <a:sym typeface="Josefin Slab Thin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None/>
              <a:defRPr sz="1400" b="0" i="0" u="none" strike="noStrike" cap="none">
                <a:solidFill>
                  <a:schemeClr val="dk1"/>
                </a:solidFill>
                <a:latin typeface="Josefin Slab Thin"/>
                <a:ea typeface="Josefin Slab Thin"/>
                <a:cs typeface="Josefin Slab Thin"/>
                <a:sym typeface="Josefin Slab Thi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None/>
              <a:defRPr sz="1400" b="0" i="0" u="none" strike="noStrike" cap="none">
                <a:solidFill>
                  <a:schemeClr val="dk1"/>
                </a:solidFill>
                <a:latin typeface="Josefin Slab Thin"/>
                <a:ea typeface="Josefin Slab Thin"/>
                <a:cs typeface="Josefin Slab Thin"/>
                <a:sym typeface="Josefin Slab Thi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None/>
              <a:defRPr sz="1400" b="0" i="0" u="none" strike="noStrike" cap="none">
                <a:solidFill>
                  <a:schemeClr val="dk1"/>
                </a:solidFill>
                <a:latin typeface="Josefin Slab Thin"/>
                <a:ea typeface="Josefin Slab Thin"/>
                <a:cs typeface="Josefin Slab Thin"/>
                <a:sym typeface="Josefin Slab Thi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None/>
              <a:defRPr sz="1400" b="0" i="0" u="none" strike="noStrike" cap="none">
                <a:solidFill>
                  <a:schemeClr val="dk1"/>
                </a:solidFill>
                <a:latin typeface="Josefin Slab Thin"/>
                <a:ea typeface="Josefin Slab Thin"/>
                <a:cs typeface="Josefin Slab Thin"/>
                <a:sym typeface="Josefin Slab Thi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None/>
              <a:defRPr sz="1400" b="0" i="0" u="none" strike="noStrike" cap="none">
                <a:solidFill>
                  <a:schemeClr val="dk1"/>
                </a:solidFill>
                <a:latin typeface="Josefin Slab Thin"/>
                <a:ea typeface="Josefin Slab Thin"/>
                <a:cs typeface="Josefin Slab Thin"/>
                <a:sym typeface="Josefin Slab Thi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None/>
              <a:defRPr sz="1400" b="0" i="0" u="none" strike="noStrike" cap="none">
                <a:solidFill>
                  <a:schemeClr val="dk1"/>
                </a:solidFill>
                <a:latin typeface="Josefin Slab Thin"/>
                <a:ea typeface="Josefin Slab Thin"/>
                <a:cs typeface="Josefin Slab Thin"/>
                <a:sym typeface="Josefin Slab Thi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None/>
              <a:defRPr sz="1400" b="0" i="0" u="none" strike="noStrike" cap="none">
                <a:solidFill>
                  <a:schemeClr val="dk1"/>
                </a:solidFill>
                <a:latin typeface="Josefin Slab Thin"/>
                <a:ea typeface="Josefin Slab Thin"/>
                <a:cs typeface="Josefin Slab Thin"/>
                <a:sym typeface="Josefin Slab Thi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None/>
              <a:defRPr sz="1400" b="0" i="0" u="none" strike="noStrike" cap="none">
                <a:solidFill>
                  <a:schemeClr val="dk1"/>
                </a:solidFill>
                <a:latin typeface="Josefin Slab Thin"/>
                <a:ea typeface="Josefin Slab Thin"/>
                <a:cs typeface="Josefin Slab Thin"/>
                <a:sym typeface="Josefin Slab Thin"/>
              </a:defRPr>
            </a:lvl9pPr>
          </a:lstStyle>
          <a:p>
            <a:pPr algn="l"/>
            <a:r>
              <a:rPr lang="ru-RU" sz="18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latin typeface="Bahnschrift SemiLigh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Выставка посвящена одному из самых ярких и противоречивых явлений в российской культуре — </a:t>
            </a:r>
            <a:r>
              <a:rPr lang="ru-RU" sz="1800" dirty="0">
                <a:solidFill>
                  <a:schemeClr val="accent6"/>
                </a:solidFill>
                <a:effectLst/>
                <a:latin typeface="Bahnschrift SemiLigh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сибирскому панку,</a:t>
            </a:r>
            <a:r>
              <a:rPr lang="ru-RU" sz="18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latin typeface="Bahnschrift SemiLigh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олицетворяемому творчеством Егора Летова. Она исследует влияние панк-</a:t>
            </a:r>
            <a:r>
              <a:rPr lang="ru-RU" sz="1800" dirty="0">
                <a:solidFill>
                  <a:schemeClr val="accent6"/>
                </a:solidFill>
                <a:effectLst/>
                <a:latin typeface="Bahnschrift SemiLigh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музыки, поэзии и философии </a:t>
            </a:r>
            <a:r>
              <a:rPr lang="ru-RU" sz="18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latin typeface="Bahnschrift SemiLigh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современное искусство, а также на молодежные субкультуры.</a:t>
            </a:r>
            <a:endParaRPr lang="ru-RU" sz="1800" dirty="0">
              <a:solidFill>
                <a:schemeClr val="bg2">
                  <a:lumMod val="40000"/>
                  <a:lumOff val="60000"/>
                </a:schemeClr>
              </a:solidFill>
              <a:effectLst/>
              <a:latin typeface="Bahnschrift SemiLight Condensed" panose="020B0502040204020203" pitchFamily="34" charset="0"/>
              <a:ea typeface="Calibri" panose="020F0502020204030204" pitchFamily="34" charset="0"/>
            </a:endParaRPr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532468F1-1668-45AA-8BDA-3553B2B7F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66" y="1324896"/>
            <a:ext cx="4078134" cy="271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4;p36"/>
          <p:cNvSpPr txBox="1"/>
          <p:nvPr>
            <p:custDataLst>
              <p:tags r:id="rId1"/>
            </p:custDataLst>
          </p:nvPr>
        </p:nvSpPr>
        <p:spPr>
          <a:xfrm>
            <a:off x="713225" y="445025"/>
            <a:ext cx="7717500" cy="72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dirty="0">
                <a:latin typeface="Bahnschrift SemiBold SemiConden" panose="020B0502040204020203" pitchFamily="34" charset="0"/>
                <a:cs typeface="Berlin Sans FB Demi" panose="020E0802020502020306" charset="0"/>
                <a:sym typeface="+mn-ea"/>
              </a:rPr>
              <a:t>География проекта</a:t>
            </a:r>
            <a:endParaRPr dirty="0">
              <a:solidFill>
                <a:schemeClr val="dk2"/>
              </a:solidFill>
              <a:latin typeface="Bahnschrift SemiBold SemiConden" panose="020B0502040204020203" pitchFamily="34" charset="0"/>
              <a:cs typeface="Berlin Sans FB Demi" panose="020E0802020502020306" charset="0"/>
            </a:endParaRPr>
          </a:p>
        </p:txBody>
      </p:sp>
      <p:grpSp>
        <p:nvGrpSpPr>
          <p:cNvPr id="287" name="Google Shape;287;p35"/>
          <p:cNvGrpSpPr/>
          <p:nvPr/>
        </p:nvGrpSpPr>
        <p:grpSpPr>
          <a:xfrm rot="1700945">
            <a:off x="15687" y="273464"/>
            <a:ext cx="1714249" cy="1543033"/>
            <a:chOff x="1219263" y="3053336"/>
            <a:chExt cx="2247372" cy="2022909"/>
          </a:xfrm>
        </p:grpSpPr>
        <p:sp>
          <p:nvSpPr>
            <p:cNvPr id="288" name="Google Shape;288;p35"/>
            <p:cNvSpPr/>
            <p:nvPr>
              <p:custDataLst>
                <p:tags r:id="rId10"/>
              </p:custDataLst>
            </p:nvPr>
          </p:nvSpPr>
          <p:spPr>
            <a:xfrm>
              <a:off x="1219263" y="3053346"/>
              <a:ext cx="1987556" cy="2022899"/>
            </a:xfrm>
            <a:custGeom>
              <a:avLst/>
              <a:gdLst/>
              <a:ahLst/>
              <a:cxnLst/>
              <a:rect l="l" t="t" r="r" b="b"/>
              <a:pathLst>
                <a:path w="55329" h="48771" extrusionOk="0">
                  <a:moveTo>
                    <a:pt x="0" y="0"/>
                  </a:moveTo>
                  <a:cubicBezTo>
                    <a:pt x="9780" y="9205"/>
                    <a:pt x="18826" y="19218"/>
                    <a:pt x="29099" y="27869"/>
                  </a:cubicBezTo>
                  <a:cubicBezTo>
                    <a:pt x="37650" y="35071"/>
                    <a:pt x="47424" y="40866"/>
                    <a:pt x="55329" y="48771"/>
                  </a:cubicBezTo>
                </a:path>
              </a:pathLst>
            </a:custGeom>
            <a:noFill/>
            <a:ln w="38100" cap="flat" cmpd="sng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89" name="Google Shape;289;p35"/>
            <p:cNvSpPr/>
            <p:nvPr>
              <p:custDataLst>
                <p:tags r:id="rId11"/>
              </p:custDataLst>
            </p:nvPr>
          </p:nvSpPr>
          <p:spPr>
            <a:xfrm flipH="1">
              <a:off x="1219309" y="3053336"/>
              <a:ext cx="2247326" cy="1340959"/>
            </a:xfrm>
            <a:custGeom>
              <a:avLst/>
              <a:gdLst/>
              <a:ahLst/>
              <a:cxnLst/>
              <a:rect l="l" t="t" r="r" b="b"/>
              <a:pathLst>
                <a:path w="55329" h="48771" extrusionOk="0">
                  <a:moveTo>
                    <a:pt x="0" y="0"/>
                  </a:moveTo>
                  <a:cubicBezTo>
                    <a:pt x="9780" y="9205"/>
                    <a:pt x="18826" y="19218"/>
                    <a:pt x="29099" y="27869"/>
                  </a:cubicBezTo>
                  <a:cubicBezTo>
                    <a:pt x="37650" y="35071"/>
                    <a:pt x="47424" y="40866"/>
                    <a:pt x="55329" y="48771"/>
                  </a:cubicBezTo>
                </a:path>
              </a:pathLst>
            </a:custGeom>
            <a:noFill/>
            <a:ln w="38100" cap="flat" cmpd="sng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311" name="Google Shape;311;p37"/>
          <p:cNvSpPr/>
          <p:nvPr>
            <p:custDataLst>
              <p:tags r:id="rId2"/>
            </p:custDataLst>
          </p:nvPr>
        </p:nvSpPr>
        <p:spPr>
          <a:xfrm rot="7604127">
            <a:off x="7536180" y="3924300"/>
            <a:ext cx="1607185" cy="1066800"/>
          </a:xfrm>
          <a:custGeom>
            <a:avLst/>
            <a:gdLst/>
            <a:ahLst/>
            <a:cxnLst/>
            <a:rect l="l" t="t" r="r" b="b"/>
            <a:pathLst>
              <a:path w="37474" h="34655" extrusionOk="0">
                <a:moveTo>
                  <a:pt x="0" y="20396"/>
                </a:moveTo>
                <a:cubicBezTo>
                  <a:pt x="10104" y="22784"/>
                  <a:pt x="10392" y="21788"/>
                  <a:pt x="20207" y="25172"/>
                </a:cubicBezTo>
                <a:cubicBezTo>
                  <a:pt x="26500" y="27342"/>
                  <a:pt x="26103" y="28262"/>
                  <a:pt x="31964" y="31418"/>
                </a:cubicBezTo>
                <a:cubicBezTo>
                  <a:pt x="31996" y="31435"/>
                  <a:pt x="36372" y="34952"/>
                  <a:pt x="36372" y="34357"/>
                </a:cubicBezTo>
                <a:cubicBezTo>
                  <a:pt x="36372" y="33358"/>
                  <a:pt x="34424" y="32575"/>
                  <a:pt x="30494" y="27377"/>
                </a:cubicBezTo>
                <a:cubicBezTo>
                  <a:pt x="21077" y="14922"/>
                  <a:pt x="21097" y="14907"/>
                  <a:pt x="11757" y="2394"/>
                </a:cubicBezTo>
                <a:cubicBezTo>
                  <a:pt x="11082" y="1489"/>
                  <a:pt x="8122" y="-190"/>
                  <a:pt x="9185" y="190"/>
                </a:cubicBezTo>
                <a:cubicBezTo>
                  <a:pt x="19836" y="3995"/>
                  <a:pt x="29482" y="10924"/>
                  <a:pt x="37474" y="18927"/>
                </a:cubicBezTo>
              </a:path>
            </a:pathLst>
          </a:custGeom>
          <a:noFill/>
          <a:ln w="3810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04" name="Google Shape;504;p40"/>
          <p:cNvSpPr txBox="1"/>
          <p:nvPr>
            <p:custDataLst>
              <p:tags r:id="rId3"/>
            </p:custDataLst>
          </p:nvPr>
        </p:nvSpPr>
        <p:spPr>
          <a:xfrm>
            <a:off x="6398788" y="1828100"/>
            <a:ext cx="1799400" cy="8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bg2">
                    <a:lumMod val="20000"/>
                    <a:lumOff val="80000"/>
                  </a:schemeClr>
                </a:solidFill>
                <a:latin typeface="Bahnschrift SemiLight Condensed" panose="020B0502040204020203" pitchFamily="34" charset="0"/>
                <a:ea typeface="思源黑体 CN Light" panose="020B0300000000000000" charset="-122"/>
                <a:sym typeface="+mn-ea"/>
              </a:rPr>
              <a:t>Выставка пройдет в пространстве ЦСИ «Винзавод»</a:t>
            </a:r>
            <a:endParaRPr lang="en-GB" sz="1600" dirty="0">
              <a:solidFill>
                <a:schemeClr val="bg2">
                  <a:lumMod val="20000"/>
                  <a:lumOff val="80000"/>
                </a:schemeClr>
              </a:solidFill>
              <a:latin typeface="Bahnschrift SemiLight Condensed" panose="020B0502040204020203" pitchFamily="34" charset="0"/>
              <a:ea typeface="思源黑体 CN Light" panose="020B0300000000000000" charset="-122"/>
              <a:cs typeface="思源黑体 Light" panose="020B0300000000000000" charset="-122"/>
              <a:sym typeface="+mn-ea"/>
            </a:endParaRPr>
          </a:p>
        </p:txBody>
      </p:sp>
      <p:sp>
        <p:nvSpPr>
          <p:cNvPr id="505" name="Google Shape;505;p40"/>
          <p:cNvSpPr txBox="1"/>
          <p:nvPr>
            <p:custDataLst>
              <p:tags r:id="rId4"/>
            </p:custDataLst>
          </p:nvPr>
        </p:nvSpPr>
        <p:spPr>
          <a:xfrm>
            <a:off x="6398788" y="1463590"/>
            <a:ext cx="1799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2400" dirty="0">
                <a:solidFill>
                  <a:schemeClr val="accent6"/>
                </a:solidFill>
                <a:latin typeface="Bahnschrift SemiBold SemiConden" panose="020B0502040204020203" pitchFamily="34" charset="0"/>
                <a:ea typeface="思源黑体 Light" panose="020B0300000000000000" charset="-122"/>
                <a:cs typeface="Berlin Sans FB Demi" panose="020E0802020502020306" charset="0"/>
                <a:sym typeface="+mn-ea"/>
              </a:rPr>
              <a:t>Москва</a:t>
            </a:r>
            <a:endParaRPr lang="en-US" altLang="en-GB" sz="2400" dirty="0">
              <a:solidFill>
                <a:schemeClr val="accent6"/>
              </a:solidFill>
              <a:latin typeface="Bahnschrift SemiBold SemiConden" panose="020B0502040204020203" pitchFamily="34" charset="0"/>
              <a:ea typeface="思源黑体 Light" panose="020B0300000000000000" charset="-122"/>
              <a:cs typeface="Berlin Sans FB Demi" panose="020E0802020502020306" charset="0"/>
              <a:sym typeface="+mn-ea"/>
            </a:endParaRPr>
          </a:p>
        </p:txBody>
      </p:sp>
      <p:sp>
        <p:nvSpPr>
          <p:cNvPr id="506" name="Google Shape;506;p40"/>
          <p:cNvSpPr txBox="1"/>
          <p:nvPr>
            <p:custDataLst>
              <p:tags r:id="rId5"/>
            </p:custDataLst>
          </p:nvPr>
        </p:nvSpPr>
        <p:spPr>
          <a:xfrm>
            <a:off x="6398788" y="3296400"/>
            <a:ext cx="1799400" cy="8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30000"/>
              </a:lnSpc>
            </a:pPr>
            <a:r>
              <a:rPr lang="ru-RU" sz="1600" dirty="0">
                <a:solidFill>
                  <a:schemeClr val="bg2">
                    <a:lumMod val="20000"/>
                    <a:lumOff val="80000"/>
                  </a:schemeClr>
                </a:solidFill>
                <a:latin typeface="Bahnschrift SemiLight Condensed" panose="020B0502040204020203" pitchFamily="34" charset="0"/>
              </a:rPr>
              <a:t>Передвижная версия выставки как дальнейшее развитие проекта</a:t>
            </a:r>
            <a:endParaRPr lang="en-GB" dirty="0">
              <a:solidFill>
                <a:schemeClr val="bg2">
                  <a:lumMod val="20000"/>
                  <a:lumOff val="80000"/>
                </a:schemeClr>
              </a:solidFill>
              <a:latin typeface="Bahnschrift SemiLight Condensed" panose="020B0502040204020203" pitchFamily="34" charset="0"/>
              <a:ea typeface="思源黑体 CN Light" panose="020B0300000000000000" charset="-122"/>
              <a:cs typeface="思源黑体 Light" panose="020B0300000000000000" charset="-122"/>
              <a:sym typeface="+mn-ea"/>
            </a:endParaRPr>
          </a:p>
        </p:txBody>
      </p:sp>
      <p:sp>
        <p:nvSpPr>
          <p:cNvPr id="507" name="Google Shape;507;p40"/>
          <p:cNvSpPr txBox="1"/>
          <p:nvPr>
            <p:custDataLst>
              <p:tags r:id="rId6"/>
            </p:custDataLst>
          </p:nvPr>
        </p:nvSpPr>
        <p:spPr>
          <a:xfrm>
            <a:off x="6398788" y="2951507"/>
            <a:ext cx="1799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2400" dirty="0">
                <a:solidFill>
                  <a:schemeClr val="accent6"/>
                </a:solidFill>
                <a:latin typeface="Bahnschrift SemiBold SemiConden" panose="020B0502040204020203" pitchFamily="34" charset="0"/>
                <a:cs typeface="Berlin Sans FB Demi" panose="020E0802020502020306" charset="0"/>
                <a:sym typeface="+mn-ea"/>
              </a:rPr>
              <a:t>Россия </a:t>
            </a:r>
            <a:endParaRPr lang="en-US" altLang="en-GB" sz="2400" dirty="0">
              <a:solidFill>
                <a:schemeClr val="accent6"/>
              </a:solidFill>
              <a:latin typeface="Bahnschrift SemiBold SemiConden" panose="020B0502040204020203" pitchFamily="34" charset="0"/>
              <a:ea typeface="思源黑体 Light" panose="020B0300000000000000" charset="-122"/>
              <a:cs typeface="Berlin Sans FB Demi" panose="020E0802020502020306" charset="0"/>
              <a:sym typeface="+mn-ea"/>
            </a:endParaRPr>
          </a:p>
        </p:txBody>
      </p:sp>
      <p:cxnSp>
        <p:nvCxnSpPr>
          <p:cNvPr id="508" name="Google Shape;508;p40"/>
          <p:cNvCxnSpPr>
            <a:cxnSpLocks/>
            <a:endCxn id="505" idx="1"/>
          </p:cNvCxnSpPr>
          <p:nvPr>
            <p:custDataLst>
              <p:tags r:id="rId7"/>
            </p:custDataLst>
          </p:nvPr>
        </p:nvCxnSpPr>
        <p:spPr>
          <a:xfrm flipV="1">
            <a:off x="2139400" y="1679140"/>
            <a:ext cx="4259388" cy="732808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509" name="Google Shape;509;p40"/>
          <p:cNvCxnSpPr>
            <a:cxnSpLocks/>
          </p:cNvCxnSpPr>
          <p:nvPr>
            <p:custDataLst>
              <p:tags r:id="rId8"/>
            </p:custDataLst>
          </p:nvPr>
        </p:nvCxnSpPr>
        <p:spPr>
          <a:xfrm flipV="1">
            <a:off x="4876145" y="3167059"/>
            <a:ext cx="1591395" cy="851846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tx2">
                <a:lumMod val="75000"/>
              </a:schemeClr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513" name="Google Shape;513;p40"/>
          <p:cNvSpPr/>
          <p:nvPr>
            <p:custDataLst>
              <p:tags r:id="rId9"/>
            </p:custDataLst>
          </p:nvPr>
        </p:nvSpPr>
        <p:spPr>
          <a:xfrm rot="-4379173">
            <a:off x="820211" y="1205513"/>
            <a:ext cx="99453" cy="86351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/>
              </a:solidFill>
              <a:latin typeface="思源黑体 Light" panose="020B0300000000000000" charset="-122"/>
              <a:ea typeface="思源黑体 Light" panose="020B0300000000000000" charset="-122"/>
              <a:cs typeface="思源黑体 Light" panose="020B0300000000000000" charset="-122"/>
              <a:sym typeface="思源黑体 Light" panose="020B0300000000000000" charset="-122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D3F121C-EA58-4892-866F-77F790EE8CE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362586" y="595307"/>
            <a:ext cx="5831633" cy="5143500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32232" y="460871"/>
            <a:ext cx="9269430" cy="4392028"/>
            <a:chOff x="-51" y="736"/>
            <a:chExt cx="14598" cy="6917"/>
          </a:xfrm>
        </p:grpSpPr>
        <p:sp>
          <p:nvSpPr>
            <p:cNvPr id="263" name="Google Shape;263;p34"/>
            <p:cNvSpPr/>
            <p:nvPr>
              <p:custDataLst>
                <p:tags r:id="rId8"/>
              </p:custDataLst>
            </p:nvPr>
          </p:nvSpPr>
          <p:spPr>
            <a:xfrm rot="-537570">
              <a:off x="10044" y="6379"/>
              <a:ext cx="3807" cy="1132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endParaRPr b="0" i="1" dirty="0">
                <a:ln>
                  <a:noFill/>
                </a:ln>
                <a:solidFill>
                  <a:srgbClr val="674EA7"/>
                </a:solidFill>
                <a:latin typeface="Berlin Sans FB Demi" panose="020E0802020502020306" charset="0"/>
                <a:cs typeface="Berlin Sans FB Demi" panose="020E0802020502020306" charset="0"/>
              </a:endParaRPr>
            </a:p>
          </p:txBody>
        </p:sp>
        <p:sp>
          <p:nvSpPr>
            <p:cNvPr id="264" name="Google Shape;264;p34"/>
            <p:cNvSpPr/>
            <p:nvPr>
              <p:custDataLst>
                <p:tags r:id="rId9"/>
              </p:custDataLst>
            </p:nvPr>
          </p:nvSpPr>
          <p:spPr>
            <a:xfrm rot="-537570">
              <a:off x="10240" y="6521"/>
              <a:ext cx="3807" cy="1132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endParaRPr b="0" i="1" dirty="0">
                <a:ln>
                  <a:solidFill>
                    <a:schemeClr val="accent6">
                      <a:lumMod val="50000"/>
                    </a:schemeClr>
                  </a:solidFill>
                </a:ln>
                <a:noFill/>
                <a:latin typeface="Berlin Sans FB Demi" panose="020E0802020502020306" charset="0"/>
                <a:cs typeface="Berlin Sans FB Demi" panose="020E0802020502020306" charset="0"/>
              </a:endParaRPr>
            </a:p>
          </p:txBody>
        </p:sp>
        <p:sp>
          <p:nvSpPr>
            <p:cNvPr id="265" name="Google Shape;265;p34"/>
            <p:cNvSpPr/>
            <p:nvPr>
              <p:custDataLst>
                <p:tags r:id="rId10"/>
              </p:custDataLst>
            </p:nvPr>
          </p:nvSpPr>
          <p:spPr>
            <a:xfrm>
              <a:off x="1025" y="3357"/>
              <a:ext cx="688" cy="2864"/>
            </a:xfrm>
            <a:custGeom>
              <a:avLst/>
              <a:gdLst/>
              <a:ahLst/>
              <a:cxnLst/>
              <a:rect l="l" t="t" r="r" b="b"/>
              <a:pathLst>
                <a:path w="43185" h="40035" extrusionOk="0">
                  <a:moveTo>
                    <a:pt x="17835" y="40035"/>
                  </a:moveTo>
                  <a:cubicBezTo>
                    <a:pt x="14713" y="33011"/>
                    <a:pt x="9740" y="26955"/>
                    <a:pt x="6079" y="20196"/>
                  </a:cubicBezTo>
                  <a:cubicBezTo>
                    <a:pt x="2779" y="14104"/>
                    <a:pt x="6440" y="20550"/>
                    <a:pt x="2772" y="13215"/>
                  </a:cubicBezTo>
                  <a:cubicBezTo>
                    <a:pt x="2180" y="12030"/>
                    <a:pt x="-568" y="9228"/>
                    <a:pt x="568" y="9909"/>
                  </a:cubicBezTo>
                  <a:cubicBezTo>
                    <a:pt x="9277" y="15133"/>
                    <a:pt x="17714" y="20823"/>
                    <a:pt x="25918" y="26809"/>
                  </a:cubicBezTo>
                  <a:cubicBezTo>
                    <a:pt x="26832" y="27476"/>
                    <a:pt x="32477" y="34945"/>
                    <a:pt x="32898" y="34524"/>
                  </a:cubicBezTo>
                  <a:cubicBezTo>
                    <a:pt x="35862" y="31560"/>
                    <a:pt x="32290" y="26136"/>
                    <a:pt x="31429" y="22033"/>
                  </a:cubicBezTo>
                  <a:cubicBezTo>
                    <a:pt x="30090" y="15649"/>
                    <a:pt x="30653" y="15539"/>
                    <a:pt x="29224" y="9174"/>
                  </a:cubicBezTo>
                  <a:cubicBezTo>
                    <a:pt x="29146" y="8826"/>
                    <a:pt x="25367" y="-357"/>
                    <a:pt x="26285" y="357"/>
                  </a:cubicBezTo>
                  <a:cubicBezTo>
                    <a:pt x="32306" y="5041"/>
                    <a:pt x="39777" y="8962"/>
                    <a:pt x="43185" y="15787"/>
                  </a:cubicBezTo>
                </a:path>
              </a:pathLst>
            </a:custGeom>
            <a:noFill/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266" name="Google Shape;266;p34"/>
            <p:cNvGrpSpPr/>
            <p:nvPr/>
          </p:nvGrpSpPr>
          <p:grpSpPr>
            <a:xfrm rot="1700945">
              <a:off x="-51" y="736"/>
              <a:ext cx="2920" cy="2549"/>
              <a:chOff x="1219263" y="2954512"/>
              <a:chExt cx="2430533" cy="2121733"/>
            </a:xfrm>
          </p:grpSpPr>
          <p:sp>
            <p:nvSpPr>
              <p:cNvPr id="267" name="Google Shape;267;p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1219263" y="3053346"/>
                <a:ext cx="1987556" cy="2022899"/>
              </a:xfrm>
              <a:custGeom>
                <a:avLst/>
                <a:gdLst/>
                <a:ahLst/>
                <a:cxnLst/>
                <a:rect l="l" t="t" r="r" b="b"/>
                <a:pathLst>
                  <a:path w="55329" h="48771" extrusionOk="0">
                    <a:moveTo>
                      <a:pt x="0" y="0"/>
                    </a:moveTo>
                    <a:cubicBezTo>
                      <a:pt x="9780" y="9205"/>
                      <a:pt x="18826" y="19218"/>
                      <a:pt x="29099" y="27869"/>
                    </a:cubicBezTo>
                    <a:cubicBezTo>
                      <a:pt x="37650" y="35071"/>
                      <a:pt x="47424" y="40866"/>
                      <a:pt x="55329" y="48771"/>
                    </a:cubicBezTo>
                  </a:path>
                </a:pathLst>
              </a:custGeom>
              <a:noFill/>
              <a:ln w="38100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68" name="Google Shape;268;p34"/>
              <p:cNvSpPr/>
              <p:nvPr>
                <p:custDataLst>
                  <p:tags r:id="rId13"/>
                </p:custDataLst>
              </p:nvPr>
            </p:nvSpPr>
            <p:spPr>
              <a:xfrm flipH="1">
                <a:off x="1402470" y="2954512"/>
                <a:ext cx="2247326" cy="1340959"/>
              </a:xfrm>
              <a:custGeom>
                <a:avLst/>
                <a:gdLst/>
                <a:ahLst/>
                <a:cxnLst/>
                <a:rect l="l" t="t" r="r" b="b"/>
                <a:pathLst>
                  <a:path w="55329" h="48771" extrusionOk="0">
                    <a:moveTo>
                      <a:pt x="0" y="0"/>
                    </a:moveTo>
                    <a:cubicBezTo>
                      <a:pt x="9780" y="9205"/>
                      <a:pt x="18826" y="19218"/>
                      <a:pt x="29099" y="27869"/>
                    </a:cubicBezTo>
                    <a:cubicBezTo>
                      <a:pt x="37650" y="35071"/>
                      <a:pt x="47424" y="40866"/>
                      <a:pt x="55329" y="48771"/>
                    </a:cubicBezTo>
                  </a:path>
                </a:pathLst>
              </a:custGeom>
              <a:noFill/>
              <a:ln w="38100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269" name="Google Shape;269;p34"/>
            <p:cNvSpPr/>
            <p:nvPr>
              <p:custDataLst>
                <p:tags r:id="rId11"/>
              </p:custDataLst>
            </p:nvPr>
          </p:nvSpPr>
          <p:spPr>
            <a:xfrm rot="7366718">
              <a:off x="12112" y="-670"/>
              <a:ext cx="688" cy="4182"/>
            </a:xfrm>
            <a:custGeom>
              <a:avLst/>
              <a:gdLst/>
              <a:ahLst/>
              <a:cxnLst/>
              <a:rect l="l" t="t" r="r" b="b"/>
              <a:pathLst>
                <a:path w="43185" h="40035" extrusionOk="0">
                  <a:moveTo>
                    <a:pt x="17835" y="40035"/>
                  </a:moveTo>
                  <a:cubicBezTo>
                    <a:pt x="14713" y="33011"/>
                    <a:pt x="9740" y="26955"/>
                    <a:pt x="6079" y="20196"/>
                  </a:cubicBezTo>
                  <a:cubicBezTo>
                    <a:pt x="2779" y="14104"/>
                    <a:pt x="6440" y="20550"/>
                    <a:pt x="2772" y="13215"/>
                  </a:cubicBezTo>
                  <a:cubicBezTo>
                    <a:pt x="2180" y="12030"/>
                    <a:pt x="-568" y="9228"/>
                    <a:pt x="568" y="9909"/>
                  </a:cubicBezTo>
                  <a:cubicBezTo>
                    <a:pt x="9277" y="15133"/>
                    <a:pt x="17714" y="20823"/>
                    <a:pt x="25918" y="26809"/>
                  </a:cubicBezTo>
                  <a:cubicBezTo>
                    <a:pt x="26832" y="27476"/>
                    <a:pt x="32477" y="34945"/>
                    <a:pt x="32898" y="34524"/>
                  </a:cubicBezTo>
                  <a:cubicBezTo>
                    <a:pt x="35862" y="31560"/>
                    <a:pt x="32290" y="26136"/>
                    <a:pt x="31429" y="22033"/>
                  </a:cubicBezTo>
                  <a:cubicBezTo>
                    <a:pt x="30090" y="15649"/>
                    <a:pt x="30653" y="15539"/>
                    <a:pt x="29224" y="9174"/>
                  </a:cubicBezTo>
                  <a:cubicBezTo>
                    <a:pt x="29146" y="8826"/>
                    <a:pt x="25367" y="-357"/>
                    <a:pt x="26285" y="357"/>
                  </a:cubicBezTo>
                  <a:cubicBezTo>
                    <a:pt x="32306" y="5041"/>
                    <a:pt x="39777" y="8962"/>
                    <a:pt x="43185" y="15787"/>
                  </a:cubicBezTo>
                </a:path>
              </a:pathLst>
            </a:custGeom>
            <a:noFill/>
            <a:ln w="38100" cap="flat" cmpd="sng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4" name="Google Shape;294;p36"/>
          <p:cNvSpPr txBox="1"/>
          <p:nvPr>
            <p:custDataLst>
              <p:tags r:id="rId1"/>
            </p:custDataLst>
          </p:nvPr>
        </p:nvSpPr>
        <p:spPr>
          <a:xfrm>
            <a:off x="713225" y="445025"/>
            <a:ext cx="7717500" cy="72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dirty="0">
                <a:latin typeface="Bahnschrift SemiBold SemiConden" panose="020B0502040204020203" pitchFamily="34" charset="0"/>
                <a:cs typeface="Berlin Sans FB Demi" panose="020E0802020502020306" charset="0"/>
                <a:sym typeface="+mn-ea"/>
              </a:rPr>
              <a:t>Целевые группы проекта</a:t>
            </a:r>
            <a:endParaRPr dirty="0">
              <a:solidFill>
                <a:schemeClr val="dk2"/>
              </a:solidFill>
              <a:latin typeface="Bahnschrift SemiBold SemiConden" panose="020B0502040204020203" pitchFamily="34" charset="0"/>
              <a:cs typeface="Berlin Sans FB Demi" panose="020E0802020502020306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252855" y="1351280"/>
            <a:ext cx="6607814" cy="2808960"/>
            <a:chOff x="1973" y="2128"/>
            <a:chExt cx="10406" cy="4424"/>
          </a:xfrm>
        </p:grpSpPr>
        <p:sp>
          <p:nvSpPr>
            <p:cNvPr id="341" name="Google Shape;341;p34"/>
            <p:cNvSpPr txBox="1">
              <a:spLocks noGrp="1"/>
            </p:cNvSpPr>
            <p:nvPr>
              <p:custDataLst>
                <p:tags r:id="rId2"/>
              </p:custDataLst>
            </p:nvPr>
          </p:nvSpPr>
          <p:spPr>
            <a:xfrm>
              <a:off x="1973" y="4137"/>
              <a:ext cx="4666" cy="739"/>
            </a:xfrm>
            <a:prstGeom prst="rect">
              <a:avLst/>
            </a:prstGeom>
          </p:spPr>
          <p:txBody>
            <a:bodyPr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altLang="en-GB" sz="1600" dirty="0">
                  <a:solidFill>
                    <a:schemeClr val="accent6"/>
                  </a:solidFill>
                  <a:latin typeface="Bahnschrift SemiBold SemiConden" panose="020B0502040204020203" pitchFamily="34" charset="0"/>
                  <a:cs typeface="Berlin Sans FB Demi" panose="020E0802020502020306" charset="0"/>
                </a:rPr>
                <a:t>Молодежь</a:t>
              </a:r>
              <a:endParaRPr lang="en-US" altLang="en-GB" sz="1600" dirty="0">
                <a:solidFill>
                  <a:schemeClr val="accent6"/>
                </a:solidFill>
                <a:latin typeface="Bahnschrift SemiBold SemiConden" panose="020B0502040204020203" pitchFamily="34" charset="0"/>
                <a:cs typeface="Berlin Sans FB Demi" panose="020E0802020502020306" charset="0"/>
              </a:endParaRPr>
            </a:p>
          </p:txBody>
        </p:sp>
        <p:sp>
          <p:nvSpPr>
            <p:cNvPr id="342" name="Google Shape;342;p34"/>
            <p:cNvSpPr txBox="1">
              <a:spLocks noGrp="1"/>
            </p:cNvSpPr>
            <p:nvPr>
              <p:custDataLst>
                <p:tags r:id="rId3"/>
              </p:custDataLst>
            </p:nvPr>
          </p:nvSpPr>
          <p:spPr>
            <a:xfrm>
              <a:off x="7713" y="4726"/>
              <a:ext cx="4666" cy="1826"/>
            </a:xfrm>
            <a:prstGeom prst="rect">
              <a:avLst/>
            </a:prstGeom>
          </p:spPr>
          <p:txBody>
            <a:bodyPr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dirty="0">
                  <a:solidFill>
                    <a:schemeClr val="bg2">
                      <a:lumMod val="40000"/>
                      <a:lumOff val="60000"/>
                    </a:schemeClr>
                  </a:solidFill>
                  <a:latin typeface="Bahnschrift SemiLight Condensed" panose="020B0502040204020203" pitchFamily="34" charset="0"/>
                  <a:ea typeface="Calibri" panose="020F0502020204030204" pitchFamily="34" charset="0"/>
                </a:rPr>
                <a:t>Интересуются</a:t>
              </a:r>
              <a:r>
                <a:rPr lang="ru-RU" sz="1600" dirty="0">
                  <a:solidFill>
                    <a:schemeClr val="bg2">
                      <a:lumMod val="40000"/>
                      <a:lumOff val="60000"/>
                    </a:schemeClr>
                  </a:solidFill>
                  <a:effectLst/>
                  <a:latin typeface="Bahnschrift SemiLight Condensed" panose="020B0502040204020203" pitchFamily="34" charset="0"/>
                  <a:ea typeface="Calibri" panose="020F0502020204030204" pitchFamily="34" charset="0"/>
                </a:rPr>
                <a:t> историей музыки, в частности контркультурными направлениями</a:t>
              </a:r>
              <a:endParaRPr lang="en-GB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Bahnschrift SemiLight Condensed" panose="020B0502040204020203" pitchFamily="34" charset="0"/>
                <a:ea typeface="思源黑体 CN Light" panose="020B0300000000000000" charset="-122"/>
              </a:endParaRPr>
            </a:p>
          </p:txBody>
        </p:sp>
        <p:sp>
          <p:nvSpPr>
            <p:cNvPr id="343" name="Google Shape;343;p34"/>
            <p:cNvSpPr txBox="1">
              <a:spLocks noGrp="1"/>
            </p:cNvSpPr>
            <p:nvPr>
              <p:custDataLst>
                <p:tags r:id="rId4"/>
              </p:custDataLst>
            </p:nvPr>
          </p:nvSpPr>
          <p:spPr>
            <a:xfrm>
              <a:off x="7713" y="4137"/>
              <a:ext cx="4666" cy="739"/>
            </a:xfrm>
            <a:prstGeom prst="rect">
              <a:avLst/>
            </a:prstGeom>
          </p:spPr>
          <p:txBody>
            <a:bodyPr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altLang="en-GB" sz="1600" dirty="0">
                  <a:solidFill>
                    <a:schemeClr val="accent6"/>
                  </a:solidFill>
                  <a:latin typeface="Bahnschrift SemiBold SemiConden" panose="020B0502040204020203" pitchFamily="34" charset="0"/>
                  <a:cs typeface="Berlin Sans FB Demi" panose="020E0802020502020306" charset="0"/>
                  <a:sym typeface="+mn-ea"/>
                </a:rPr>
                <a:t>Музыкальные фанаты</a:t>
              </a:r>
              <a:endParaRPr lang="en-GB" sz="1600" dirty="0">
                <a:solidFill>
                  <a:schemeClr val="accent6"/>
                </a:solidFill>
                <a:latin typeface="Bahnschrift SemiBold SemiConden" panose="020B0502040204020203" pitchFamily="34" charset="0"/>
                <a:cs typeface="Berlin Sans FB Demi" panose="020E0802020502020306" charset="0"/>
              </a:endParaRPr>
            </a:p>
          </p:txBody>
        </p:sp>
        <p:sp>
          <p:nvSpPr>
            <p:cNvPr id="344" name="Google Shape;344;p34"/>
            <p:cNvSpPr txBox="1">
              <a:spLocks noGrp="1"/>
            </p:cNvSpPr>
            <p:nvPr>
              <p:custDataLst>
                <p:tags r:id="rId5"/>
              </p:custDataLst>
            </p:nvPr>
          </p:nvSpPr>
          <p:spPr>
            <a:xfrm>
              <a:off x="1975" y="4726"/>
              <a:ext cx="4662" cy="1826"/>
            </a:xfrm>
            <a:prstGeom prst="rect">
              <a:avLst/>
            </a:prstGeom>
          </p:spPr>
          <p:txBody>
            <a:bodyPr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 panose="020B0604020202020204"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dirty="0">
                  <a:solidFill>
                    <a:schemeClr val="bg2">
                      <a:lumMod val="40000"/>
                      <a:lumOff val="60000"/>
                    </a:schemeClr>
                  </a:solidFill>
                  <a:latin typeface="Bahnschrift SemiLight Condensed" panose="020B0502040204020203" pitchFamily="34" charset="0"/>
                  <a:ea typeface="Calibri" panose="020F0502020204030204" pitchFamily="34" charset="0"/>
                </a:rPr>
                <a:t>И</a:t>
              </a:r>
              <a:r>
                <a:rPr lang="ru-RU" sz="1600" dirty="0">
                  <a:solidFill>
                    <a:schemeClr val="bg2">
                      <a:lumMod val="40000"/>
                      <a:lumOff val="60000"/>
                    </a:schemeClr>
                  </a:solidFill>
                  <a:effectLst/>
                  <a:latin typeface="Bahnschrift SemiLight Condensed" panose="020B0502040204020203" pitchFamily="34" charset="0"/>
                  <a:ea typeface="Calibri" panose="020F0502020204030204" pitchFamily="34" charset="0"/>
                </a:rPr>
                <a:t>нтересуются альтернативной культурой, музыкой и искусством, предпочитают новые формы самовыражения и экспериментальные подходы</a:t>
              </a:r>
              <a:endParaRPr lang="en-GB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Bahnschrift SemiLight Condensed" panose="020B0502040204020203" pitchFamily="34" charset="0"/>
                <a:ea typeface="思源黑体 CN Light" panose="020B0300000000000000" charset="-122"/>
              </a:endParaRPr>
            </a:p>
          </p:txBody>
        </p:sp>
        <p:sp>
          <p:nvSpPr>
            <p:cNvPr id="321" name="Google Shape;321;p38"/>
            <p:cNvSpPr/>
            <p:nvPr>
              <p:custDataLst>
                <p:tags r:id="rId6"/>
              </p:custDataLst>
            </p:nvPr>
          </p:nvSpPr>
          <p:spPr>
            <a:xfrm>
              <a:off x="2970" y="2250"/>
              <a:ext cx="3052" cy="1752"/>
            </a:xfrm>
            <a:custGeom>
              <a:avLst/>
              <a:gdLst/>
              <a:ahLst/>
              <a:cxnLst/>
              <a:rect l="l" t="t" r="r" b="b"/>
              <a:pathLst>
                <a:path w="66906" h="48324" extrusionOk="0">
                  <a:moveTo>
                    <a:pt x="3279" y="4945"/>
                  </a:moveTo>
                  <a:cubicBezTo>
                    <a:pt x="4077" y="15319"/>
                    <a:pt x="4751" y="25704"/>
                    <a:pt x="5328" y="36093"/>
                  </a:cubicBezTo>
                  <a:cubicBezTo>
                    <a:pt x="5423" y="37804"/>
                    <a:pt x="5442" y="47979"/>
                    <a:pt x="5738" y="47979"/>
                  </a:cubicBezTo>
                  <a:cubicBezTo>
                    <a:pt x="18583" y="47979"/>
                    <a:pt x="31418" y="47159"/>
                    <a:pt x="44263" y="47159"/>
                  </a:cubicBezTo>
                  <a:cubicBezTo>
                    <a:pt x="50001" y="47159"/>
                    <a:pt x="55751" y="46777"/>
                    <a:pt x="61476" y="47159"/>
                  </a:cubicBezTo>
                  <a:cubicBezTo>
                    <a:pt x="63253" y="47278"/>
                    <a:pt x="66627" y="49341"/>
                    <a:pt x="66804" y="47569"/>
                  </a:cubicBezTo>
                  <a:cubicBezTo>
                    <a:pt x="67623" y="39356"/>
                    <a:pt x="59168" y="32857"/>
                    <a:pt x="56558" y="25027"/>
                  </a:cubicBezTo>
                  <a:cubicBezTo>
                    <a:pt x="53886" y="17012"/>
                    <a:pt x="56385" y="6411"/>
                    <a:pt x="50411" y="437"/>
                  </a:cubicBezTo>
                  <a:cubicBezTo>
                    <a:pt x="49536" y="-438"/>
                    <a:pt x="47946" y="663"/>
                    <a:pt x="46722" y="847"/>
                  </a:cubicBezTo>
                  <a:cubicBezTo>
                    <a:pt x="39557" y="1922"/>
                    <a:pt x="39593" y="2240"/>
                    <a:pt x="32378" y="2896"/>
                  </a:cubicBezTo>
                  <a:cubicBezTo>
                    <a:pt x="21630" y="3873"/>
                    <a:pt x="10793" y="2896"/>
                    <a:pt x="0" y="2896"/>
                  </a:cubicBezTo>
                </a:path>
              </a:pathLst>
            </a:custGeom>
            <a:noFill/>
            <a:ln w="38100" cap="flat" cmpd="sng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7" name="Google Shape;321;p38"/>
            <p:cNvSpPr/>
            <p:nvPr>
              <p:custDataLst>
                <p:tags r:id="rId7"/>
              </p:custDataLst>
            </p:nvPr>
          </p:nvSpPr>
          <p:spPr>
            <a:xfrm>
              <a:off x="8997" y="2128"/>
              <a:ext cx="2648" cy="1931"/>
            </a:xfrm>
            <a:custGeom>
              <a:avLst/>
              <a:gdLst/>
              <a:ahLst/>
              <a:cxnLst/>
              <a:rect l="l" t="t" r="r" b="b"/>
              <a:pathLst>
                <a:path w="66906" h="48324" extrusionOk="0">
                  <a:moveTo>
                    <a:pt x="3279" y="4945"/>
                  </a:moveTo>
                  <a:cubicBezTo>
                    <a:pt x="4077" y="15319"/>
                    <a:pt x="4751" y="25704"/>
                    <a:pt x="5328" y="36093"/>
                  </a:cubicBezTo>
                  <a:cubicBezTo>
                    <a:pt x="5423" y="37804"/>
                    <a:pt x="5442" y="47979"/>
                    <a:pt x="5738" y="47979"/>
                  </a:cubicBezTo>
                  <a:cubicBezTo>
                    <a:pt x="18583" y="47979"/>
                    <a:pt x="31418" y="47159"/>
                    <a:pt x="44263" y="47159"/>
                  </a:cubicBezTo>
                  <a:cubicBezTo>
                    <a:pt x="50001" y="47159"/>
                    <a:pt x="55751" y="46777"/>
                    <a:pt x="61476" y="47159"/>
                  </a:cubicBezTo>
                  <a:cubicBezTo>
                    <a:pt x="63253" y="47278"/>
                    <a:pt x="66627" y="49341"/>
                    <a:pt x="66804" y="47569"/>
                  </a:cubicBezTo>
                  <a:cubicBezTo>
                    <a:pt x="67623" y="39356"/>
                    <a:pt x="59168" y="32857"/>
                    <a:pt x="56558" y="25027"/>
                  </a:cubicBezTo>
                  <a:cubicBezTo>
                    <a:pt x="53886" y="17012"/>
                    <a:pt x="56385" y="6411"/>
                    <a:pt x="50411" y="437"/>
                  </a:cubicBezTo>
                  <a:cubicBezTo>
                    <a:pt x="49536" y="-438"/>
                    <a:pt x="47946" y="663"/>
                    <a:pt x="46722" y="847"/>
                  </a:cubicBezTo>
                  <a:cubicBezTo>
                    <a:pt x="39557" y="1922"/>
                    <a:pt x="39593" y="2240"/>
                    <a:pt x="32378" y="2896"/>
                  </a:cubicBezTo>
                  <a:cubicBezTo>
                    <a:pt x="21630" y="3873"/>
                    <a:pt x="10793" y="2896"/>
                    <a:pt x="0" y="2896"/>
                  </a:cubicBezTo>
                </a:path>
              </a:pathLst>
            </a:custGeom>
            <a:noFill/>
            <a:ln w="38100" cap="flat" cmpd="sng">
              <a:solidFill>
                <a:schemeClr val="tx2">
                  <a:lumMod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</p:grpSp>
      <p:pic>
        <p:nvPicPr>
          <p:cNvPr id="3076" name="Picture 4" descr="Picture background">
            <a:extLst>
              <a:ext uri="{FF2B5EF4-FFF2-40B4-BE49-F238E27FC236}">
                <a16:creationId xmlns:a16="http://schemas.microsoft.com/office/drawing/2014/main" id="{F96E4565-A6D6-4DCC-887E-F1846535E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997" y="1401426"/>
            <a:ext cx="1383059" cy="90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8A3F03ED-7576-4574-94A5-199C2A75F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844" y="1366642"/>
            <a:ext cx="1602360" cy="106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8EFD755A-F319-4838-AE5C-85B80A2B9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5689"/>
            <a:ext cx="9088783" cy="6059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349235" y="726822"/>
            <a:ext cx="9069705" cy="4347067"/>
            <a:chOff x="650" y="-1797"/>
            <a:chExt cx="14283" cy="9492"/>
          </a:xfrm>
        </p:grpSpPr>
        <p:sp>
          <p:nvSpPr>
            <p:cNvPr id="391" name="Google Shape;391;p42"/>
            <p:cNvSpPr txBox="1"/>
            <p:nvPr>
              <p:custDataLst>
                <p:tags r:id="rId1"/>
              </p:custDataLst>
            </p:nvPr>
          </p:nvSpPr>
          <p:spPr>
            <a:xfrm>
              <a:off x="1127" y="-1797"/>
              <a:ext cx="5283" cy="3593"/>
            </a:xfrm>
            <a:prstGeom prst="rect">
              <a:avLst/>
            </a:prstGeom>
            <a:solidFill>
              <a:srgbClr val="191919"/>
            </a:solidFill>
            <a:ln>
              <a:noFill/>
            </a:ln>
          </p:spPr>
          <p:txBody>
            <a:bodyPr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500"/>
                <a:buFont typeface="Rubik Dirt"/>
                <a:buNone/>
                <a:defRPr sz="3500" b="0" i="0" u="none" strike="noStrike" cap="none">
                  <a:solidFill>
                    <a:schemeClr val="lt1"/>
                  </a:solidFill>
                  <a:latin typeface="Rubik Dirt"/>
                  <a:ea typeface="Rubik Dirt"/>
                  <a:cs typeface="Rubik Dirt"/>
                  <a:sym typeface="Rubik Dirt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500"/>
                <a:buFont typeface="Rubik Dirt"/>
                <a:buNone/>
                <a:defRPr sz="3500" b="0" i="0" u="none" strike="noStrike" cap="none">
                  <a:solidFill>
                    <a:schemeClr val="lt1"/>
                  </a:solidFill>
                  <a:latin typeface="Rubik Dirt"/>
                  <a:ea typeface="Rubik Dirt"/>
                  <a:cs typeface="Rubik Dirt"/>
                  <a:sym typeface="Rubik Dirt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500"/>
                <a:buFont typeface="Rubik Dirt"/>
                <a:buNone/>
                <a:defRPr sz="3500" b="0" i="0" u="none" strike="noStrike" cap="none">
                  <a:solidFill>
                    <a:schemeClr val="lt1"/>
                  </a:solidFill>
                  <a:latin typeface="Rubik Dirt"/>
                  <a:ea typeface="Rubik Dirt"/>
                  <a:cs typeface="Rubik Dirt"/>
                  <a:sym typeface="Rubik Dirt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500"/>
                <a:buFont typeface="Rubik Dirt"/>
                <a:buNone/>
                <a:defRPr sz="3500" b="0" i="0" u="none" strike="noStrike" cap="none">
                  <a:solidFill>
                    <a:schemeClr val="lt1"/>
                  </a:solidFill>
                  <a:latin typeface="Rubik Dirt"/>
                  <a:ea typeface="Rubik Dirt"/>
                  <a:cs typeface="Rubik Dirt"/>
                  <a:sym typeface="Rubik Dirt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500"/>
                <a:buFont typeface="Rubik Dirt"/>
                <a:buNone/>
                <a:defRPr sz="3500" b="0" i="0" u="none" strike="noStrike" cap="none">
                  <a:solidFill>
                    <a:schemeClr val="lt1"/>
                  </a:solidFill>
                  <a:latin typeface="Rubik Dirt"/>
                  <a:ea typeface="Rubik Dirt"/>
                  <a:cs typeface="Rubik Dirt"/>
                  <a:sym typeface="Rubik Dirt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500"/>
                <a:buFont typeface="Rubik Dirt"/>
                <a:buNone/>
                <a:defRPr sz="3500" b="0" i="0" u="none" strike="noStrike" cap="none">
                  <a:solidFill>
                    <a:schemeClr val="lt1"/>
                  </a:solidFill>
                  <a:latin typeface="Rubik Dirt"/>
                  <a:ea typeface="Rubik Dirt"/>
                  <a:cs typeface="Rubik Dirt"/>
                  <a:sym typeface="Rubik Dirt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500"/>
                <a:buFont typeface="Rubik Dirt"/>
                <a:buNone/>
                <a:defRPr sz="3500" b="0" i="0" u="none" strike="noStrike" cap="none">
                  <a:solidFill>
                    <a:schemeClr val="lt1"/>
                  </a:solidFill>
                  <a:latin typeface="Rubik Dirt"/>
                  <a:ea typeface="Rubik Dirt"/>
                  <a:cs typeface="Rubik Dirt"/>
                  <a:sym typeface="Rubik Dirt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500"/>
                <a:buFont typeface="Rubik Dirt"/>
                <a:buNone/>
                <a:defRPr sz="3500" b="0" i="0" u="none" strike="noStrike" cap="none">
                  <a:solidFill>
                    <a:schemeClr val="lt1"/>
                  </a:solidFill>
                  <a:latin typeface="Rubik Dirt"/>
                  <a:ea typeface="Rubik Dirt"/>
                  <a:cs typeface="Rubik Dirt"/>
                  <a:sym typeface="Rubik Dirt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500"/>
                <a:buFont typeface="Rubik Dirt"/>
                <a:buNone/>
                <a:defRPr sz="3500" b="0" i="0" u="none" strike="noStrike" cap="none">
                  <a:solidFill>
                    <a:schemeClr val="lt1"/>
                  </a:solidFill>
                  <a:latin typeface="Rubik Dirt"/>
                  <a:ea typeface="Rubik Dirt"/>
                  <a:cs typeface="Rubik Dirt"/>
                  <a:sym typeface="Rubik Dirt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Bahnschrift SemiBold SemiConden" panose="020B0502040204020203" pitchFamily="34" charset="0"/>
                  <a:cs typeface="Berlin Sans FB Demi" panose="020E0802020502020306" charset="0"/>
                </a:rPr>
                <a:t>Цель проекта - </a:t>
              </a: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dirty="0">
                  <a:solidFill>
                    <a:schemeClr val="bg2">
                      <a:lumMod val="40000"/>
                      <a:lumOff val="60000"/>
                    </a:schemeClr>
                  </a:solidFill>
                  <a:latin typeface="Bahnschrift SemiBold SemiConden" panose="020B0502040204020203" pitchFamily="34" charset="0"/>
                  <a:cs typeface="Berlin Sans FB Demi" panose="020E0802020502020306" charset="0"/>
                </a:rPr>
                <a:t>Осмыслить наследие Егора Летова как символ бунта и свободы в контексте сибирской идентичности.</a:t>
              </a:r>
              <a:endParaRPr lang="en-GB" sz="2400" dirty="0">
                <a:solidFill>
                  <a:srgbClr val="674EA7"/>
                </a:solidFill>
                <a:latin typeface="Berlin Sans FB Demi" panose="020E0802020502020306" charset="0"/>
                <a:cs typeface="Berlin Sans FB Demi" panose="020E0802020502020306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650" y="-1156"/>
              <a:ext cx="14283" cy="8851"/>
              <a:chOff x="650" y="-1156"/>
              <a:chExt cx="14283" cy="8851"/>
            </a:xfrm>
          </p:grpSpPr>
          <p:sp>
            <p:nvSpPr>
              <p:cNvPr id="265" name="Google Shape;265;p34"/>
              <p:cNvSpPr/>
              <p:nvPr>
                <p:custDataLst>
                  <p:tags r:id="rId2"/>
                </p:custDataLst>
              </p:nvPr>
            </p:nvSpPr>
            <p:spPr>
              <a:xfrm>
                <a:off x="650" y="4831"/>
                <a:ext cx="688" cy="2864"/>
              </a:xfrm>
              <a:custGeom>
                <a:avLst/>
                <a:gdLst/>
                <a:ahLst/>
                <a:cxnLst/>
                <a:rect l="l" t="t" r="r" b="b"/>
                <a:pathLst>
                  <a:path w="43185" h="40035" extrusionOk="0">
                    <a:moveTo>
                      <a:pt x="17835" y="40035"/>
                    </a:moveTo>
                    <a:cubicBezTo>
                      <a:pt x="14713" y="33011"/>
                      <a:pt x="9740" y="26955"/>
                      <a:pt x="6079" y="20196"/>
                    </a:cubicBezTo>
                    <a:cubicBezTo>
                      <a:pt x="2779" y="14104"/>
                      <a:pt x="6440" y="20550"/>
                      <a:pt x="2772" y="13215"/>
                    </a:cubicBezTo>
                    <a:cubicBezTo>
                      <a:pt x="2180" y="12030"/>
                      <a:pt x="-568" y="9228"/>
                      <a:pt x="568" y="9909"/>
                    </a:cubicBezTo>
                    <a:cubicBezTo>
                      <a:pt x="9277" y="15133"/>
                      <a:pt x="17714" y="20823"/>
                      <a:pt x="25918" y="26809"/>
                    </a:cubicBezTo>
                    <a:cubicBezTo>
                      <a:pt x="26832" y="27476"/>
                      <a:pt x="32477" y="34945"/>
                      <a:pt x="32898" y="34524"/>
                    </a:cubicBezTo>
                    <a:cubicBezTo>
                      <a:pt x="35862" y="31560"/>
                      <a:pt x="32290" y="26136"/>
                      <a:pt x="31429" y="22033"/>
                    </a:cubicBezTo>
                    <a:cubicBezTo>
                      <a:pt x="30090" y="15649"/>
                      <a:pt x="30653" y="15539"/>
                      <a:pt x="29224" y="9174"/>
                    </a:cubicBezTo>
                    <a:cubicBezTo>
                      <a:pt x="29146" y="8826"/>
                      <a:pt x="25367" y="-357"/>
                      <a:pt x="26285" y="357"/>
                    </a:cubicBezTo>
                    <a:cubicBezTo>
                      <a:pt x="32306" y="5041"/>
                      <a:pt x="39777" y="8962"/>
                      <a:pt x="43185" y="15787"/>
                    </a:cubicBezTo>
                  </a:path>
                </a:pathLst>
              </a:custGeom>
              <a:noFill/>
              <a:ln w="3810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69" name="Google Shape;269;p34"/>
              <p:cNvSpPr/>
              <p:nvPr>
                <p:custDataLst>
                  <p:tags r:id="rId3"/>
                </p:custDataLst>
              </p:nvPr>
            </p:nvSpPr>
            <p:spPr>
              <a:xfrm rot="7366718">
                <a:off x="12498" y="-2903"/>
                <a:ext cx="688" cy="4182"/>
              </a:xfrm>
              <a:custGeom>
                <a:avLst/>
                <a:gdLst/>
                <a:ahLst/>
                <a:cxnLst/>
                <a:rect l="l" t="t" r="r" b="b"/>
                <a:pathLst>
                  <a:path w="43185" h="40035" extrusionOk="0">
                    <a:moveTo>
                      <a:pt x="17835" y="40035"/>
                    </a:moveTo>
                    <a:cubicBezTo>
                      <a:pt x="14713" y="33011"/>
                      <a:pt x="9740" y="26955"/>
                      <a:pt x="6079" y="20196"/>
                    </a:cubicBezTo>
                    <a:cubicBezTo>
                      <a:pt x="2779" y="14104"/>
                      <a:pt x="6440" y="20550"/>
                      <a:pt x="2772" y="13215"/>
                    </a:cubicBezTo>
                    <a:cubicBezTo>
                      <a:pt x="2180" y="12030"/>
                      <a:pt x="-568" y="9228"/>
                      <a:pt x="568" y="9909"/>
                    </a:cubicBezTo>
                    <a:cubicBezTo>
                      <a:pt x="9277" y="15133"/>
                      <a:pt x="17714" y="20823"/>
                      <a:pt x="25918" y="26809"/>
                    </a:cubicBezTo>
                    <a:cubicBezTo>
                      <a:pt x="26832" y="27476"/>
                      <a:pt x="32477" y="34945"/>
                      <a:pt x="32898" y="34524"/>
                    </a:cubicBezTo>
                    <a:cubicBezTo>
                      <a:pt x="35862" y="31560"/>
                      <a:pt x="32290" y="26136"/>
                      <a:pt x="31429" y="22033"/>
                    </a:cubicBezTo>
                    <a:cubicBezTo>
                      <a:pt x="30090" y="15649"/>
                      <a:pt x="30653" y="15539"/>
                      <a:pt x="29224" y="9174"/>
                    </a:cubicBezTo>
                    <a:cubicBezTo>
                      <a:pt x="29146" y="8826"/>
                      <a:pt x="25367" y="-357"/>
                      <a:pt x="26285" y="357"/>
                    </a:cubicBezTo>
                    <a:cubicBezTo>
                      <a:pt x="32306" y="5041"/>
                      <a:pt x="39777" y="8962"/>
                      <a:pt x="43185" y="15787"/>
                    </a:cubicBezTo>
                  </a:path>
                </a:pathLst>
              </a:custGeom>
              <a:noFill/>
              <a:ln w="38100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</p:grpSp>
    </p:spTree>
  </p:cSld>
  <p:clrMapOvr>
    <a:masterClrMapping/>
  </p:clrMapOvr>
  <p:transition advTm="3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4;p36"/>
          <p:cNvSpPr txBox="1"/>
          <p:nvPr>
            <p:custDataLst>
              <p:tags r:id="rId1"/>
            </p:custDataLst>
          </p:nvPr>
        </p:nvSpPr>
        <p:spPr>
          <a:xfrm>
            <a:off x="713225" y="445025"/>
            <a:ext cx="7717500" cy="72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dirty="0">
                <a:latin typeface="Bahnschrift SemiBold SemiConden" panose="020B0502040204020203" pitchFamily="34" charset="0"/>
                <a:cs typeface="Berlin Sans FB Demi" panose="020E0802020502020306" charset="0"/>
                <a:sym typeface="+mn-ea"/>
              </a:rPr>
              <a:t>Задачи проекта</a:t>
            </a:r>
            <a:endParaRPr dirty="0">
              <a:solidFill>
                <a:schemeClr val="dk2"/>
              </a:solidFill>
              <a:latin typeface="Bahnschrift SemiBold SemiConden" panose="020B0502040204020203" pitchFamily="34" charset="0"/>
              <a:cs typeface="Berlin Sans FB Demi" panose="020E0802020502020306" charset="0"/>
            </a:endParaRPr>
          </a:p>
        </p:txBody>
      </p:sp>
      <p:grpSp>
        <p:nvGrpSpPr>
          <p:cNvPr id="287" name="Google Shape;287;p35"/>
          <p:cNvGrpSpPr/>
          <p:nvPr/>
        </p:nvGrpSpPr>
        <p:grpSpPr>
          <a:xfrm rot="1700945">
            <a:off x="15687" y="308089"/>
            <a:ext cx="1714249" cy="1543033"/>
            <a:chOff x="1219263" y="3053336"/>
            <a:chExt cx="2247372" cy="2022909"/>
          </a:xfrm>
        </p:grpSpPr>
        <p:sp>
          <p:nvSpPr>
            <p:cNvPr id="288" name="Google Shape;288;p35"/>
            <p:cNvSpPr/>
            <p:nvPr>
              <p:custDataLst>
                <p:tags r:id="rId15"/>
              </p:custDataLst>
            </p:nvPr>
          </p:nvSpPr>
          <p:spPr>
            <a:xfrm>
              <a:off x="1219263" y="3053346"/>
              <a:ext cx="1987556" cy="2022899"/>
            </a:xfrm>
            <a:custGeom>
              <a:avLst/>
              <a:gdLst/>
              <a:ahLst/>
              <a:cxnLst/>
              <a:rect l="l" t="t" r="r" b="b"/>
              <a:pathLst>
                <a:path w="55329" h="48771" extrusionOk="0">
                  <a:moveTo>
                    <a:pt x="0" y="0"/>
                  </a:moveTo>
                  <a:cubicBezTo>
                    <a:pt x="9780" y="9205"/>
                    <a:pt x="18826" y="19218"/>
                    <a:pt x="29099" y="27869"/>
                  </a:cubicBezTo>
                  <a:cubicBezTo>
                    <a:pt x="37650" y="35071"/>
                    <a:pt x="47424" y="40866"/>
                    <a:pt x="55329" y="48771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89" name="Google Shape;289;p35"/>
            <p:cNvSpPr/>
            <p:nvPr>
              <p:custDataLst>
                <p:tags r:id="rId16"/>
              </p:custDataLst>
            </p:nvPr>
          </p:nvSpPr>
          <p:spPr>
            <a:xfrm flipH="1">
              <a:off x="1219309" y="3053336"/>
              <a:ext cx="2247326" cy="1340959"/>
            </a:xfrm>
            <a:custGeom>
              <a:avLst/>
              <a:gdLst/>
              <a:ahLst/>
              <a:cxnLst/>
              <a:rect l="l" t="t" r="r" b="b"/>
              <a:pathLst>
                <a:path w="55329" h="48771" extrusionOk="0">
                  <a:moveTo>
                    <a:pt x="0" y="0"/>
                  </a:moveTo>
                  <a:cubicBezTo>
                    <a:pt x="9780" y="9205"/>
                    <a:pt x="18826" y="19218"/>
                    <a:pt x="29099" y="27869"/>
                  </a:cubicBezTo>
                  <a:cubicBezTo>
                    <a:pt x="37650" y="35071"/>
                    <a:pt x="47424" y="40866"/>
                    <a:pt x="55329" y="48771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311" name="Google Shape;311;p37"/>
          <p:cNvSpPr/>
          <p:nvPr>
            <p:custDataLst>
              <p:tags r:id="rId2"/>
            </p:custDataLst>
          </p:nvPr>
        </p:nvSpPr>
        <p:spPr>
          <a:xfrm rot="7604127">
            <a:off x="7536180" y="3924300"/>
            <a:ext cx="1607185" cy="1066800"/>
          </a:xfrm>
          <a:custGeom>
            <a:avLst/>
            <a:gdLst/>
            <a:ahLst/>
            <a:cxnLst/>
            <a:rect l="l" t="t" r="r" b="b"/>
            <a:pathLst>
              <a:path w="37474" h="34655" extrusionOk="0">
                <a:moveTo>
                  <a:pt x="0" y="20396"/>
                </a:moveTo>
                <a:cubicBezTo>
                  <a:pt x="10104" y="22784"/>
                  <a:pt x="10392" y="21788"/>
                  <a:pt x="20207" y="25172"/>
                </a:cubicBezTo>
                <a:cubicBezTo>
                  <a:pt x="26500" y="27342"/>
                  <a:pt x="26103" y="28262"/>
                  <a:pt x="31964" y="31418"/>
                </a:cubicBezTo>
                <a:cubicBezTo>
                  <a:pt x="31996" y="31435"/>
                  <a:pt x="36372" y="34952"/>
                  <a:pt x="36372" y="34357"/>
                </a:cubicBezTo>
                <a:cubicBezTo>
                  <a:pt x="36372" y="33358"/>
                  <a:pt x="34424" y="32575"/>
                  <a:pt x="30494" y="27377"/>
                </a:cubicBezTo>
                <a:cubicBezTo>
                  <a:pt x="21077" y="14922"/>
                  <a:pt x="21097" y="14907"/>
                  <a:pt x="11757" y="2394"/>
                </a:cubicBezTo>
                <a:cubicBezTo>
                  <a:pt x="11082" y="1489"/>
                  <a:pt x="8122" y="-190"/>
                  <a:pt x="9185" y="190"/>
                </a:cubicBezTo>
                <a:cubicBezTo>
                  <a:pt x="19836" y="3995"/>
                  <a:pt x="29482" y="10924"/>
                  <a:pt x="37474" y="18927"/>
                </a:cubicBezTo>
              </a:path>
            </a:pathLst>
          </a:custGeom>
          <a:noFill/>
          <a:ln w="3810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87" name="Google Shape;387;p36"/>
          <p:cNvSpPr txBox="1">
            <a:spLocks noGrp="1"/>
          </p:cNvSpPr>
          <p:nvPr>
            <p:custDataLst>
              <p:tags r:id="rId3"/>
            </p:custDataLst>
          </p:nvPr>
        </p:nvSpPr>
        <p:spPr>
          <a:xfrm>
            <a:off x="729126" y="2007225"/>
            <a:ext cx="2612100" cy="48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latin typeface="Bahnschrift SemiLight Condensed" panose="020B0502040204020203" pitchFamily="34" charset="0"/>
                <a:ea typeface="Calibri" panose="020F0502020204030204" pitchFamily="34" charset="0"/>
              </a:rPr>
              <a:t>Сбор и систематизация материалов, связанных с историей сибирского панка</a:t>
            </a:r>
            <a:endParaRPr lang="en-GB" sz="1200" dirty="0">
              <a:solidFill>
                <a:schemeClr val="bg2">
                  <a:lumMod val="40000"/>
                  <a:lumOff val="60000"/>
                </a:schemeClr>
              </a:solidFill>
              <a:latin typeface="Bahnschrift SemiLight Condensed" panose="020B0502040204020203" pitchFamily="34" charset="0"/>
              <a:ea typeface="思源黑体 CN Light" panose="020B0300000000000000" charset="-122"/>
            </a:endParaRPr>
          </a:p>
        </p:txBody>
      </p:sp>
      <p:sp>
        <p:nvSpPr>
          <p:cNvPr id="388" name="Google Shape;388;p36"/>
          <p:cNvSpPr txBox="1">
            <a:spLocks noGrp="1"/>
          </p:cNvSpPr>
          <p:nvPr>
            <p:custDataLst>
              <p:tags r:id="rId4"/>
            </p:custDataLst>
          </p:nvPr>
        </p:nvSpPr>
        <p:spPr>
          <a:xfrm>
            <a:off x="3475825" y="2007225"/>
            <a:ext cx="2368500" cy="48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latin typeface="Bahnschrift SemiLight Condensed" panose="020B0502040204020203" pitchFamily="34" charset="0"/>
                <a:ea typeface="Calibri" panose="020F0502020204030204" pitchFamily="34" charset="0"/>
              </a:rPr>
              <a:t>Подбор художников, музыкантов и кураторов, которые представят свои работы</a:t>
            </a:r>
            <a:endParaRPr lang="en-GB" sz="1200" dirty="0">
              <a:solidFill>
                <a:schemeClr val="bg2">
                  <a:lumMod val="40000"/>
                  <a:lumOff val="60000"/>
                </a:schemeClr>
              </a:solidFill>
              <a:latin typeface="Bahnschrift SemiLight Condensed" panose="020B0502040204020203" pitchFamily="34" charset="0"/>
              <a:ea typeface="思源黑体 CN Light" panose="020B0300000000000000" charset="-122"/>
            </a:endParaRPr>
          </a:p>
        </p:txBody>
      </p:sp>
      <p:sp>
        <p:nvSpPr>
          <p:cNvPr id="389" name="Google Shape;389;p36"/>
          <p:cNvSpPr txBox="1">
            <a:spLocks noGrp="1"/>
          </p:cNvSpPr>
          <p:nvPr>
            <p:custDataLst>
              <p:tags r:id="rId5"/>
            </p:custDataLst>
          </p:nvPr>
        </p:nvSpPr>
        <p:spPr>
          <a:xfrm>
            <a:off x="5978925" y="2007225"/>
            <a:ext cx="2447400" cy="48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latin typeface="Bahnschrift SemiLight Condensed" panose="020B0502040204020203" pitchFamily="34" charset="0"/>
                <a:ea typeface="Calibri" panose="020F0502020204030204" pitchFamily="34" charset="0"/>
              </a:rPr>
              <a:t>Создание выставочного пространства, включая оформление, расстановку экспонатов и интерактив</a:t>
            </a:r>
            <a:endParaRPr lang="en-GB" sz="1200" dirty="0">
              <a:solidFill>
                <a:schemeClr val="bg2">
                  <a:lumMod val="40000"/>
                  <a:lumOff val="60000"/>
                </a:schemeClr>
              </a:solidFill>
              <a:latin typeface="Bahnschrift SemiLight Condensed" panose="020B0502040204020203" pitchFamily="34" charset="0"/>
              <a:ea typeface="思源黑体 CN Light" panose="020B0300000000000000" charset="-122"/>
            </a:endParaRPr>
          </a:p>
        </p:txBody>
      </p:sp>
      <p:sp>
        <p:nvSpPr>
          <p:cNvPr id="390" name="Google Shape;390;p36"/>
          <p:cNvSpPr txBox="1">
            <a:spLocks noGrp="1"/>
          </p:cNvSpPr>
          <p:nvPr>
            <p:custDataLst>
              <p:tags r:id="rId6"/>
            </p:custDataLst>
          </p:nvPr>
        </p:nvSpPr>
        <p:spPr>
          <a:xfrm>
            <a:off x="703775" y="4048104"/>
            <a:ext cx="2662800" cy="5727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latin typeface="Bahnschrift SemiLight Condensed" panose="020B0502040204020203" pitchFamily="34" charset="0"/>
                <a:ea typeface="Calibri" panose="020F0502020204030204" pitchFamily="34" charset="0"/>
              </a:rPr>
              <a:t>Организация лекций, мастер-классов и </a:t>
            </a:r>
            <a:r>
              <a:rPr lang="ru-RU" sz="1600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Bahnschrift SemiLight Condensed" panose="020B0502040204020203" pitchFamily="34" charset="0"/>
                <a:ea typeface="Calibri" panose="020F0502020204030204" pitchFamily="34" charset="0"/>
              </a:rPr>
              <a:t>медиаторских</a:t>
            </a:r>
            <a:r>
              <a:rPr lang="ru-RU" sz="1600" dirty="0">
                <a:solidFill>
                  <a:schemeClr val="bg2">
                    <a:lumMod val="40000"/>
                    <a:lumOff val="60000"/>
                  </a:schemeClr>
                </a:solidFill>
                <a:latin typeface="Bahnschrift SemiLight Condensed" panose="020B0502040204020203" pitchFamily="34" charset="0"/>
                <a:ea typeface="Calibri" panose="020F0502020204030204" pitchFamily="34" charset="0"/>
              </a:rPr>
              <a:t> туров </a:t>
            </a:r>
            <a:r>
              <a:rPr lang="ru-RU" sz="16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latin typeface="Bahnschrift SemiLight Condensed" panose="020B0502040204020203" pitchFamily="34" charset="0"/>
                <a:ea typeface="Calibri" panose="020F0502020204030204" pitchFamily="34" charset="0"/>
              </a:rPr>
              <a:t>для углубленного изучения темы</a:t>
            </a:r>
            <a:endParaRPr lang="en-GB" sz="1200" dirty="0">
              <a:solidFill>
                <a:schemeClr val="bg2">
                  <a:lumMod val="40000"/>
                  <a:lumOff val="60000"/>
                </a:schemeClr>
              </a:solidFill>
              <a:latin typeface="Bahnschrift SemiLight Condensed" panose="020B0502040204020203" pitchFamily="34" charset="0"/>
              <a:ea typeface="思源黑体 CN Light" panose="020B0300000000000000" charset="-122"/>
            </a:endParaRPr>
          </a:p>
        </p:txBody>
      </p:sp>
      <p:sp>
        <p:nvSpPr>
          <p:cNvPr id="392" name="Google Shape;392;p36"/>
          <p:cNvSpPr txBox="1">
            <a:spLocks noGrp="1"/>
          </p:cNvSpPr>
          <p:nvPr>
            <p:custDataLst>
              <p:tags r:id="rId7"/>
            </p:custDataLst>
          </p:nvPr>
        </p:nvSpPr>
        <p:spPr>
          <a:xfrm>
            <a:off x="3475825" y="4125775"/>
            <a:ext cx="2368500" cy="5727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latin typeface="Bahnschrift SemiLight Condensed" panose="020B0502040204020203" pitchFamily="34" charset="0"/>
                <a:ea typeface="Calibri" panose="020F0502020204030204" pitchFamily="34" charset="0"/>
              </a:rPr>
              <a:t>Разработка стратегии продвижения выставки для привлечения широкой аудитории</a:t>
            </a:r>
            <a:endParaRPr lang="en-GB" sz="1200" dirty="0">
              <a:solidFill>
                <a:schemeClr val="bg2">
                  <a:lumMod val="40000"/>
                  <a:lumOff val="60000"/>
                </a:schemeClr>
              </a:solidFill>
              <a:latin typeface="Bahnschrift SemiLight Condensed" panose="020B0502040204020203" pitchFamily="34" charset="0"/>
              <a:ea typeface="思源黑体 CN Light" panose="020B0300000000000000" charset="-122"/>
            </a:endParaRPr>
          </a:p>
        </p:txBody>
      </p:sp>
      <p:sp>
        <p:nvSpPr>
          <p:cNvPr id="393" name="Google Shape;393;p36"/>
          <p:cNvSpPr txBox="1">
            <a:spLocks noGrp="1"/>
          </p:cNvSpPr>
          <p:nvPr>
            <p:custDataLst>
              <p:tags r:id="rId8"/>
            </p:custDataLst>
          </p:nvPr>
        </p:nvSpPr>
        <p:spPr>
          <a:xfrm>
            <a:off x="6021776" y="3885000"/>
            <a:ext cx="2404500" cy="5727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latin typeface="Bahnschrift SemiLight Condensed" panose="020B0502040204020203" pitchFamily="34" charset="0"/>
                <a:ea typeface="Calibri" panose="020F0502020204030204" pitchFamily="34" charset="0"/>
              </a:rPr>
              <a:t>Подготовка печатного и цифрового каталога выставки</a:t>
            </a:r>
            <a:endParaRPr lang="en-GB" sz="1200" dirty="0">
              <a:solidFill>
                <a:schemeClr val="bg2">
                  <a:lumMod val="40000"/>
                  <a:lumOff val="60000"/>
                </a:schemeClr>
              </a:solidFill>
              <a:latin typeface="Bahnschrift SemiLight Condensed" panose="020B0502040204020203" pitchFamily="34" charset="0"/>
              <a:ea typeface="思源黑体 CN Light" panose="020B0300000000000000" charset="-122"/>
            </a:endParaRPr>
          </a:p>
        </p:txBody>
      </p:sp>
      <p:sp>
        <p:nvSpPr>
          <p:cNvPr id="394" name="Google Shape;394;p36"/>
          <p:cNvSpPr txBox="1">
            <a:spLocks noGrp="1"/>
          </p:cNvSpPr>
          <p:nvPr>
            <p:custDataLst>
              <p:tags r:id="rId9"/>
            </p:custDataLst>
          </p:nvPr>
        </p:nvSpPr>
        <p:spPr>
          <a:xfrm>
            <a:off x="729125" y="1528725"/>
            <a:ext cx="2612100" cy="4785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1800" dirty="0">
                <a:solidFill>
                  <a:schemeClr val="accent6"/>
                </a:solidFill>
                <a:latin typeface="Bahnschrift SemiBold SemiConden" panose="020B0502040204020203" pitchFamily="34" charset="0"/>
                <a:ea typeface="思源黑体 CN Light" panose="020B0300000000000000" charset="-122"/>
                <a:cs typeface="Berlin Sans FB Demi" panose="020E0802020502020306" charset="0"/>
                <a:sym typeface="+mn-ea"/>
              </a:rPr>
              <a:t>Исследование</a:t>
            </a:r>
            <a:endParaRPr lang="en-US" altLang="en-GB" sz="1800" dirty="0">
              <a:solidFill>
                <a:schemeClr val="accent6"/>
              </a:solidFill>
              <a:latin typeface="Bahnschrift SemiBold SemiConden" panose="020B0502040204020203" pitchFamily="34" charset="0"/>
              <a:ea typeface="思源黑体 CN Light" panose="020B0300000000000000" charset="-122"/>
              <a:cs typeface="Berlin Sans FB Demi" panose="020E0802020502020306" charset="0"/>
              <a:sym typeface="+mn-ea"/>
            </a:endParaRPr>
          </a:p>
        </p:txBody>
      </p:sp>
      <p:sp>
        <p:nvSpPr>
          <p:cNvPr id="395" name="Google Shape;395;p36"/>
          <p:cNvSpPr txBox="1">
            <a:spLocks noGrp="1"/>
          </p:cNvSpPr>
          <p:nvPr>
            <p:custDataLst>
              <p:tags r:id="rId10"/>
            </p:custDataLst>
          </p:nvPr>
        </p:nvSpPr>
        <p:spPr>
          <a:xfrm>
            <a:off x="3475825" y="1528725"/>
            <a:ext cx="2368500" cy="4785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1800" dirty="0">
                <a:solidFill>
                  <a:schemeClr val="accent6"/>
                </a:solidFill>
                <a:latin typeface="Bahnschrift SemiBold SemiConden" panose="020B0502040204020203" pitchFamily="34" charset="0"/>
                <a:cs typeface="Berlin Sans FB Demi" panose="020E0802020502020306" charset="0"/>
                <a:sym typeface="+mn-ea"/>
              </a:rPr>
              <a:t>Команда</a:t>
            </a:r>
            <a:endParaRPr lang="en-GB" sz="1800" dirty="0">
              <a:solidFill>
                <a:schemeClr val="accent6"/>
              </a:solidFill>
              <a:latin typeface="Bahnschrift SemiBold SemiConden" panose="020B0502040204020203" pitchFamily="34" charset="0"/>
              <a:ea typeface="思源黑体 CN Light" panose="020B0300000000000000" charset="-122"/>
              <a:cs typeface="Berlin Sans FB Demi" panose="020E0802020502020306" charset="0"/>
            </a:endParaRPr>
          </a:p>
        </p:txBody>
      </p:sp>
      <p:sp>
        <p:nvSpPr>
          <p:cNvPr id="396" name="Google Shape;396;p36"/>
          <p:cNvSpPr txBox="1">
            <a:spLocks noGrp="1"/>
          </p:cNvSpPr>
          <p:nvPr>
            <p:custDataLst>
              <p:tags r:id="rId11"/>
            </p:custDataLst>
          </p:nvPr>
        </p:nvSpPr>
        <p:spPr>
          <a:xfrm>
            <a:off x="5978925" y="1528725"/>
            <a:ext cx="2447400" cy="4785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1800" dirty="0">
                <a:solidFill>
                  <a:schemeClr val="accent6"/>
                </a:solidFill>
                <a:latin typeface="Bahnschrift SemiBold SemiConden" panose="020B0502040204020203" pitchFamily="34" charset="0"/>
                <a:cs typeface="Berlin Sans FB Demi" panose="020E0802020502020306" charset="0"/>
                <a:sym typeface="+mn-ea"/>
              </a:rPr>
              <a:t>Пространство</a:t>
            </a:r>
            <a:endParaRPr lang="en-US" altLang="en-GB" sz="1800" dirty="0">
              <a:solidFill>
                <a:schemeClr val="accent6"/>
              </a:solidFill>
              <a:latin typeface="Bahnschrift SemiBold SemiConden" panose="020B0502040204020203" pitchFamily="34" charset="0"/>
              <a:ea typeface="思源黑体 CN Light" panose="020B0300000000000000" charset="-122"/>
              <a:cs typeface="Berlin Sans FB Demi" panose="020E0802020502020306" charset="0"/>
              <a:sym typeface="+mn-ea"/>
            </a:endParaRPr>
          </a:p>
        </p:txBody>
      </p:sp>
      <p:sp>
        <p:nvSpPr>
          <p:cNvPr id="397" name="Google Shape;397;p36"/>
          <p:cNvSpPr txBox="1">
            <a:spLocks noGrp="1"/>
          </p:cNvSpPr>
          <p:nvPr>
            <p:custDataLst>
              <p:tags r:id="rId12"/>
            </p:custDataLst>
          </p:nvPr>
        </p:nvSpPr>
        <p:spPr>
          <a:xfrm>
            <a:off x="714375" y="3185700"/>
            <a:ext cx="2662800" cy="4785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1800" dirty="0">
                <a:solidFill>
                  <a:schemeClr val="accent6"/>
                </a:solidFill>
                <a:latin typeface="Bahnschrift SemiBold SemiConden" panose="020B0502040204020203" pitchFamily="34" charset="0"/>
                <a:cs typeface="Berlin Sans FB Demi" panose="020E0802020502020306" charset="0"/>
                <a:sym typeface="+mn-ea"/>
              </a:rPr>
              <a:t>Программа</a:t>
            </a:r>
            <a:endParaRPr lang="en-GB" sz="1800" dirty="0">
              <a:solidFill>
                <a:schemeClr val="accent6"/>
              </a:solidFill>
              <a:latin typeface="Bahnschrift SemiBold SemiConden" panose="020B0502040204020203" pitchFamily="34" charset="0"/>
              <a:ea typeface="思源黑体 CN Light" panose="020B0300000000000000" charset="-122"/>
              <a:cs typeface="Berlin Sans FB Demi" panose="020E0802020502020306" charset="0"/>
            </a:endParaRPr>
          </a:p>
        </p:txBody>
      </p:sp>
      <p:sp>
        <p:nvSpPr>
          <p:cNvPr id="398" name="Google Shape;398;p36"/>
          <p:cNvSpPr txBox="1">
            <a:spLocks noGrp="1"/>
          </p:cNvSpPr>
          <p:nvPr>
            <p:custDataLst>
              <p:tags r:id="rId13"/>
            </p:custDataLst>
          </p:nvPr>
        </p:nvSpPr>
        <p:spPr>
          <a:xfrm>
            <a:off x="3475825" y="3185700"/>
            <a:ext cx="2368500" cy="4785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1800" dirty="0">
                <a:solidFill>
                  <a:schemeClr val="accent6"/>
                </a:solidFill>
                <a:latin typeface="Bahnschrift SemiBold SemiConden" panose="020B0502040204020203" pitchFamily="34" charset="0"/>
                <a:cs typeface="Berlin Sans FB Demi" panose="020E0802020502020306" charset="0"/>
                <a:sym typeface="+mn-ea"/>
              </a:rPr>
              <a:t>Продвижение</a:t>
            </a:r>
            <a:endParaRPr lang="en-US" altLang="en-GB" sz="1800" dirty="0">
              <a:solidFill>
                <a:schemeClr val="accent6"/>
              </a:solidFill>
              <a:latin typeface="Bahnschrift SemiBold SemiConden" panose="020B0502040204020203" pitchFamily="34" charset="0"/>
              <a:ea typeface="思源黑体 CN Light" panose="020B0300000000000000" charset="-122"/>
              <a:cs typeface="Berlin Sans FB Demi" panose="020E0802020502020306" charset="0"/>
              <a:sym typeface="+mn-ea"/>
            </a:endParaRPr>
          </a:p>
        </p:txBody>
      </p:sp>
      <p:sp>
        <p:nvSpPr>
          <p:cNvPr id="399" name="Google Shape;399;p36"/>
          <p:cNvSpPr txBox="1">
            <a:spLocks noGrp="1"/>
          </p:cNvSpPr>
          <p:nvPr>
            <p:custDataLst>
              <p:tags r:id="rId14"/>
            </p:custDataLst>
          </p:nvPr>
        </p:nvSpPr>
        <p:spPr>
          <a:xfrm>
            <a:off x="6021776" y="3185700"/>
            <a:ext cx="2404500" cy="4785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1800" dirty="0">
                <a:solidFill>
                  <a:schemeClr val="accent6"/>
                </a:solidFill>
                <a:latin typeface="Bahnschrift SemiBold SemiConden" panose="020B0502040204020203" pitchFamily="34" charset="0"/>
                <a:cs typeface="Berlin Sans FB Demi" panose="020E0802020502020306" charset="0"/>
                <a:sym typeface="+mn-ea"/>
              </a:rPr>
              <a:t>Документация</a:t>
            </a:r>
            <a:endParaRPr lang="en-GB" sz="1800" dirty="0">
              <a:solidFill>
                <a:schemeClr val="accent6"/>
              </a:solidFill>
              <a:latin typeface="Bahnschrift SemiBold SemiConden" panose="020B0502040204020203" pitchFamily="34" charset="0"/>
              <a:ea typeface="思源黑体 CN Light" panose="020B0300000000000000" charset="-122"/>
              <a:cs typeface="Berlin Sans FB Demi" panose="020E0802020502020306" charset="0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1"/>
          <p:cNvSpPr/>
          <p:nvPr>
            <p:custDataLst>
              <p:tags r:id="rId1"/>
            </p:custDataLst>
          </p:nvPr>
        </p:nvSpPr>
        <p:spPr>
          <a:xfrm rot="10800000" flipH="1">
            <a:off x="723850" y="366477"/>
            <a:ext cx="3125993" cy="4545958"/>
          </a:xfrm>
          <a:custGeom>
            <a:avLst/>
            <a:gdLst/>
            <a:ahLst/>
            <a:cxnLst/>
            <a:rect l="l" t="t" r="r" b="b"/>
            <a:pathLst>
              <a:path w="91190" h="81425" extrusionOk="0">
                <a:moveTo>
                  <a:pt x="0" y="4458"/>
                </a:moveTo>
                <a:cubicBezTo>
                  <a:pt x="359" y="21687"/>
                  <a:pt x="2459" y="38865"/>
                  <a:pt x="2459" y="56098"/>
                </a:cubicBezTo>
                <a:cubicBezTo>
                  <a:pt x="2459" y="63065"/>
                  <a:pt x="2459" y="70033"/>
                  <a:pt x="2459" y="77000"/>
                </a:cubicBezTo>
                <a:cubicBezTo>
                  <a:pt x="2459" y="78093"/>
                  <a:pt x="1387" y="80065"/>
                  <a:pt x="2459" y="80279"/>
                </a:cubicBezTo>
                <a:cubicBezTo>
                  <a:pt x="3660" y="80519"/>
                  <a:pt x="4741" y="78637"/>
                  <a:pt x="8197" y="78230"/>
                </a:cubicBezTo>
                <a:cubicBezTo>
                  <a:pt x="20816" y="76745"/>
                  <a:pt x="33639" y="76914"/>
                  <a:pt x="46312" y="77820"/>
                </a:cubicBezTo>
                <a:cubicBezTo>
                  <a:pt x="57099" y="78591"/>
                  <a:pt x="67946" y="78641"/>
                  <a:pt x="78690" y="79869"/>
                </a:cubicBezTo>
                <a:cubicBezTo>
                  <a:pt x="81679" y="80211"/>
                  <a:pt x="86037" y="82782"/>
                  <a:pt x="87706" y="80279"/>
                </a:cubicBezTo>
                <a:cubicBezTo>
                  <a:pt x="95131" y="69139"/>
                  <a:pt x="88375" y="53486"/>
                  <a:pt x="87706" y="40115"/>
                </a:cubicBezTo>
                <a:cubicBezTo>
                  <a:pt x="87269" y="31383"/>
                  <a:pt x="87706" y="22628"/>
                  <a:pt x="87706" y="13885"/>
                </a:cubicBezTo>
                <a:cubicBezTo>
                  <a:pt x="87706" y="9650"/>
                  <a:pt x="89599" y="4968"/>
                  <a:pt x="87706" y="1180"/>
                </a:cubicBezTo>
                <a:cubicBezTo>
                  <a:pt x="86229" y="-1776"/>
                  <a:pt x="81141" y="1942"/>
                  <a:pt x="77870" y="2409"/>
                </a:cubicBezTo>
                <a:cubicBezTo>
                  <a:pt x="70277" y="3493"/>
                  <a:pt x="62580" y="3672"/>
                  <a:pt x="54919" y="4049"/>
                </a:cubicBezTo>
                <a:cubicBezTo>
                  <a:pt x="38134" y="4875"/>
                  <a:pt x="21315" y="3229"/>
                  <a:pt x="4509" y="3229"/>
                </a:cubicBezTo>
              </a:path>
            </a:pathLst>
          </a:custGeom>
          <a:noFill/>
          <a:ln w="38100" cap="flat" cmpd="sng">
            <a:solidFill>
              <a:schemeClr val="tx2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8" name="Google Shape;818;p46"/>
          <p:cNvSpPr txBox="1"/>
          <p:nvPr>
            <p:custDataLst>
              <p:tags r:id="rId2"/>
            </p:custDataLst>
          </p:nvPr>
        </p:nvSpPr>
        <p:spPr>
          <a:xfrm>
            <a:off x="4622799" y="1249045"/>
            <a:ext cx="3125993" cy="34734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1900" b="0" i="0" u="none" strike="noStrike" cap="none">
                <a:solidFill>
                  <a:schemeClr val="accent5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3600" dirty="0">
                <a:solidFill>
                  <a:schemeClr val="accent6"/>
                </a:solidFill>
                <a:latin typeface="Bahnschrift SemiBold SemiConden" panose="020B0502040204020203" pitchFamily="34" charset="0"/>
                <a:cs typeface="Berlin Sans FB Demi" panose="020E0802020502020306" charset="0"/>
                <a:sym typeface="+mn-ea"/>
              </a:rPr>
              <a:t>Миссия</a:t>
            </a:r>
            <a:endParaRPr lang="en-US" altLang="en-GB" sz="3600" b="1" dirty="0">
              <a:solidFill>
                <a:schemeClr val="accent6"/>
              </a:solidFill>
              <a:latin typeface="Bahnschrift SemiBold SemiConden" panose="020B0502040204020203" pitchFamily="34" charset="0"/>
              <a:ea typeface="思源黑体 CN Light" panose="020B0300000000000000" charset="-122"/>
              <a:cs typeface="Berlin Sans FB Demi" panose="020E0802020502020306" charset="0"/>
              <a:sym typeface="+mn-ea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12B56F-1870-48FC-8C22-63A02F904B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250" y="742121"/>
            <a:ext cx="2705208" cy="381716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8970B40-9F83-4EFD-BB8A-5D2B17E01885}"/>
              </a:ext>
            </a:extLst>
          </p:cNvPr>
          <p:cNvSpPr txBox="1"/>
          <p:nvPr/>
        </p:nvSpPr>
        <p:spPr>
          <a:xfrm>
            <a:off x="4220817" y="1802916"/>
            <a:ext cx="4572000" cy="2586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18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latin typeface="Bahnschrift SemiLight Condensed" panose="020B0502040204020203" pitchFamily="34" charset="0"/>
                <a:ea typeface="Arial" panose="020B0604020202020204" pitchFamily="34" charset="0"/>
              </a:rPr>
              <a:t>Выставка помогает сохранить панк-культуру как важный элемент российской музыкальной и социальной </a:t>
            </a:r>
            <a:r>
              <a:rPr lang="ru-RU" sz="1800" dirty="0">
                <a:solidFill>
                  <a:schemeClr val="tx1"/>
                </a:solidFill>
                <a:effectLst/>
                <a:latin typeface="Bahnschrift SemiLight Condensed" panose="020B0502040204020203" pitchFamily="34" charset="0"/>
                <a:ea typeface="Arial" panose="020B0604020202020204" pitchFamily="34" charset="0"/>
              </a:rPr>
              <a:t>истории</a:t>
            </a:r>
            <a:r>
              <a:rPr lang="ru-RU" sz="18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latin typeface="Bahnschrift SemiLight Condensed" panose="020B0502040204020203" pitchFamily="34" charset="0"/>
                <a:ea typeface="Arial" panose="020B0604020202020204" pitchFamily="34" charset="0"/>
              </a:rPr>
              <a:t>, особенно в контексте сибирского региона.</a:t>
            </a:r>
            <a:endParaRPr lang="ru-RU" sz="1800" dirty="0">
              <a:solidFill>
                <a:schemeClr val="bg2">
                  <a:lumMod val="40000"/>
                  <a:lumOff val="60000"/>
                </a:schemeClr>
              </a:solidFill>
              <a:effectLst/>
              <a:latin typeface="Bahnschrift SemiLight Condensed" panose="020B0502040204020203" pitchFamily="34" charset="0"/>
              <a:ea typeface="Calibri" panose="020F0502020204030204" pitchFamily="34" charset="0"/>
            </a:endParaRPr>
          </a:p>
          <a:p>
            <a:r>
              <a:rPr lang="ru-RU" sz="18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latin typeface="Bahnschrift SemiLight Condensed" panose="020B0502040204020203" pitchFamily="34" charset="0"/>
                <a:ea typeface="Arial" panose="020B0604020202020204" pitchFamily="34" charset="0"/>
              </a:rPr>
              <a:t>Работы современных художников </a:t>
            </a:r>
            <a:r>
              <a:rPr lang="ru-RU" sz="1800" dirty="0">
                <a:solidFill>
                  <a:schemeClr val="bg2">
                    <a:lumMod val="40000"/>
                    <a:lumOff val="60000"/>
                  </a:schemeClr>
                </a:solidFill>
                <a:latin typeface="Bahnschrift SemiLight Condensed" panose="020B0502040204020203" pitchFamily="34" charset="0"/>
                <a:ea typeface="Arial" panose="020B0604020202020204" pitchFamily="34" charset="0"/>
              </a:rPr>
              <a:t>отражают</a:t>
            </a:r>
            <a:r>
              <a:rPr lang="ru-RU" sz="18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latin typeface="Bahnschrift SemiLight Condensed" panose="020B0502040204020203" pitchFamily="34" charset="0"/>
                <a:ea typeface="Arial" panose="020B0604020202020204" pitchFamily="34" charset="0"/>
              </a:rPr>
              <a:t> актуальные социальные проблемы, такие как свобода слова</a:t>
            </a:r>
            <a:r>
              <a:rPr lang="ru-RU" sz="1800" dirty="0">
                <a:solidFill>
                  <a:schemeClr val="bg2">
                    <a:lumMod val="40000"/>
                    <a:lumOff val="60000"/>
                  </a:schemeClr>
                </a:solidFill>
                <a:latin typeface="Bahnschrift SemiLight Condensed" panose="020B0502040204020203" pitchFamily="34" charset="0"/>
                <a:ea typeface="Arial" panose="020B0604020202020204" pitchFamily="34" charset="0"/>
              </a:rPr>
              <a:t> </a:t>
            </a:r>
            <a:r>
              <a:rPr lang="ru-RU" sz="18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latin typeface="Bahnschrift SemiLight Condensed" panose="020B0502040204020203" pitchFamily="34" charset="0"/>
                <a:ea typeface="Arial" panose="020B0604020202020204" pitchFamily="34" charset="0"/>
              </a:rPr>
              <a:t>и социальная справедливость, что делает выставку важной площадкой для диалога о современных </a:t>
            </a:r>
            <a:r>
              <a:rPr lang="ru-RU" sz="1800" dirty="0">
                <a:solidFill>
                  <a:schemeClr val="tx1"/>
                </a:solidFill>
                <a:effectLst/>
                <a:latin typeface="Bahnschrift SemiLight Condensed" panose="020B0502040204020203" pitchFamily="34" charset="0"/>
                <a:ea typeface="Arial" panose="020B0604020202020204" pitchFamily="34" charset="0"/>
              </a:rPr>
              <a:t>вызовах</a:t>
            </a:r>
            <a:r>
              <a:rPr lang="ru-RU" sz="18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latin typeface="Bahnschrift SemiLight Condensed" panose="020B0502040204020203" pitchFamily="34" charset="0"/>
                <a:ea typeface="Arial" panose="020B0604020202020204" pitchFamily="34" charset="0"/>
              </a:rPr>
              <a:t>.</a:t>
            </a:r>
            <a:endParaRPr lang="ru-RU" sz="1800" dirty="0">
              <a:solidFill>
                <a:schemeClr val="bg2">
                  <a:lumMod val="40000"/>
                  <a:lumOff val="60000"/>
                </a:schemeClr>
              </a:solidFill>
              <a:latin typeface="Bahnschrift SemiLight Condensed" panose="020B0502040204020203" pitchFamily="34" charset="0"/>
            </a:endParaRPr>
          </a:p>
        </p:txBody>
      </p:sp>
    </p:spTree>
  </p:cSld>
  <p:clrMapOvr>
    <a:masterClrMapping/>
  </p:clrMapOvr>
  <p:transition advTm="3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6"/>
          <p:cNvSpPr txBox="1"/>
          <p:nvPr/>
        </p:nvSpPr>
        <p:spPr>
          <a:xfrm>
            <a:off x="932965" y="145655"/>
            <a:ext cx="7717500" cy="72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  <a:latin typeface="Berlin Sans FB Demi" panose="020E0802020502020306" charset="0"/>
                <a:cs typeface="Berlin Sans FB Demi" panose="020E0802020502020306" charset="0"/>
              </a:rPr>
              <a:t>Финансовый план </a:t>
            </a:r>
            <a:endParaRPr dirty="0">
              <a:solidFill>
                <a:schemeClr val="tx1"/>
              </a:solidFill>
              <a:latin typeface="Berlin Sans FB Demi" panose="020E0802020502020306" charset="0"/>
              <a:cs typeface="Berlin Sans FB Demi" panose="020E0802020502020306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8321" y="727982"/>
            <a:ext cx="8407400" cy="4114165"/>
            <a:chOff x="1039" y="1135"/>
            <a:chExt cx="13240" cy="6479"/>
          </a:xfrm>
        </p:grpSpPr>
        <p:sp>
          <p:nvSpPr>
            <p:cNvPr id="298" name="Google Shape;298;p36"/>
            <p:cNvSpPr/>
            <p:nvPr>
              <p:custDataLst>
                <p:tags r:id="rId1"/>
              </p:custDataLst>
            </p:nvPr>
          </p:nvSpPr>
          <p:spPr>
            <a:xfrm>
              <a:off x="12292" y="1135"/>
              <a:ext cx="1987" cy="1376"/>
            </a:xfrm>
            <a:custGeom>
              <a:avLst/>
              <a:gdLst/>
              <a:ahLst/>
              <a:cxnLst/>
              <a:rect l="l" t="t" r="r" b="b"/>
              <a:pathLst>
                <a:path w="37474" h="34655" extrusionOk="0">
                  <a:moveTo>
                    <a:pt x="0" y="20396"/>
                  </a:moveTo>
                  <a:cubicBezTo>
                    <a:pt x="10104" y="22784"/>
                    <a:pt x="10392" y="21788"/>
                    <a:pt x="20207" y="25172"/>
                  </a:cubicBezTo>
                  <a:cubicBezTo>
                    <a:pt x="26500" y="27342"/>
                    <a:pt x="26103" y="28262"/>
                    <a:pt x="31964" y="31418"/>
                  </a:cubicBezTo>
                  <a:cubicBezTo>
                    <a:pt x="31996" y="31435"/>
                    <a:pt x="36372" y="34952"/>
                    <a:pt x="36372" y="34357"/>
                  </a:cubicBezTo>
                  <a:cubicBezTo>
                    <a:pt x="36372" y="33358"/>
                    <a:pt x="34424" y="32575"/>
                    <a:pt x="30494" y="27377"/>
                  </a:cubicBezTo>
                  <a:cubicBezTo>
                    <a:pt x="21077" y="14922"/>
                    <a:pt x="21097" y="14907"/>
                    <a:pt x="11757" y="2394"/>
                  </a:cubicBezTo>
                  <a:cubicBezTo>
                    <a:pt x="11082" y="1489"/>
                    <a:pt x="8122" y="-190"/>
                    <a:pt x="9185" y="190"/>
                  </a:cubicBezTo>
                  <a:cubicBezTo>
                    <a:pt x="19836" y="3995"/>
                    <a:pt x="29482" y="10924"/>
                    <a:pt x="37474" y="18927"/>
                  </a:cubicBezTo>
                </a:path>
              </a:pathLst>
            </a:custGeom>
            <a:noFill/>
            <a:ln w="38100" cap="flat" cmpd="sng">
              <a:solidFill>
                <a:srgbClr val="674EA7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299" name="Google Shape;299;p36"/>
            <p:cNvGrpSpPr/>
            <p:nvPr/>
          </p:nvGrpSpPr>
          <p:grpSpPr>
            <a:xfrm rot="6690957">
              <a:off x="630" y="5656"/>
              <a:ext cx="2367" cy="1550"/>
              <a:chOff x="1219275" y="3053325"/>
              <a:chExt cx="2247360" cy="1340970"/>
            </a:xfrm>
          </p:grpSpPr>
          <p:sp>
            <p:nvSpPr>
              <p:cNvPr id="300" name="Google Shape;300;p36"/>
              <p:cNvSpPr/>
              <p:nvPr>
                <p:custDataLst>
                  <p:tags r:id="rId2"/>
                </p:custDataLst>
              </p:nvPr>
            </p:nvSpPr>
            <p:spPr>
              <a:xfrm>
                <a:off x="1219275" y="3053325"/>
                <a:ext cx="1383225" cy="1219275"/>
              </a:xfrm>
              <a:custGeom>
                <a:avLst/>
                <a:gdLst/>
                <a:ahLst/>
                <a:cxnLst/>
                <a:rect l="l" t="t" r="r" b="b"/>
                <a:pathLst>
                  <a:path w="55329" h="48771" extrusionOk="0">
                    <a:moveTo>
                      <a:pt x="0" y="0"/>
                    </a:moveTo>
                    <a:cubicBezTo>
                      <a:pt x="9780" y="9205"/>
                      <a:pt x="18826" y="19218"/>
                      <a:pt x="29099" y="27869"/>
                    </a:cubicBezTo>
                    <a:cubicBezTo>
                      <a:pt x="37650" y="35071"/>
                      <a:pt x="47424" y="40866"/>
                      <a:pt x="55329" y="48771"/>
                    </a:cubicBezTo>
                  </a:path>
                </a:pathLst>
              </a:custGeom>
              <a:noFill/>
              <a:ln w="38100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01" name="Google Shape;301;p36"/>
              <p:cNvSpPr/>
              <p:nvPr>
                <p:custDataLst>
                  <p:tags r:id="rId3"/>
                </p:custDataLst>
              </p:nvPr>
            </p:nvSpPr>
            <p:spPr>
              <a:xfrm flipH="1">
                <a:off x="1219309" y="3053336"/>
                <a:ext cx="2247326" cy="1340959"/>
              </a:xfrm>
              <a:custGeom>
                <a:avLst/>
                <a:gdLst/>
                <a:ahLst/>
                <a:cxnLst/>
                <a:rect l="l" t="t" r="r" b="b"/>
                <a:pathLst>
                  <a:path w="55329" h="48771" extrusionOk="0">
                    <a:moveTo>
                      <a:pt x="0" y="0"/>
                    </a:moveTo>
                    <a:cubicBezTo>
                      <a:pt x="9780" y="9205"/>
                      <a:pt x="18826" y="19218"/>
                      <a:pt x="29099" y="27869"/>
                    </a:cubicBezTo>
                    <a:cubicBezTo>
                      <a:pt x="37650" y="35071"/>
                      <a:pt x="47424" y="40866"/>
                      <a:pt x="55329" y="48771"/>
                    </a:cubicBezTo>
                  </a:path>
                </a:pathLst>
              </a:custGeom>
              <a:noFill/>
              <a:ln w="38100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7" name="Rectangle 2">
            <a:extLst>
              <a:ext uri="{FF2B5EF4-FFF2-40B4-BE49-F238E27FC236}">
                <a16:creationId xmlns:a16="http://schemas.microsoft.com/office/drawing/2014/main" id="{A07E2E9D-7403-1012-DAE0-B4F4F62CF2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1701" y="1064639"/>
            <a:ext cx="264904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 по персонал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2BC41B3-FDA2-82C5-E865-DF40F4860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0328" y="990545"/>
            <a:ext cx="504961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Дополнительные затраты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7140785-C1AE-C13C-E5D9-8F2CDC07E6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15037"/>
              </p:ext>
            </p:extLst>
          </p:nvPr>
        </p:nvGraphicFramePr>
        <p:xfrm>
          <a:off x="283535" y="1560885"/>
          <a:ext cx="4948338" cy="2851793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88716">
                  <a:extLst>
                    <a:ext uri="{9D8B030D-6E8A-4147-A177-3AD203B41FA5}">
                      <a16:colId xmlns:a16="http://schemas.microsoft.com/office/drawing/2014/main" val="245638521"/>
                    </a:ext>
                  </a:extLst>
                </a:gridCol>
                <a:gridCol w="974798">
                  <a:extLst>
                    <a:ext uri="{9D8B030D-6E8A-4147-A177-3AD203B41FA5}">
                      <a16:colId xmlns:a16="http://schemas.microsoft.com/office/drawing/2014/main" val="2345985799"/>
                    </a:ext>
                  </a:extLst>
                </a:gridCol>
                <a:gridCol w="859144">
                  <a:extLst>
                    <a:ext uri="{9D8B030D-6E8A-4147-A177-3AD203B41FA5}">
                      <a16:colId xmlns:a16="http://schemas.microsoft.com/office/drawing/2014/main" val="797631532"/>
                    </a:ext>
                  </a:extLst>
                </a:gridCol>
                <a:gridCol w="817838">
                  <a:extLst>
                    <a:ext uri="{9D8B030D-6E8A-4147-A177-3AD203B41FA5}">
                      <a16:colId xmlns:a16="http://schemas.microsoft.com/office/drawing/2014/main" val="4175874996"/>
                    </a:ext>
                  </a:extLst>
                </a:gridCol>
                <a:gridCol w="1007842">
                  <a:extLst>
                    <a:ext uri="{9D8B030D-6E8A-4147-A177-3AD203B41FA5}">
                      <a16:colId xmlns:a16="http://schemas.microsoft.com/office/drawing/2014/main" val="1053834080"/>
                    </a:ext>
                  </a:extLst>
                </a:gridCol>
              </a:tblGrid>
              <a:tr h="8952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должность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количество работников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заработная плата(в месяц) для одного человека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период работы ( в месяцах)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сумма выплат за проект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37960530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менеджер выставки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70000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490000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00208066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u="none" strike="noStrike">
                          <a:effectLst/>
                        </a:rPr>
                        <a:t>SMM</a:t>
                      </a:r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40000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280000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82786738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менеджер проекта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100000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700000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0104084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бухгалтер на аутсорсе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12500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87500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53094550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куратор выставки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70000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490000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08857033"/>
                  </a:ext>
                </a:extLst>
              </a:tr>
              <a:tr h="214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Дизайнер выставочного пространства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75000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75000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84501184"/>
                  </a:ext>
                </a:extLst>
              </a:tr>
              <a:tr h="3077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персонал по приему и размещению посетителей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30000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1080000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53538918"/>
                  </a:ext>
                </a:extLst>
              </a:tr>
              <a:tr h="3077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Уборщица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20000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240000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21506925"/>
                  </a:ext>
                </a:extLst>
              </a:tr>
              <a:tr h="3077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Охранник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25000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300000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73837476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Итого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3742500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40330600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5759B8F-FF67-F4F2-0368-695746A380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321291"/>
              </p:ext>
            </p:extLst>
          </p:nvPr>
        </p:nvGraphicFramePr>
        <p:xfrm>
          <a:off x="5578662" y="1560655"/>
          <a:ext cx="3444835" cy="155349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74169">
                  <a:extLst>
                    <a:ext uri="{9D8B030D-6E8A-4147-A177-3AD203B41FA5}">
                      <a16:colId xmlns:a16="http://schemas.microsoft.com/office/drawing/2014/main" val="3254299309"/>
                    </a:ext>
                  </a:extLst>
                </a:gridCol>
                <a:gridCol w="809442">
                  <a:extLst>
                    <a:ext uri="{9D8B030D-6E8A-4147-A177-3AD203B41FA5}">
                      <a16:colId xmlns:a16="http://schemas.microsoft.com/office/drawing/2014/main" val="4218540287"/>
                    </a:ext>
                  </a:extLst>
                </a:gridCol>
                <a:gridCol w="1261224">
                  <a:extLst>
                    <a:ext uri="{9D8B030D-6E8A-4147-A177-3AD203B41FA5}">
                      <a16:colId xmlns:a16="http://schemas.microsoft.com/office/drawing/2014/main" val="2748144635"/>
                    </a:ext>
                  </a:extLst>
                </a:gridCol>
              </a:tblGrid>
              <a:tr h="3555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дополнительные затраты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 err="1">
                          <a:effectLst/>
                        </a:rPr>
                        <a:t>стоймость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срок  ( в месяцах)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76875777"/>
                  </a:ext>
                </a:extLst>
              </a:tr>
              <a:tr h="18549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Получение разрешения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10000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разовый платеж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74544808"/>
                  </a:ext>
                </a:extLst>
              </a:tr>
              <a:tr h="18549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</a:rPr>
                        <a:t>Аренда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</a:rPr>
                        <a:t>400000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15676555"/>
                  </a:ext>
                </a:extLst>
              </a:tr>
              <a:tr h="18549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Касса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</a:rPr>
                        <a:t>15000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разовый платеж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92043034"/>
                  </a:ext>
                </a:extLst>
              </a:tr>
              <a:tr h="45600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Стоймость обслуживания сайта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1000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16465275"/>
                  </a:ext>
                </a:extLst>
              </a:tr>
              <a:tr h="18549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</a:rPr>
                        <a:t>реклама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200000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14382936"/>
                  </a:ext>
                </a:extLst>
              </a:tr>
            </a:tbl>
          </a:graphicData>
        </a:graphic>
      </p:graphicFrame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" grpId="0"/>
      <p:bldP spid="29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>
          <a:extLst>
            <a:ext uri="{FF2B5EF4-FFF2-40B4-BE49-F238E27FC236}">
              <a16:creationId xmlns:a16="http://schemas.microsoft.com/office/drawing/2014/main" id="{772AE43B-48B0-789A-B505-A9B91DE6C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5">
            <a:extLst>
              <a:ext uri="{FF2B5EF4-FFF2-40B4-BE49-F238E27FC236}">
                <a16:creationId xmlns:a16="http://schemas.microsoft.com/office/drawing/2014/main" id="{FB305EE7-7043-1AF5-2436-0A45FC211428}"/>
              </a:ext>
            </a:extLst>
          </p:cNvPr>
          <p:cNvSpPr txBox="1"/>
          <p:nvPr/>
        </p:nvSpPr>
        <p:spPr>
          <a:xfrm>
            <a:off x="713225" y="445025"/>
            <a:ext cx="7717500" cy="72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lvl="0"/>
            <a:r>
              <a:rPr lang="ru-RU" dirty="0">
                <a:solidFill>
                  <a:srgbClr val="674EA7"/>
                </a:solidFill>
                <a:latin typeface="Bahnschrift" panose="020B0502040204020203" pitchFamily="34" charset="0"/>
                <a:cs typeface="Berlin Sans FB Demi" panose="020E0802020502020306" charset="0"/>
              </a:rPr>
              <a:t>Финансовые показатели </a:t>
            </a:r>
            <a:endParaRPr lang="en-GB" dirty="0">
              <a:solidFill>
                <a:srgbClr val="674EA7"/>
              </a:solidFill>
              <a:latin typeface="Bahnschrift" panose="020B0502040204020203" pitchFamily="34" charset="0"/>
              <a:cs typeface="Berlin Sans FB Demi" panose="020E0802020502020306" charset="0"/>
            </a:endParaRPr>
          </a:p>
        </p:txBody>
      </p:sp>
      <p:sp>
        <p:nvSpPr>
          <p:cNvPr id="281" name="Google Shape;281;p35">
            <a:extLst>
              <a:ext uri="{FF2B5EF4-FFF2-40B4-BE49-F238E27FC236}">
                <a16:creationId xmlns:a16="http://schemas.microsoft.com/office/drawing/2014/main" id="{2B535672-1922-6EF4-21C6-002291D0C9D4}"/>
              </a:ext>
            </a:extLst>
          </p:cNvPr>
          <p:cNvSpPr txBox="1"/>
          <p:nvPr/>
        </p:nvSpPr>
        <p:spPr>
          <a:xfrm>
            <a:off x="4324810" y="1624245"/>
            <a:ext cx="2525100" cy="52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lvl="0"/>
            <a:endParaRPr lang="en-GB" dirty="0">
              <a:latin typeface="Berlin Sans FB Demi" panose="020E0802020502020306" charset="0"/>
              <a:cs typeface="Berlin Sans FB Demi" panose="020E0802020502020306" charset="0"/>
            </a:endParaRPr>
          </a:p>
        </p:txBody>
      </p:sp>
      <p:sp>
        <p:nvSpPr>
          <p:cNvPr id="285" name="Google Shape;285;p35">
            <a:extLst>
              <a:ext uri="{FF2B5EF4-FFF2-40B4-BE49-F238E27FC236}">
                <a16:creationId xmlns:a16="http://schemas.microsoft.com/office/drawing/2014/main" id="{55CAB875-FB4B-73EF-E4A4-EF9B48054C96}"/>
              </a:ext>
            </a:extLst>
          </p:cNvPr>
          <p:cNvSpPr txBox="1"/>
          <p:nvPr/>
        </p:nvSpPr>
        <p:spPr>
          <a:xfrm>
            <a:off x="5746068" y="1210735"/>
            <a:ext cx="944400" cy="633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>
              <a:solidFill>
                <a:srgbClr val="674EA7"/>
              </a:solidFill>
              <a:latin typeface="Berlin Sans FB Demi" panose="020E0802020502020306" charset="0"/>
              <a:cs typeface="Berlin Sans FB Demi" panose="020E0802020502020306" charset="0"/>
            </a:endParaRPr>
          </a:p>
        </p:txBody>
      </p:sp>
      <p:sp>
        <p:nvSpPr>
          <p:cNvPr id="24" name="Google Shape;24;p3">
            <a:extLst>
              <a:ext uri="{FF2B5EF4-FFF2-40B4-BE49-F238E27FC236}">
                <a16:creationId xmlns:a16="http://schemas.microsoft.com/office/drawing/2014/main" id="{988EF2DF-0537-1321-5677-5CF56A4F070C}"/>
              </a:ext>
            </a:extLst>
          </p:cNvPr>
          <p:cNvSpPr/>
          <p:nvPr/>
        </p:nvSpPr>
        <p:spPr>
          <a:xfrm rot="7366718">
            <a:off x="7706449" y="-425174"/>
            <a:ext cx="436720" cy="2655423"/>
          </a:xfrm>
          <a:custGeom>
            <a:avLst/>
            <a:gdLst/>
            <a:ahLst/>
            <a:cxnLst/>
            <a:rect l="l" t="t" r="r" b="b"/>
            <a:pathLst>
              <a:path w="43185" h="40035" extrusionOk="0">
                <a:moveTo>
                  <a:pt x="17835" y="40035"/>
                </a:moveTo>
                <a:cubicBezTo>
                  <a:pt x="14713" y="33011"/>
                  <a:pt x="9740" y="26955"/>
                  <a:pt x="6079" y="20196"/>
                </a:cubicBezTo>
                <a:cubicBezTo>
                  <a:pt x="2779" y="14104"/>
                  <a:pt x="6440" y="20550"/>
                  <a:pt x="2772" y="13215"/>
                </a:cubicBezTo>
                <a:cubicBezTo>
                  <a:pt x="2180" y="12030"/>
                  <a:pt x="-568" y="9228"/>
                  <a:pt x="568" y="9909"/>
                </a:cubicBezTo>
                <a:cubicBezTo>
                  <a:pt x="9277" y="15133"/>
                  <a:pt x="17714" y="20823"/>
                  <a:pt x="25918" y="26809"/>
                </a:cubicBezTo>
                <a:cubicBezTo>
                  <a:pt x="26832" y="27476"/>
                  <a:pt x="32477" y="34945"/>
                  <a:pt x="32898" y="34524"/>
                </a:cubicBezTo>
                <a:cubicBezTo>
                  <a:pt x="35862" y="31560"/>
                  <a:pt x="32290" y="26136"/>
                  <a:pt x="31429" y="22033"/>
                </a:cubicBezTo>
                <a:cubicBezTo>
                  <a:pt x="30090" y="15649"/>
                  <a:pt x="30653" y="15539"/>
                  <a:pt x="29224" y="9174"/>
                </a:cubicBezTo>
                <a:cubicBezTo>
                  <a:pt x="29146" y="8826"/>
                  <a:pt x="25367" y="-357"/>
                  <a:pt x="26285" y="357"/>
                </a:cubicBezTo>
                <a:cubicBezTo>
                  <a:pt x="32306" y="5041"/>
                  <a:pt x="39777" y="8962"/>
                  <a:pt x="43185" y="15787"/>
                </a:cubicBezTo>
              </a:path>
            </a:pathLst>
          </a:custGeom>
          <a:noFill/>
          <a:ln w="38100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" name="Google Shape;30;p4">
            <a:extLst>
              <a:ext uri="{FF2B5EF4-FFF2-40B4-BE49-F238E27FC236}">
                <a16:creationId xmlns:a16="http://schemas.microsoft.com/office/drawing/2014/main" id="{6D1B0B21-D882-F38F-6ABC-8E919D886E3D}"/>
              </a:ext>
            </a:extLst>
          </p:cNvPr>
          <p:cNvSpPr/>
          <p:nvPr/>
        </p:nvSpPr>
        <p:spPr>
          <a:xfrm rot="-1735815">
            <a:off x="482467" y="2588839"/>
            <a:ext cx="671551" cy="2551086"/>
          </a:xfrm>
          <a:custGeom>
            <a:avLst/>
            <a:gdLst/>
            <a:ahLst/>
            <a:cxnLst/>
            <a:rect l="l" t="t" r="r" b="b"/>
            <a:pathLst>
              <a:path w="43185" h="40035" extrusionOk="0">
                <a:moveTo>
                  <a:pt x="17835" y="40035"/>
                </a:moveTo>
                <a:cubicBezTo>
                  <a:pt x="14713" y="33011"/>
                  <a:pt x="9740" y="26955"/>
                  <a:pt x="6079" y="20196"/>
                </a:cubicBezTo>
                <a:cubicBezTo>
                  <a:pt x="2779" y="14104"/>
                  <a:pt x="6440" y="20550"/>
                  <a:pt x="2772" y="13215"/>
                </a:cubicBezTo>
                <a:cubicBezTo>
                  <a:pt x="2180" y="12030"/>
                  <a:pt x="-568" y="9228"/>
                  <a:pt x="568" y="9909"/>
                </a:cubicBezTo>
                <a:cubicBezTo>
                  <a:pt x="9277" y="15133"/>
                  <a:pt x="17714" y="20823"/>
                  <a:pt x="25918" y="26809"/>
                </a:cubicBezTo>
                <a:cubicBezTo>
                  <a:pt x="26832" y="27476"/>
                  <a:pt x="32477" y="34945"/>
                  <a:pt x="32898" y="34524"/>
                </a:cubicBezTo>
                <a:cubicBezTo>
                  <a:pt x="35862" y="31560"/>
                  <a:pt x="32290" y="26136"/>
                  <a:pt x="31429" y="22033"/>
                </a:cubicBezTo>
                <a:cubicBezTo>
                  <a:pt x="30090" y="15649"/>
                  <a:pt x="30653" y="15539"/>
                  <a:pt x="29224" y="9174"/>
                </a:cubicBezTo>
                <a:cubicBezTo>
                  <a:pt x="29146" y="8826"/>
                  <a:pt x="25367" y="-357"/>
                  <a:pt x="26285" y="357"/>
                </a:cubicBezTo>
                <a:cubicBezTo>
                  <a:pt x="32306" y="5041"/>
                  <a:pt x="39777" y="8962"/>
                  <a:pt x="43185" y="15787"/>
                </a:cubicBezTo>
              </a:path>
            </a:pathLst>
          </a:custGeom>
          <a:noFill/>
          <a:ln w="3810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4D118B4-822B-B8A5-FC56-2E15F8BC53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953654"/>
              </p:ext>
            </p:extLst>
          </p:nvPr>
        </p:nvGraphicFramePr>
        <p:xfrm>
          <a:off x="5105409" y="1550170"/>
          <a:ext cx="2819400" cy="54864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498600">
                  <a:extLst>
                    <a:ext uri="{9D8B030D-6E8A-4147-A177-3AD203B41FA5}">
                      <a16:colId xmlns:a16="http://schemas.microsoft.com/office/drawing/2014/main" val="1417769262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753275236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усн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15%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5606434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налог на ФОТ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30%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0996438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экваринг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0,40%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17041648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918C723-6D31-37D7-F44D-558D30CD68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663758"/>
              </p:ext>
            </p:extLst>
          </p:nvPr>
        </p:nvGraphicFramePr>
        <p:xfrm>
          <a:off x="884390" y="1502654"/>
          <a:ext cx="3403600" cy="179832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554025">
                  <a:extLst>
                    <a:ext uri="{9D8B030D-6E8A-4147-A177-3AD203B41FA5}">
                      <a16:colId xmlns:a16="http://schemas.microsoft.com/office/drawing/2014/main" val="3151569095"/>
                    </a:ext>
                  </a:extLst>
                </a:gridCol>
                <a:gridCol w="1849575">
                  <a:extLst>
                    <a:ext uri="{9D8B030D-6E8A-4147-A177-3AD203B41FA5}">
                      <a16:colId xmlns:a16="http://schemas.microsoft.com/office/drawing/2014/main" val="4047989234"/>
                    </a:ext>
                  </a:extLst>
                </a:gridCol>
              </a:tblGrid>
              <a:tr h="18288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Оценка эффективности инвестиционное проекта 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815940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</a:rPr>
                        <a:t>NPV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4777241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232554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</a:rPr>
                        <a:t>PI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                                                       5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75586431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</a:rPr>
                        <a:t>IRR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87%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09425103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</a:rPr>
                        <a:t>DPBP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6,65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36736344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</a:rPr>
                        <a:t>ARR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                                                  0,95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89171601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u="none" strike="noStrike">
                          <a:effectLst/>
                        </a:rPr>
                        <a:t>PBP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4,58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6116160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E79C0B0-3092-547D-D680-FF52569DB806}"/>
              </a:ext>
            </a:extLst>
          </p:cNvPr>
          <p:cNvSpPr txBox="1"/>
          <p:nvPr/>
        </p:nvSpPr>
        <p:spPr>
          <a:xfrm>
            <a:off x="4490484" y="2401814"/>
            <a:ext cx="416441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NPV&gt;0; PI&gt;1; IRR&gt;i - проект принимается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месяца - период времени, необходимый для окупаемости вложенного капитала, при котором поток денежных средств дисконтирован до приведённой стоимости (DPBP)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каждый вложенный рубль инвестиций в среднем за месяц приносит собственнику 0,95 копеек (ARR)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4,5 месяца - срок окупаемости проекта, это временной отрезок, требующийся для того, чтобы окупить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сумму инвестиций в проект (PBP)</a:t>
            </a:r>
          </a:p>
        </p:txBody>
      </p:sp>
    </p:spTree>
    <p:extLst>
      <p:ext uri="{BB962C8B-B14F-4D97-AF65-F5344CB8AC3E}">
        <p14:creationId xmlns:p14="http://schemas.microsoft.com/office/powerpoint/2010/main" val="1069384028"/>
      </p:ext>
    </p:extLst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" grpId="0"/>
      <p:bldP spid="274" grpId="1"/>
      <p:bldP spid="281" grpId="0"/>
      <p:bldP spid="281" grpId="1"/>
      <p:bldP spid="285" grpId="0"/>
      <p:bldP spid="28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5"/>
          <p:cNvSpPr txBox="1"/>
          <p:nvPr/>
        </p:nvSpPr>
        <p:spPr>
          <a:xfrm>
            <a:off x="713225" y="445025"/>
            <a:ext cx="7717500" cy="72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lvl="0"/>
            <a:r>
              <a:rPr lang="ru-RU" dirty="0">
                <a:solidFill>
                  <a:srgbClr val="674EA7"/>
                </a:solidFill>
                <a:latin typeface="Bahnschrift" panose="020B0502040204020203" pitchFamily="34" charset="0"/>
                <a:cs typeface="Berlin Sans FB Demi" panose="020E0802020502020306" charset="0"/>
              </a:rPr>
              <a:t>Источники финансирования</a:t>
            </a:r>
            <a:endParaRPr lang="en-GB" dirty="0">
              <a:solidFill>
                <a:srgbClr val="674EA7"/>
              </a:solidFill>
              <a:latin typeface="Bahnschrift" panose="020B0502040204020203" pitchFamily="34" charset="0"/>
              <a:cs typeface="Berlin Sans FB Demi" panose="020E0802020502020306" charset="0"/>
            </a:endParaRPr>
          </a:p>
        </p:txBody>
      </p:sp>
      <p:sp>
        <p:nvSpPr>
          <p:cNvPr id="275" name="Google Shape;275;p35"/>
          <p:cNvSpPr txBox="1"/>
          <p:nvPr/>
        </p:nvSpPr>
        <p:spPr>
          <a:xfrm>
            <a:off x="1481455" y="1877269"/>
            <a:ext cx="2843229" cy="52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lvl="0"/>
            <a:r>
              <a:rPr lang="ru-RU" altLang="en-GB" sz="2800" dirty="0">
                <a:latin typeface="Bahnschrift" panose="020B0502040204020203" pitchFamily="34" charset="0"/>
                <a:cs typeface="Berlin Sans FB Demi" panose="020E0802020502020306" charset="0"/>
              </a:rPr>
              <a:t>Краудфандинг</a:t>
            </a:r>
            <a:r>
              <a:rPr lang="en-US" altLang="en-GB" dirty="0">
                <a:latin typeface="Bahnschrift" panose="020B0502040204020203" pitchFamily="34" charset="0"/>
                <a:cs typeface="Berlin Sans FB Demi" panose="020E0802020502020306" charset="0"/>
              </a:rPr>
              <a:t> </a:t>
            </a:r>
          </a:p>
        </p:txBody>
      </p:sp>
      <p:sp>
        <p:nvSpPr>
          <p:cNvPr id="276" name="Google Shape;276;p35"/>
          <p:cNvSpPr txBox="1"/>
          <p:nvPr/>
        </p:nvSpPr>
        <p:spPr>
          <a:xfrm>
            <a:off x="1663225" y="2248525"/>
            <a:ext cx="2525100" cy="52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ctor"/>
              <a:buNone/>
              <a:defRPr sz="1500" b="0" i="0" u="none" strike="noStrike" cap="none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marR="0" lvl="1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marR="0" lvl="2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marR="0" lvl="3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marR="0" lvl="4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marR="0" lvl="5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marR="0" lvl="6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marR="0" lvl="7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marR="0" lvl="8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AEE6"/>
              </a:buClr>
              <a:buSzPts val="1100"/>
              <a:buFont typeface="Arial" panose="020B0604020202020204"/>
              <a:buNone/>
            </a:pPr>
            <a:r>
              <a:rPr lang="en-US" sz="1400" dirty="0">
                <a:latin typeface="思源黑体 CN Light" panose="020B0300000000000000" charset="-122"/>
                <a:ea typeface="思源黑体 CN Light" panose="020B0300000000000000" charset="-122"/>
                <a:cs typeface="Berlin Sans FB Demi" panose="020E0802020502020306" charset="0"/>
              </a:rPr>
              <a:t>Planeta.ru, </a:t>
            </a:r>
            <a:r>
              <a:rPr lang="en-US" sz="1400" dirty="0" err="1">
                <a:latin typeface="思源黑体 CN Light" panose="020B0300000000000000" charset="-122"/>
                <a:ea typeface="思源黑体 CN Light" panose="020B0300000000000000" charset="-122"/>
                <a:cs typeface="Berlin Sans FB Demi" panose="020E0802020502020306" charset="0"/>
              </a:rPr>
              <a:t>Boomstarter</a:t>
            </a:r>
            <a:endParaRPr lang="en-GB" sz="1400" dirty="0">
              <a:latin typeface="思源黑体 CN Light" panose="020B0300000000000000" charset="-122"/>
              <a:ea typeface="思源黑体 CN Light" panose="020B0300000000000000" charset="-122"/>
              <a:cs typeface="Berlin Sans FB Demi" panose="020E0802020502020306" charset="0"/>
            </a:endParaRPr>
          </a:p>
        </p:txBody>
      </p:sp>
      <p:sp>
        <p:nvSpPr>
          <p:cNvPr id="277" name="Google Shape;277;p35"/>
          <p:cNvSpPr txBox="1"/>
          <p:nvPr/>
        </p:nvSpPr>
        <p:spPr>
          <a:xfrm>
            <a:off x="1400955" y="3521132"/>
            <a:ext cx="2857500" cy="52514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lvl="0"/>
            <a:r>
              <a:rPr lang="ru-RU" altLang="en-GB" sz="2800" dirty="0">
                <a:latin typeface="Bahnschrift" panose="020B0502040204020203" pitchFamily="34" charset="0"/>
                <a:cs typeface="Berlin Sans FB Demi" panose="020E0802020502020306" charset="0"/>
                <a:sym typeface="+mn-ea"/>
              </a:rPr>
              <a:t>Гранты</a:t>
            </a:r>
            <a:r>
              <a:rPr lang="en-US" altLang="en-GB" dirty="0">
                <a:latin typeface="Berlin Sans FB Demi" panose="020E0802020502020306" charset="0"/>
                <a:cs typeface="Berlin Sans FB Demi" panose="020E0802020502020306" charset="0"/>
                <a:sym typeface="+mn-ea"/>
              </a:rPr>
              <a:t> </a:t>
            </a:r>
            <a:endParaRPr lang="en-GB" dirty="0">
              <a:latin typeface="Berlin Sans FB Demi" panose="020E0802020502020306" charset="0"/>
              <a:cs typeface="Berlin Sans FB Demi" panose="020E0802020502020306" charset="0"/>
            </a:endParaRPr>
          </a:p>
        </p:txBody>
      </p:sp>
      <p:sp>
        <p:nvSpPr>
          <p:cNvPr id="278" name="Google Shape;278;p35"/>
          <p:cNvSpPr txBox="1"/>
          <p:nvPr/>
        </p:nvSpPr>
        <p:spPr>
          <a:xfrm>
            <a:off x="1663225" y="3903001"/>
            <a:ext cx="2525100" cy="52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ctor"/>
              <a:buNone/>
              <a:defRPr sz="1500" b="0" i="0" u="none" strike="noStrike" cap="none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marR="0" lvl="1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marR="0" lvl="2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marR="0" lvl="3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marR="0" lvl="4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marR="0" lvl="5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marR="0" lvl="6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marR="0" lvl="7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marR="0" lvl="8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pPr marL="0" lvl="0" indent="0">
              <a:buClr>
                <a:srgbClr val="FFAEE6"/>
              </a:buClr>
              <a:buSzPts val="1100"/>
            </a:pPr>
            <a:r>
              <a:rPr lang="ru-RU" sz="1400" dirty="0">
                <a:latin typeface="思源黑体 CN Light" panose="020B0300000000000000" charset="-122"/>
                <a:ea typeface="思源黑体 CN Light" panose="020B0300000000000000" charset="-122"/>
                <a:cs typeface="Berlin Sans FB Demi" panose="020E0802020502020306" charset="0"/>
              </a:rPr>
              <a:t>Конкурс Грантов Мэра Москвы, Фонд Потанина, Росмолодежь</a:t>
            </a:r>
          </a:p>
          <a:p>
            <a:pPr marL="0" lvl="0" indent="0">
              <a:buClr>
                <a:srgbClr val="FFAEE6"/>
              </a:buClr>
              <a:buSzPts val="1100"/>
            </a:pPr>
            <a:endParaRPr lang="en-GB" sz="1400" dirty="0">
              <a:latin typeface="思源黑体 CN Light" panose="020B0300000000000000" charset="-122"/>
              <a:ea typeface="思源黑体 CN Light" panose="020B0300000000000000" charset="-122"/>
              <a:cs typeface="Berlin Sans FB Demi" panose="020E0802020502020306" charset="0"/>
            </a:endParaRPr>
          </a:p>
        </p:txBody>
      </p:sp>
      <p:sp>
        <p:nvSpPr>
          <p:cNvPr id="279" name="Google Shape;279;p35"/>
          <p:cNvSpPr txBox="1"/>
          <p:nvPr/>
        </p:nvSpPr>
        <p:spPr>
          <a:xfrm>
            <a:off x="2453587" y="1210735"/>
            <a:ext cx="944400" cy="633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74EA7"/>
                </a:solidFill>
                <a:latin typeface="Berlin Sans FB Demi" panose="020E0802020502020306" charset="0"/>
                <a:cs typeface="Berlin Sans FB Demi" panose="020E0802020502020306" charset="0"/>
              </a:rPr>
              <a:t>01</a:t>
            </a:r>
          </a:p>
        </p:txBody>
      </p:sp>
      <p:sp>
        <p:nvSpPr>
          <p:cNvPr id="280" name="Google Shape;280;p35"/>
          <p:cNvSpPr txBox="1"/>
          <p:nvPr/>
        </p:nvSpPr>
        <p:spPr>
          <a:xfrm>
            <a:off x="2453587" y="2867913"/>
            <a:ext cx="944400" cy="633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74EA7"/>
                </a:solidFill>
                <a:latin typeface="Berlin Sans FB Demi" panose="020E0802020502020306" charset="0"/>
                <a:cs typeface="Berlin Sans FB Demi" panose="020E0802020502020306" charset="0"/>
              </a:rPr>
              <a:t>03</a:t>
            </a:r>
          </a:p>
        </p:txBody>
      </p:sp>
      <p:sp>
        <p:nvSpPr>
          <p:cNvPr id="281" name="Google Shape;281;p35"/>
          <p:cNvSpPr txBox="1"/>
          <p:nvPr/>
        </p:nvSpPr>
        <p:spPr>
          <a:xfrm>
            <a:off x="4955675" y="1887478"/>
            <a:ext cx="2525100" cy="52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lvl="0"/>
            <a:r>
              <a:rPr lang="ru-RU" altLang="en-GB" sz="2800" dirty="0">
                <a:latin typeface="Bahnschrift" panose="020B0502040204020203" pitchFamily="34" charset="0"/>
                <a:cs typeface="Berlin Sans FB Demi" panose="020E0802020502020306" charset="0"/>
                <a:sym typeface="+mn-ea"/>
              </a:rPr>
              <a:t>Спонсоры</a:t>
            </a:r>
            <a:r>
              <a:rPr lang="en-US" altLang="en-GB" dirty="0">
                <a:latin typeface="Berlin Sans FB Demi" panose="020E0802020502020306" charset="0"/>
                <a:cs typeface="Berlin Sans FB Demi" panose="020E0802020502020306" charset="0"/>
                <a:sym typeface="+mn-ea"/>
              </a:rPr>
              <a:t> </a:t>
            </a:r>
            <a:endParaRPr lang="en-GB" dirty="0">
              <a:latin typeface="Berlin Sans FB Demi" panose="020E0802020502020306" charset="0"/>
              <a:cs typeface="Berlin Sans FB Demi" panose="020E0802020502020306" charset="0"/>
            </a:endParaRPr>
          </a:p>
        </p:txBody>
      </p:sp>
      <p:sp>
        <p:nvSpPr>
          <p:cNvPr id="282" name="Google Shape;282;p35"/>
          <p:cNvSpPr txBox="1"/>
          <p:nvPr/>
        </p:nvSpPr>
        <p:spPr>
          <a:xfrm>
            <a:off x="4955675" y="2248525"/>
            <a:ext cx="2525100" cy="52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ctor"/>
              <a:buNone/>
              <a:defRPr sz="1500" b="0" i="0" u="none" strike="noStrike" cap="none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marR="0" lvl="1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marR="0" lvl="2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marR="0" lvl="3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marR="0" lvl="4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marR="0" lvl="5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marR="0" lvl="6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marR="0" lvl="7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marR="0" lvl="8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AEE6"/>
              </a:buClr>
              <a:buSzPts val="1100"/>
              <a:buFont typeface="Arial" panose="020B0604020202020204"/>
              <a:buNone/>
            </a:pPr>
            <a:r>
              <a:rPr lang="ru-RU" sz="1400" dirty="0" err="1">
                <a:latin typeface="思源黑体 CN Light" panose="020B0300000000000000" charset="-122"/>
                <a:ea typeface="思源黑体 CN Light" panose="020B0300000000000000" charset="-122"/>
                <a:cs typeface="Berlin Sans FB Demi" panose="020E0802020502020306" charset="0"/>
              </a:rPr>
              <a:t>Профессионые</a:t>
            </a:r>
            <a:r>
              <a:rPr lang="ru-RU" sz="1400" dirty="0">
                <a:latin typeface="思源黑体 CN Light" panose="020B0300000000000000" charset="-122"/>
                <a:ea typeface="思源黑体 CN Light" panose="020B0300000000000000" charset="-122"/>
                <a:cs typeface="Berlin Sans FB Demi" panose="020E0802020502020306" charset="0"/>
              </a:rPr>
              <a:t> форумы и конференции</a:t>
            </a:r>
            <a:endParaRPr lang="en-GB" sz="1400" dirty="0">
              <a:latin typeface="思源黑体 CN Light" panose="020B0300000000000000" charset="-122"/>
              <a:ea typeface="思源黑体 CN Light" panose="020B0300000000000000" charset="-122"/>
              <a:cs typeface="Berlin Sans FB Demi" panose="020E0802020502020306" charset="0"/>
            </a:endParaRPr>
          </a:p>
        </p:txBody>
      </p:sp>
      <p:sp>
        <p:nvSpPr>
          <p:cNvPr id="283" name="Google Shape;283;p35"/>
          <p:cNvSpPr txBox="1"/>
          <p:nvPr/>
        </p:nvSpPr>
        <p:spPr>
          <a:xfrm>
            <a:off x="5217945" y="3542175"/>
            <a:ext cx="2525100" cy="52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lvl="0"/>
            <a:r>
              <a:rPr lang="ru-RU" altLang="en-GB" sz="2800" dirty="0">
                <a:latin typeface="Bahnschrift" panose="020B0502040204020203" pitchFamily="34" charset="0"/>
                <a:cs typeface="Berlin Sans FB Demi" panose="020E0802020502020306" charset="0"/>
                <a:sym typeface="+mn-ea"/>
              </a:rPr>
              <a:t>Кредит</a:t>
            </a:r>
            <a:r>
              <a:rPr lang="en-US" altLang="en-GB" dirty="0">
                <a:latin typeface="Berlin Sans FB Demi" panose="020E0802020502020306" charset="0"/>
                <a:cs typeface="Berlin Sans FB Demi" panose="020E0802020502020306" charset="0"/>
                <a:sym typeface="+mn-ea"/>
              </a:rPr>
              <a:t> </a:t>
            </a:r>
            <a:endParaRPr lang="en-GB" dirty="0">
              <a:latin typeface="Berlin Sans FB Demi" panose="020E0802020502020306" charset="0"/>
              <a:cs typeface="Berlin Sans FB Demi" panose="020E0802020502020306" charset="0"/>
            </a:endParaRPr>
          </a:p>
        </p:txBody>
      </p:sp>
      <p:sp>
        <p:nvSpPr>
          <p:cNvPr id="284" name="Google Shape;284;p35"/>
          <p:cNvSpPr txBox="1"/>
          <p:nvPr/>
        </p:nvSpPr>
        <p:spPr>
          <a:xfrm>
            <a:off x="5267564" y="3956121"/>
            <a:ext cx="2525100" cy="52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ctor"/>
              <a:buNone/>
              <a:defRPr sz="1500" b="0" i="0" u="none" strike="noStrike" cap="none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marR="0" lvl="1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marR="0" lvl="2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marR="0" lvl="3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marR="0" lvl="4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marR="0" lvl="5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marR="0" lvl="6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marR="0" lvl="7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marR="0" lvl="8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ctor"/>
              <a:buNone/>
              <a:defRPr sz="1500" b="0" i="0" u="none" strike="noStrike" cap="none">
                <a:solidFill>
                  <a:schemeClr val="lt2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AEE6"/>
              </a:buClr>
              <a:buSzPts val="1100"/>
              <a:buFont typeface="Arial" panose="020B0604020202020204"/>
              <a:buNone/>
            </a:pPr>
            <a:r>
              <a:rPr lang="ru-RU" sz="1400" dirty="0">
                <a:latin typeface="思源黑体 CN Light" panose="020B0300000000000000" charset="-122"/>
                <a:ea typeface="思源黑体 CN Light" panose="020B0300000000000000" charset="-122"/>
                <a:cs typeface="Berlin Sans FB Demi" panose="020E0802020502020306" charset="0"/>
              </a:rPr>
              <a:t>Сбербанк,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AEE6"/>
              </a:buClr>
              <a:buSzPts val="1100"/>
              <a:buFont typeface="Arial" panose="020B0604020202020204"/>
              <a:buNone/>
            </a:pPr>
            <a:r>
              <a:rPr lang="ru-RU" sz="1400" dirty="0">
                <a:latin typeface="思源黑体 CN Light" panose="020B0300000000000000" charset="-122"/>
                <a:ea typeface="思源黑体 CN Light" panose="020B0300000000000000" charset="-122"/>
                <a:cs typeface="Berlin Sans FB Demi" panose="020E0802020502020306" charset="0"/>
              </a:rPr>
              <a:t>Альфа банк</a:t>
            </a:r>
            <a:endParaRPr lang="en-GB" sz="1400" dirty="0">
              <a:latin typeface="思源黑体 CN Light" panose="020B0300000000000000" charset="-122"/>
              <a:ea typeface="思源黑体 CN Light" panose="020B0300000000000000" charset="-122"/>
              <a:cs typeface="Berlin Sans FB Demi" panose="020E0802020502020306" charset="0"/>
            </a:endParaRPr>
          </a:p>
        </p:txBody>
      </p:sp>
      <p:sp>
        <p:nvSpPr>
          <p:cNvPr id="285" name="Google Shape;285;p35"/>
          <p:cNvSpPr txBox="1"/>
          <p:nvPr/>
        </p:nvSpPr>
        <p:spPr>
          <a:xfrm>
            <a:off x="5746068" y="1210735"/>
            <a:ext cx="944400" cy="633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74EA7"/>
                </a:solidFill>
                <a:latin typeface="Berlin Sans FB Demi" panose="020E0802020502020306" charset="0"/>
                <a:cs typeface="Berlin Sans FB Demi" panose="020E0802020502020306" charset="0"/>
              </a:rPr>
              <a:t>02</a:t>
            </a:r>
          </a:p>
        </p:txBody>
      </p:sp>
      <p:sp>
        <p:nvSpPr>
          <p:cNvPr id="286" name="Google Shape;286;p35"/>
          <p:cNvSpPr txBox="1"/>
          <p:nvPr/>
        </p:nvSpPr>
        <p:spPr>
          <a:xfrm>
            <a:off x="5746068" y="2867913"/>
            <a:ext cx="944400" cy="633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674EA7"/>
                </a:solidFill>
                <a:latin typeface="Berlin Sans FB Demi" panose="020E0802020502020306" charset="0"/>
                <a:cs typeface="Berlin Sans FB Demi" panose="020E0802020502020306" charset="0"/>
              </a:rPr>
              <a:t>4</a:t>
            </a:r>
          </a:p>
        </p:txBody>
      </p:sp>
      <p:sp>
        <p:nvSpPr>
          <p:cNvPr id="24" name="Google Shape;24;p3"/>
          <p:cNvSpPr/>
          <p:nvPr/>
        </p:nvSpPr>
        <p:spPr>
          <a:xfrm rot="7366718">
            <a:off x="7706449" y="-425174"/>
            <a:ext cx="436720" cy="2655423"/>
          </a:xfrm>
          <a:custGeom>
            <a:avLst/>
            <a:gdLst/>
            <a:ahLst/>
            <a:cxnLst/>
            <a:rect l="l" t="t" r="r" b="b"/>
            <a:pathLst>
              <a:path w="43185" h="40035" extrusionOk="0">
                <a:moveTo>
                  <a:pt x="17835" y="40035"/>
                </a:moveTo>
                <a:cubicBezTo>
                  <a:pt x="14713" y="33011"/>
                  <a:pt x="9740" y="26955"/>
                  <a:pt x="6079" y="20196"/>
                </a:cubicBezTo>
                <a:cubicBezTo>
                  <a:pt x="2779" y="14104"/>
                  <a:pt x="6440" y="20550"/>
                  <a:pt x="2772" y="13215"/>
                </a:cubicBezTo>
                <a:cubicBezTo>
                  <a:pt x="2180" y="12030"/>
                  <a:pt x="-568" y="9228"/>
                  <a:pt x="568" y="9909"/>
                </a:cubicBezTo>
                <a:cubicBezTo>
                  <a:pt x="9277" y="15133"/>
                  <a:pt x="17714" y="20823"/>
                  <a:pt x="25918" y="26809"/>
                </a:cubicBezTo>
                <a:cubicBezTo>
                  <a:pt x="26832" y="27476"/>
                  <a:pt x="32477" y="34945"/>
                  <a:pt x="32898" y="34524"/>
                </a:cubicBezTo>
                <a:cubicBezTo>
                  <a:pt x="35862" y="31560"/>
                  <a:pt x="32290" y="26136"/>
                  <a:pt x="31429" y="22033"/>
                </a:cubicBezTo>
                <a:cubicBezTo>
                  <a:pt x="30090" y="15649"/>
                  <a:pt x="30653" y="15539"/>
                  <a:pt x="29224" y="9174"/>
                </a:cubicBezTo>
                <a:cubicBezTo>
                  <a:pt x="29146" y="8826"/>
                  <a:pt x="25367" y="-357"/>
                  <a:pt x="26285" y="357"/>
                </a:cubicBezTo>
                <a:cubicBezTo>
                  <a:pt x="32306" y="5041"/>
                  <a:pt x="39777" y="8962"/>
                  <a:pt x="43185" y="15787"/>
                </a:cubicBezTo>
              </a:path>
            </a:pathLst>
          </a:custGeom>
          <a:noFill/>
          <a:ln w="38100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" name="Google Shape;30;p4"/>
          <p:cNvSpPr/>
          <p:nvPr/>
        </p:nvSpPr>
        <p:spPr>
          <a:xfrm rot="-1735815">
            <a:off x="482467" y="2588839"/>
            <a:ext cx="671551" cy="2551086"/>
          </a:xfrm>
          <a:custGeom>
            <a:avLst/>
            <a:gdLst/>
            <a:ahLst/>
            <a:cxnLst/>
            <a:rect l="l" t="t" r="r" b="b"/>
            <a:pathLst>
              <a:path w="43185" h="40035" extrusionOk="0">
                <a:moveTo>
                  <a:pt x="17835" y="40035"/>
                </a:moveTo>
                <a:cubicBezTo>
                  <a:pt x="14713" y="33011"/>
                  <a:pt x="9740" y="26955"/>
                  <a:pt x="6079" y="20196"/>
                </a:cubicBezTo>
                <a:cubicBezTo>
                  <a:pt x="2779" y="14104"/>
                  <a:pt x="6440" y="20550"/>
                  <a:pt x="2772" y="13215"/>
                </a:cubicBezTo>
                <a:cubicBezTo>
                  <a:pt x="2180" y="12030"/>
                  <a:pt x="-568" y="9228"/>
                  <a:pt x="568" y="9909"/>
                </a:cubicBezTo>
                <a:cubicBezTo>
                  <a:pt x="9277" y="15133"/>
                  <a:pt x="17714" y="20823"/>
                  <a:pt x="25918" y="26809"/>
                </a:cubicBezTo>
                <a:cubicBezTo>
                  <a:pt x="26832" y="27476"/>
                  <a:pt x="32477" y="34945"/>
                  <a:pt x="32898" y="34524"/>
                </a:cubicBezTo>
                <a:cubicBezTo>
                  <a:pt x="35862" y="31560"/>
                  <a:pt x="32290" y="26136"/>
                  <a:pt x="31429" y="22033"/>
                </a:cubicBezTo>
                <a:cubicBezTo>
                  <a:pt x="30090" y="15649"/>
                  <a:pt x="30653" y="15539"/>
                  <a:pt x="29224" y="9174"/>
                </a:cubicBezTo>
                <a:cubicBezTo>
                  <a:pt x="29146" y="8826"/>
                  <a:pt x="25367" y="-357"/>
                  <a:pt x="26285" y="357"/>
                </a:cubicBezTo>
                <a:cubicBezTo>
                  <a:pt x="32306" y="5041"/>
                  <a:pt x="39777" y="8962"/>
                  <a:pt x="43185" y="15787"/>
                </a:cubicBezTo>
              </a:path>
            </a:pathLst>
          </a:custGeom>
          <a:noFill/>
          <a:ln w="3810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2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2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2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2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2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2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2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2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2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" grpId="0"/>
      <p:bldP spid="274" grpId="1"/>
      <p:bldP spid="275" grpId="0"/>
      <p:bldP spid="275" grpId="1"/>
      <p:bldP spid="276" grpId="0"/>
      <p:bldP spid="276" grpId="1"/>
      <p:bldP spid="277" grpId="0"/>
      <p:bldP spid="277" grpId="1"/>
      <p:bldP spid="278" grpId="0"/>
      <p:bldP spid="278" grpId="1"/>
      <p:bldP spid="279" grpId="0"/>
      <p:bldP spid="279" grpId="1"/>
      <p:bldP spid="280" grpId="0"/>
      <p:bldP spid="280" grpId="1"/>
      <p:bldP spid="281" grpId="0"/>
      <p:bldP spid="281" grpId="1"/>
      <p:bldP spid="282" grpId="0"/>
      <p:bldP spid="282" grpId="1"/>
      <p:bldP spid="283" grpId="0"/>
      <p:bldP spid="283" grpId="1"/>
      <p:bldP spid="284" grpId="0"/>
      <p:bldP spid="284" grpId="1"/>
      <p:bldP spid="285" grpId="0"/>
      <p:bldP spid="285" grpId="1"/>
      <p:bldP spid="286" grpId="0"/>
      <p:bldP spid="28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D9B1C2B-0F6F-9E34-959B-61BD371C01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58" y="1006474"/>
            <a:ext cx="6946782" cy="36872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A78165-7153-2909-C4D8-398C4D530A15}"/>
              </a:ext>
            </a:extLst>
          </p:cNvPr>
          <p:cNvSpPr txBox="1"/>
          <p:nvPr/>
        </p:nvSpPr>
        <p:spPr>
          <a:xfrm>
            <a:off x="1485013" y="243061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674EA7"/>
                </a:solidFill>
                <a:effectLst/>
                <a:uLnTx/>
                <a:uFillTx/>
                <a:latin typeface="Bahnschrift" panose="020B0502040204020203" pitchFamily="34" charset="0"/>
                <a:cs typeface="Berlin Sans FB Demi" panose="020E0802020502020306" charset="0"/>
                <a:sym typeface="Arial" panose="020B0604020202020204"/>
              </a:rPr>
              <a:t>Диаграмма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srgbClr val="674EA7"/>
                </a:solidFill>
                <a:effectLst/>
                <a:uLnTx/>
                <a:uFillTx/>
                <a:latin typeface="Bahnschrift" panose="020B0502040204020203" pitchFamily="34" charset="0"/>
                <a:cs typeface="Berlin Sans FB Demi" panose="020E0802020502020306" charset="0"/>
                <a:sym typeface="Arial" panose="020B0604020202020204"/>
              </a:rPr>
              <a:t>Ганта</a:t>
            </a: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674EA7"/>
              </a:solidFill>
              <a:effectLst/>
              <a:uLnTx/>
              <a:uFillTx/>
              <a:latin typeface="Bahnschrift" panose="020B0502040204020203" pitchFamily="34" charset="0"/>
              <a:cs typeface="Berlin Sans FB Demi" panose="020E0802020502020306" charset="0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043855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/>
          <p:nvPr>
            <p:custDataLst>
              <p:tags r:id="rId1"/>
            </p:custDataLst>
          </p:nvPr>
        </p:nvSpPr>
        <p:spPr>
          <a:xfrm>
            <a:off x="54025" y="576710"/>
            <a:ext cx="1305219" cy="866375"/>
          </a:xfrm>
          <a:custGeom>
            <a:avLst/>
            <a:gdLst/>
            <a:ahLst/>
            <a:cxnLst/>
            <a:rect l="l" t="t" r="r" b="b"/>
            <a:pathLst>
              <a:path w="37474" h="34655" extrusionOk="0">
                <a:moveTo>
                  <a:pt x="0" y="20396"/>
                </a:moveTo>
                <a:cubicBezTo>
                  <a:pt x="10104" y="22784"/>
                  <a:pt x="10392" y="21788"/>
                  <a:pt x="20207" y="25172"/>
                </a:cubicBezTo>
                <a:cubicBezTo>
                  <a:pt x="26500" y="27342"/>
                  <a:pt x="26103" y="28262"/>
                  <a:pt x="31964" y="31418"/>
                </a:cubicBezTo>
                <a:cubicBezTo>
                  <a:pt x="31996" y="31435"/>
                  <a:pt x="36372" y="34952"/>
                  <a:pt x="36372" y="34357"/>
                </a:cubicBezTo>
                <a:cubicBezTo>
                  <a:pt x="36372" y="33358"/>
                  <a:pt x="34424" y="32575"/>
                  <a:pt x="30494" y="27377"/>
                </a:cubicBezTo>
                <a:cubicBezTo>
                  <a:pt x="21077" y="14922"/>
                  <a:pt x="21097" y="14907"/>
                  <a:pt x="11757" y="2394"/>
                </a:cubicBezTo>
                <a:cubicBezTo>
                  <a:pt x="11082" y="1489"/>
                  <a:pt x="8122" y="-190"/>
                  <a:pt x="9185" y="190"/>
                </a:cubicBezTo>
                <a:cubicBezTo>
                  <a:pt x="19836" y="3995"/>
                  <a:pt x="29482" y="10924"/>
                  <a:pt x="37474" y="18927"/>
                </a:cubicBezTo>
              </a:path>
            </a:pathLst>
          </a:custGeom>
          <a:noFill/>
          <a:ln w="38100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5" name="Google Shape;45;p6"/>
          <p:cNvSpPr/>
          <p:nvPr>
            <p:custDataLst>
              <p:tags r:id="rId2"/>
            </p:custDataLst>
          </p:nvPr>
        </p:nvSpPr>
        <p:spPr>
          <a:xfrm>
            <a:off x="8153375" y="2625787"/>
            <a:ext cx="645500" cy="2384025"/>
          </a:xfrm>
          <a:custGeom>
            <a:avLst/>
            <a:gdLst/>
            <a:ahLst/>
            <a:cxnLst/>
            <a:rect l="l" t="t" r="r" b="b"/>
            <a:pathLst>
              <a:path w="25820" h="95361" extrusionOk="0">
                <a:moveTo>
                  <a:pt x="0" y="35934"/>
                </a:moveTo>
                <a:cubicBezTo>
                  <a:pt x="1844" y="26918"/>
                  <a:pt x="1792" y="26907"/>
                  <a:pt x="3688" y="17901"/>
                </a:cubicBezTo>
                <a:cubicBezTo>
                  <a:pt x="4251" y="15226"/>
                  <a:pt x="4453" y="15267"/>
                  <a:pt x="4918" y="12573"/>
                </a:cubicBezTo>
                <a:cubicBezTo>
                  <a:pt x="5480" y="9317"/>
                  <a:pt x="5311" y="9292"/>
                  <a:pt x="5738" y="6016"/>
                </a:cubicBezTo>
                <a:cubicBezTo>
                  <a:pt x="5933" y="4520"/>
                  <a:pt x="6104" y="0"/>
                  <a:pt x="6147" y="1508"/>
                </a:cubicBezTo>
                <a:cubicBezTo>
                  <a:pt x="6522" y="14618"/>
                  <a:pt x="6557" y="27737"/>
                  <a:pt x="6557" y="40852"/>
                </a:cubicBezTo>
                <a:cubicBezTo>
                  <a:pt x="6557" y="46385"/>
                  <a:pt x="6557" y="46385"/>
                  <a:pt x="6557" y="51918"/>
                </a:cubicBezTo>
                <a:cubicBezTo>
                  <a:pt x="6557" y="53421"/>
                  <a:pt x="6557" y="57929"/>
                  <a:pt x="6557" y="56426"/>
                </a:cubicBezTo>
                <a:cubicBezTo>
                  <a:pt x="6557" y="47000"/>
                  <a:pt x="6557" y="37573"/>
                  <a:pt x="6557" y="28147"/>
                </a:cubicBezTo>
                <a:cubicBezTo>
                  <a:pt x="6557" y="25688"/>
                  <a:pt x="6557" y="25688"/>
                  <a:pt x="6557" y="23229"/>
                </a:cubicBezTo>
                <a:cubicBezTo>
                  <a:pt x="6557" y="22273"/>
                  <a:pt x="6305" y="19437"/>
                  <a:pt x="6557" y="20360"/>
                </a:cubicBezTo>
                <a:cubicBezTo>
                  <a:pt x="9058" y="29531"/>
                  <a:pt x="9833" y="39142"/>
                  <a:pt x="10246" y="48639"/>
                </a:cubicBezTo>
                <a:cubicBezTo>
                  <a:pt x="10246" y="48643"/>
                  <a:pt x="9737" y="59069"/>
                  <a:pt x="10246" y="58475"/>
                </a:cubicBezTo>
                <a:cubicBezTo>
                  <a:pt x="12557" y="55778"/>
                  <a:pt x="13342" y="52047"/>
                  <a:pt x="14344" y="48639"/>
                </a:cubicBezTo>
                <a:cubicBezTo>
                  <a:pt x="14783" y="47145"/>
                  <a:pt x="16199" y="43769"/>
                  <a:pt x="17213" y="44951"/>
                </a:cubicBezTo>
                <a:cubicBezTo>
                  <a:pt x="22027" y="50564"/>
                  <a:pt x="21400" y="59284"/>
                  <a:pt x="21721" y="66672"/>
                </a:cubicBezTo>
                <a:cubicBezTo>
                  <a:pt x="21745" y="67218"/>
                  <a:pt x="21721" y="68859"/>
                  <a:pt x="21721" y="68312"/>
                </a:cubicBezTo>
                <a:cubicBezTo>
                  <a:pt x="21721" y="63528"/>
                  <a:pt x="22131" y="58751"/>
                  <a:pt x="22131" y="53967"/>
                </a:cubicBezTo>
                <a:cubicBezTo>
                  <a:pt x="22131" y="53353"/>
                  <a:pt x="22044" y="52130"/>
                  <a:pt x="22131" y="52738"/>
                </a:cubicBezTo>
                <a:cubicBezTo>
                  <a:pt x="24148" y="66855"/>
                  <a:pt x="25820" y="81100"/>
                  <a:pt x="25820" y="95361"/>
                </a:cubicBezTo>
              </a:path>
            </a:pathLst>
          </a:custGeom>
          <a:noFill/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" name="Google Shape;294;p36"/>
          <p:cNvSpPr txBox="1"/>
          <p:nvPr>
            <p:custDataLst>
              <p:tags r:id="rId3"/>
            </p:custDataLst>
          </p:nvPr>
        </p:nvSpPr>
        <p:spPr>
          <a:xfrm>
            <a:off x="1081375" y="12627"/>
            <a:ext cx="7717500" cy="72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lvl="0"/>
            <a:r>
              <a:rPr lang="ru-RU" altLang="en-GB" dirty="0">
                <a:latin typeface="Berlin Sans FB Demi" panose="020E0802020502020306" charset="0"/>
                <a:cs typeface="Berlin Sans FB Demi" panose="020E0802020502020306" charset="0"/>
                <a:sym typeface="+mn-ea"/>
              </a:rPr>
              <a:t>Отношение и влияние стейкхолдеров</a:t>
            </a:r>
            <a:endParaRPr dirty="0">
              <a:solidFill>
                <a:schemeClr val="dk2"/>
              </a:solidFill>
              <a:latin typeface="Berlin Sans FB Demi" panose="020E0802020502020306" charset="0"/>
              <a:cs typeface="Berlin Sans FB Demi" panose="020E0802020502020306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FD3E378-D3E8-F78A-94B0-1D82C2B72F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092249"/>
              </p:ext>
            </p:extLst>
          </p:nvPr>
        </p:nvGraphicFramePr>
        <p:xfrm>
          <a:off x="521382" y="1009897"/>
          <a:ext cx="3238611" cy="3645408"/>
        </p:xfrm>
        <a:graphic>
          <a:graphicData uri="http://schemas.openxmlformats.org/drawingml/2006/table">
            <a:tbl>
              <a:tblPr firstRow="1" firstCol="1" bandRow="1"/>
              <a:tblGrid>
                <a:gridCol w="1921328">
                  <a:extLst>
                    <a:ext uri="{9D8B030D-6E8A-4147-A177-3AD203B41FA5}">
                      <a16:colId xmlns:a16="http://schemas.microsoft.com/office/drawing/2014/main" val="285464102"/>
                    </a:ext>
                  </a:extLst>
                </a:gridCol>
                <a:gridCol w="690350">
                  <a:extLst>
                    <a:ext uri="{9D8B030D-6E8A-4147-A177-3AD203B41FA5}">
                      <a16:colId xmlns:a16="http://schemas.microsoft.com/office/drawing/2014/main" val="1030234755"/>
                    </a:ext>
                  </a:extLst>
                </a:gridCol>
                <a:gridCol w="626933">
                  <a:extLst>
                    <a:ext uri="{9D8B030D-6E8A-4147-A177-3AD203B41FA5}">
                      <a16:colId xmlns:a16="http://schemas.microsoft.com/office/drawing/2014/main" val="701773998"/>
                    </a:ext>
                  </a:extLst>
                </a:gridCol>
              </a:tblGrid>
              <a:tr h="369436"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cтейкхолдер/ группа стейкхолдеров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отношение</a:t>
                      </a:r>
                      <a:endParaRPr lang="ru-RU" sz="7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влияние 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499964"/>
                  </a:ext>
                </a:extLst>
              </a:tr>
              <a:tr h="174283"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Организаторы (мы)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8996363"/>
                  </a:ext>
                </a:extLst>
              </a:tr>
              <a:tr h="174283"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Работники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5445971"/>
                  </a:ext>
                </a:extLst>
              </a:tr>
              <a:tr h="954895"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Участники (художники и дизайнеры; сотрудники учреждений культуры, принимающих участие в организации; профессиональные творческие сообщества)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7138895"/>
                  </a:ext>
                </a:extLst>
              </a:tr>
              <a:tr h="174283"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Банк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591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741033"/>
                  </a:ext>
                </a:extLst>
              </a:tr>
              <a:tr h="174283"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Поставщик оборудования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4200730"/>
                  </a:ext>
                </a:extLst>
              </a:tr>
              <a:tr h="174283"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Арендодатель помещения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4676093"/>
                  </a:ext>
                </a:extLst>
              </a:tr>
              <a:tr h="174283"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Посетители 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350802"/>
                  </a:ext>
                </a:extLst>
              </a:tr>
              <a:tr h="369436"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Муниципальные или региональные власти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6618403"/>
                  </a:ext>
                </a:extLst>
              </a:tr>
              <a:tr h="174283"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Налоговая инспекция 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5887988"/>
                  </a:ext>
                </a:extLst>
              </a:tr>
              <a:tr h="174283"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Конкуренты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-5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273162"/>
                  </a:ext>
                </a:extLst>
              </a:tr>
              <a:tr h="17428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Критики, блогеры и рецензенты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7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7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9" marR="4181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994501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71AB965-5D62-50BF-967A-F84E0838AD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7590" y="1260414"/>
            <a:ext cx="4328535" cy="2962913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1652DDA8-837A-481C-AAAA-26D778440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19" y="990588"/>
            <a:ext cx="1631637" cy="1669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Picture background">
            <a:extLst>
              <a:ext uri="{FF2B5EF4-FFF2-40B4-BE49-F238E27FC236}">
                <a16:creationId xmlns:a16="http://schemas.microsoft.com/office/drawing/2014/main" id="{994784EB-EF9A-4FE2-88F3-E8DF60FBC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207" y="178041"/>
            <a:ext cx="2154747" cy="173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Picture background">
            <a:extLst>
              <a:ext uri="{FF2B5EF4-FFF2-40B4-BE49-F238E27FC236}">
                <a16:creationId xmlns:a16="http://schemas.microsoft.com/office/drawing/2014/main" id="{DA6C67CE-EE5B-4C23-967A-B09B0993C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42" y="2845820"/>
            <a:ext cx="2677236" cy="148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>
            <a:extLst>
              <a:ext uri="{FF2B5EF4-FFF2-40B4-BE49-F238E27FC236}">
                <a16:creationId xmlns:a16="http://schemas.microsoft.com/office/drawing/2014/main" id="{8DD46A5C-9198-4F8A-9372-098671FCE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885" y="94410"/>
            <a:ext cx="1731065" cy="173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Picture background">
            <a:extLst>
              <a:ext uri="{FF2B5EF4-FFF2-40B4-BE49-F238E27FC236}">
                <a16:creationId xmlns:a16="http://schemas.microsoft.com/office/drawing/2014/main" id="{DACC05AC-6267-4564-82E3-B56E895F0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554" y="3266247"/>
            <a:ext cx="1570796" cy="157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Picture background">
            <a:extLst>
              <a:ext uri="{FF2B5EF4-FFF2-40B4-BE49-F238E27FC236}">
                <a16:creationId xmlns:a16="http://schemas.microsoft.com/office/drawing/2014/main" id="{534FDA07-8BDD-4D63-B6E0-E6294BB4E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372" y="3426515"/>
            <a:ext cx="1570796" cy="157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 descr="Picture background">
            <a:extLst>
              <a:ext uri="{FF2B5EF4-FFF2-40B4-BE49-F238E27FC236}">
                <a16:creationId xmlns:a16="http://schemas.microsoft.com/office/drawing/2014/main" id="{1DC2FC53-35DF-4782-8888-6245C4283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315" y="2448790"/>
            <a:ext cx="2364685" cy="14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ABD811-82AD-4D03-AC10-D3239C9833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08271" y="299002"/>
            <a:ext cx="2077726" cy="17691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8E3F03-5B51-4D98-A7CE-BD86A9CFF695}"/>
              </a:ext>
            </a:extLst>
          </p:cNvPr>
          <p:cNvSpPr txBox="1"/>
          <p:nvPr/>
        </p:nvSpPr>
        <p:spPr>
          <a:xfrm>
            <a:off x="3056171" y="1940958"/>
            <a:ext cx="322235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>
                <a:solidFill>
                  <a:schemeClr val="accent6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Партнеры</a:t>
            </a:r>
          </a:p>
        </p:txBody>
      </p:sp>
      <p:sp>
        <p:nvSpPr>
          <p:cNvPr id="13" name="Google Shape;311;p37">
            <a:extLst>
              <a:ext uri="{FF2B5EF4-FFF2-40B4-BE49-F238E27FC236}">
                <a16:creationId xmlns:a16="http://schemas.microsoft.com/office/drawing/2014/main" id="{2F54D0E2-9A04-4A17-85C3-E1A53BADBD4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7604127">
            <a:off x="370228" y="3948143"/>
            <a:ext cx="1607185" cy="1066800"/>
          </a:xfrm>
          <a:custGeom>
            <a:avLst/>
            <a:gdLst/>
            <a:ahLst/>
            <a:cxnLst/>
            <a:rect l="l" t="t" r="r" b="b"/>
            <a:pathLst>
              <a:path w="37474" h="34655" extrusionOk="0">
                <a:moveTo>
                  <a:pt x="0" y="20396"/>
                </a:moveTo>
                <a:cubicBezTo>
                  <a:pt x="10104" y="22784"/>
                  <a:pt x="10392" y="21788"/>
                  <a:pt x="20207" y="25172"/>
                </a:cubicBezTo>
                <a:cubicBezTo>
                  <a:pt x="26500" y="27342"/>
                  <a:pt x="26103" y="28262"/>
                  <a:pt x="31964" y="31418"/>
                </a:cubicBezTo>
                <a:cubicBezTo>
                  <a:pt x="31996" y="31435"/>
                  <a:pt x="36372" y="34952"/>
                  <a:pt x="36372" y="34357"/>
                </a:cubicBezTo>
                <a:cubicBezTo>
                  <a:pt x="36372" y="33358"/>
                  <a:pt x="34424" y="32575"/>
                  <a:pt x="30494" y="27377"/>
                </a:cubicBezTo>
                <a:cubicBezTo>
                  <a:pt x="21077" y="14922"/>
                  <a:pt x="21097" y="14907"/>
                  <a:pt x="11757" y="2394"/>
                </a:cubicBezTo>
                <a:cubicBezTo>
                  <a:pt x="11082" y="1489"/>
                  <a:pt x="8122" y="-190"/>
                  <a:pt x="9185" y="190"/>
                </a:cubicBezTo>
                <a:cubicBezTo>
                  <a:pt x="19836" y="3995"/>
                  <a:pt x="29482" y="10924"/>
                  <a:pt x="37474" y="18927"/>
                </a:cubicBezTo>
              </a:path>
            </a:pathLst>
          </a:custGeom>
          <a:noFill/>
          <a:ln w="3810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717960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23E5798-52C8-4E26-A699-2FF0233B31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73760" y="-220933"/>
            <a:ext cx="5453489" cy="5410816"/>
          </a:xfrm>
          <a:prstGeom prst="rect">
            <a:avLst/>
          </a:prstGeom>
        </p:spPr>
      </p:pic>
      <p:sp>
        <p:nvSpPr>
          <p:cNvPr id="2" name="Google Shape;294;p36"/>
          <p:cNvSpPr txBox="1"/>
          <p:nvPr>
            <p:custDataLst>
              <p:tags r:id="rId1"/>
            </p:custDataLst>
          </p:nvPr>
        </p:nvSpPr>
        <p:spPr>
          <a:xfrm>
            <a:off x="3995530" y="279008"/>
            <a:ext cx="4309324" cy="72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dirty="0">
                <a:solidFill>
                  <a:schemeClr val="accent6"/>
                </a:solidFill>
                <a:latin typeface="Bahnschrift SemiBold SemiConden" panose="020B0502040204020203" pitchFamily="34" charset="0"/>
                <a:cs typeface="Berlin Sans FB Demi" panose="020E0802020502020306" charset="0"/>
                <a:sym typeface="+mn-ea"/>
              </a:rPr>
              <a:t>Информационное сопровождение</a:t>
            </a:r>
            <a:endParaRPr dirty="0">
              <a:solidFill>
                <a:schemeClr val="accent6"/>
              </a:solidFill>
              <a:latin typeface="Bahnschrift SemiBold SemiConden" panose="020B0502040204020203" pitchFamily="34" charset="0"/>
              <a:cs typeface="Berlin Sans FB Demi" panose="020E0802020502020306" charset="0"/>
            </a:endParaRPr>
          </a:p>
        </p:txBody>
      </p:sp>
      <p:grpSp>
        <p:nvGrpSpPr>
          <p:cNvPr id="287" name="Google Shape;287;p35"/>
          <p:cNvGrpSpPr/>
          <p:nvPr/>
        </p:nvGrpSpPr>
        <p:grpSpPr>
          <a:xfrm rot="1700945">
            <a:off x="15686" y="308091"/>
            <a:ext cx="1714249" cy="1543033"/>
            <a:chOff x="1219263" y="3053336"/>
            <a:chExt cx="2247372" cy="2022909"/>
          </a:xfrm>
        </p:grpSpPr>
        <p:sp>
          <p:nvSpPr>
            <p:cNvPr id="288" name="Google Shape;288;p35"/>
            <p:cNvSpPr/>
            <p:nvPr>
              <p:custDataLst>
                <p:tags r:id="rId3"/>
              </p:custDataLst>
            </p:nvPr>
          </p:nvSpPr>
          <p:spPr>
            <a:xfrm>
              <a:off x="1219263" y="3053346"/>
              <a:ext cx="1987556" cy="2022899"/>
            </a:xfrm>
            <a:custGeom>
              <a:avLst/>
              <a:gdLst/>
              <a:ahLst/>
              <a:cxnLst/>
              <a:rect l="l" t="t" r="r" b="b"/>
              <a:pathLst>
                <a:path w="55329" h="48771" extrusionOk="0">
                  <a:moveTo>
                    <a:pt x="0" y="0"/>
                  </a:moveTo>
                  <a:cubicBezTo>
                    <a:pt x="9780" y="9205"/>
                    <a:pt x="18826" y="19218"/>
                    <a:pt x="29099" y="27869"/>
                  </a:cubicBezTo>
                  <a:cubicBezTo>
                    <a:pt x="37650" y="35071"/>
                    <a:pt x="47424" y="40866"/>
                    <a:pt x="55329" y="48771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89" name="Google Shape;289;p35"/>
            <p:cNvSpPr/>
            <p:nvPr>
              <p:custDataLst>
                <p:tags r:id="rId4"/>
              </p:custDataLst>
            </p:nvPr>
          </p:nvSpPr>
          <p:spPr>
            <a:xfrm flipH="1">
              <a:off x="1219309" y="3053336"/>
              <a:ext cx="2247326" cy="1340959"/>
            </a:xfrm>
            <a:custGeom>
              <a:avLst/>
              <a:gdLst/>
              <a:ahLst/>
              <a:cxnLst/>
              <a:rect l="l" t="t" r="r" b="b"/>
              <a:pathLst>
                <a:path w="55329" h="48771" extrusionOk="0">
                  <a:moveTo>
                    <a:pt x="0" y="0"/>
                  </a:moveTo>
                  <a:cubicBezTo>
                    <a:pt x="9780" y="9205"/>
                    <a:pt x="18826" y="19218"/>
                    <a:pt x="29099" y="27869"/>
                  </a:cubicBezTo>
                  <a:cubicBezTo>
                    <a:pt x="37650" y="35071"/>
                    <a:pt x="47424" y="40866"/>
                    <a:pt x="55329" y="48771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311" name="Google Shape;311;p37"/>
          <p:cNvSpPr/>
          <p:nvPr>
            <p:custDataLst>
              <p:tags r:id="rId2"/>
            </p:custDataLst>
          </p:nvPr>
        </p:nvSpPr>
        <p:spPr>
          <a:xfrm rot="7604127">
            <a:off x="7786011" y="761806"/>
            <a:ext cx="1607185" cy="1066800"/>
          </a:xfrm>
          <a:custGeom>
            <a:avLst/>
            <a:gdLst/>
            <a:ahLst/>
            <a:cxnLst/>
            <a:rect l="l" t="t" r="r" b="b"/>
            <a:pathLst>
              <a:path w="37474" h="34655" extrusionOk="0">
                <a:moveTo>
                  <a:pt x="0" y="20396"/>
                </a:moveTo>
                <a:cubicBezTo>
                  <a:pt x="10104" y="22784"/>
                  <a:pt x="10392" y="21788"/>
                  <a:pt x="20207" y="25172"/>
                </a:cubicBezTo>
                <a:cubicBezTo>
                  <a:pt x="26500" y="27342"/>
                  <a:pt x="26103" y="28262"/>
                  <a:pt x="31964" y="31418"/>
                </a:cubicBezTo>
                <a:cubicBezTo>
                  <a:pt x="31996" y="31435"/>
                  <a:pt x="36372" y="34952"/>
                  <a:pt x="36372" y="34357"/>
                </a:cubicBezTo>
                <a:cubicBezTo>
                  <a:pt x="36372" y="33358"/>
                  <a:pt x="34424" y="32575"/>
                  <a:pt x="30494" y="27377"/>
                </a:cubicBezTo>
                <a:cubicBezTo>
                  <a:pt x="21077" y="14922"/>
                  <a:pt x="21097" y="14907"/>
                  <a:pt x="11757" y="2394"/>
                </a:cubicBezTo>
                <a:cubicBezTo>
                  <a:pt x="11082" y="1489"/>
                  <a:pt x="8122" y="-190"/>
                  <a:pt x="9185" y="190"/>
                </a:cubicBezTo>
                <a:cubicBezTo>
                  <a:pt x="19836" y="3995"/>
                  <a:pt x="29482" y="10924"/>
                  <a:pt x="37474" y="18927"/>
                </a:cubicBezTo>
              </a:path>
            </a:pathLst>
          </a:custGeom>
          <a:noFill/>
          <a:ln w="3810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019033C-4FC8-4C74-9517-E8E2F52B5DB8}"/>
              </a:ext>
            </a:extLst>
          </p:cNvPr>
          <p:cNvSpPr txBox="1"/>
          <p:nvPr/>
        </p:nvSpPr>
        <p:spPr>
          <a:xfrm>
            <a:off x="948353" y="2332433"/>
            <a:ext cx="2170983" cy="1655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Bahnschrift SemiLight Condensed" panose="020B0502040204020203" pitchFamily="34" charset="0"/>
                <a:ea typeface="Calibri" panose="020F0502020204030204" pitchFamily="34" charset="0"/>
              </a:rPr>
              <a:t>Подготовка и рассылка пресс-релизов в местные и федеральные СМИ, и платформы посвященные искусству и культуре</a:t>
            </a:r>
            <a:endParaRPr lang="en-GB" altLang="en-GB" sz="1100" b="1" dirty="0">
              <a:solidFill>
                <a:schemeClr val="accent6">
                  <a:lumMod val="20000"/>
                  <a:lumOff val="80000"/>
                </a:schemeClr>
              </a:solidFill>
              <a:uFill>
                <a:noFill/>
              </a:uFill>
              <a:latin typeface="Bahnschrift SemiLight Condensed" panose="020B0502040204020203" pitchFamily="34" charset="0"/>
              <a:ea typeface="思源黑体 CN Light" panose="020B0300000000000000" charset="-122"/>
              <a:cs typeface="+mj-lt"/>
              <a:sym typeface="+mn-ea"/>
            </a:endParaRPr>
          </a:p>
        </p:txBody>
      </p:sp>
      <p:sp>
        <p:nvSpPr>
          <p:cNvPr id="17" name="AutoShape 4" descr="Picture background">
            <a:extLst>
              <a:ext uri="{FF2B5EF4-FFF2-40B4-BE49-F238E27FC236}">
                <a16:creationId xmlns:a16="http://schemas.microsoft.com/office/drawing/2014/main" id="{921C2F4D-CC2A-4410-954C-ED1BD32051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43EA5AE-A245-46AB-9B86-EBF5183D26E0}"/>
              </a:ext>
            </a:extLst>
          </p:cNvPr>
          <p:cNvSpPr txBox="1"/>
          <p:nvPr/>
        </p:nvSpPr>
        <p:spPr>
          <a:xfrm>
            <a:off x="4646550" y="2022593"/>
            <a:ext cx="38164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2">
                    <a:lumMod val="90000"/>
                  </a:schemeClr>
                </a:solidFill>
                <a:effectLst/>
                <a:latin typeface="Bahnschrift SemiLight Condensed" panose="020B0502040204020203" pitchFamily="34" charset="0"/>
                <a:ea typeface="Calibri" panose="020F0502020204030204" pitchFamily="34" charset="0"/>
              </a:rPr>
              <a:t>Социальные сети: Активное использование ВКонтакте, </a:t>
            </a:r>
            <a:r>
              <a:rPr lang="en-US" sz="1600" dirty="0">
                <a:solidFill>
                  <a:schemeClr val="tx2">
                    <a:lumMod val="90000"/>
                  </a:schemeClr>
                </a:solidFill>
                <a:effectLst/>
                <a:latin typeface="Bahnschrift SemiLight Condensed" panose="020B0502040204020203" pitchFamily="34" charset="0"/>
                <a:ea typeface="Calibri" panose="020F0502020204030204" pitchFamily="34" charset="0"/>
              </a:rPr>
              <a:t>telegram</a:t>
            </a:r>
            <a:r>
              <a:rPr lang="ru-RU" sz="1600" dirty="0">
                <a:solidFill>
                  <a:schemeClr val="tx2">
                    <a:lumMod val="90000"/>
                  </a:schemeClr>
                </a:solidFill>
                <a:effectLst/>
                <a:latin typeface="Bahnschrift SemiLight Condensed" panose="020B0502040204020203" pitchFamily="34" charset="0"/>
                <a:ea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chemeClr val="tx2">
                    <a:lumMod val="90000"/>
                  </a:schemeClr>
                </a:solidFill>
                <a:effectLst/>
                <a:latin typeface="Bahnschrift SemiLight Condensed" panose="020B0502040204020203" pitchFamily="34" charset="0"/>
                <a:ea typeface="Calibri" panose="020F0502020204030204" pitchFamily="34" charset="0"/>
              </a:rPr>
              <a:t>TikTok</a:t>
            </a:r>
            <a:r>
              <a:rPr lang="ru-RU" sz="1600" dirty="0">
                <a:solidFill>
                  <a:schemeClr val="tx2">
                    <a:lumMod val="90000"/>
                  </a:schemeClr>
                </a:solidFill>
                <a:effectLst/>
                <a:latin typeface="Bahnschrift SemiLight Condensed" panose="020B0502040204020203" pitchFamily="34" charset="0"/>
                <a:ea typeface="Calibri" panose="020F0502020204030204" pitchFamily="34" charset="0"/>
              </a:rPr>
              <a:t>, </a:t>
            </a:r>
            <a:r>
              <a:rPr lang="en-US" sz="1600" dirty="0">
                <a:solidFill>
                  <a:schemeClr val="tx2">
                    <a:lumMod val="90000"/>
                  </a:schemeClr>
                </a:solidFill>
                <a:effectLst/>
                <a:latin typeface="Bahnschrift SemiLight Condensed" panose="020B0502040204020203" pitchFamily="34" charset="0"/>
                <a:ea typeface="Calibri" panose="020F0502020204030204" pitchFamily="34" charset="0"/>
              </a:rPr>
              <a:t>You</a:t>
            </a:r>
            <a:r>
              <a:rPr lang="ru-RU" sz="1600" dirty="0">
                <a:solidFill>
                  <a:schemeClr val="tx2">
                    <a:lumMod val="90000"/>
                  </a:schemeClr>
                </a:solidFill>
                <a:effectLst/>
                <a:latin typeface="Bahnschrift SemiLight Condensed" panose="020B0502040204020203" pitchFamily="34" charset="0"/>
                <a:ea typeface="Calibri" panose="020F0502020204030204" pitchFamily="34" charset="0"/>
              </a:rPr>
              <a:t>Т</a:t>
            </a:r>
            <a:r>
              <a:rPr lang="en-US" sz="1600" dirty="0" err="1">
                <a:solidFill>
                  <a:schemeClr val="tx2">
                    <a:lumMod val="90000"/>
                  </a:schemeClr>
                </a:solidFill>
                <a:effectLst/>
                <a:latin typeface="Bahnschrift SemiLight Condensed" panose="020B0502040204020203" pitchFamily="34" charset="0"/>
                <a:ea typeface="Calibri" panose="020F0502020204030204" pitchFamily="34" charset="0"/>
              </a:rPr>
              <a:t>ube</a:t>
            </a:r>
            <a:r>
              <a:rPr lang="ru-RU" sz="1600" dirty="0">
                <a:solidFill>
                  <a:schemeClr val="tx2">
                    <a:lumMod val="90000"/>
                  </a:schemeClr>
                </a:solidFill>
                <a:effectLst/>
                <a:latin typeface="Bahnschrift SemiLight Condensed" panose="020B0502040204020203" pitchFamily="34" charset="0"/>
                <a:ea typeface="Calibri" panose="020F0502020204030204" pitchFamily="34" charset="0"/>
              </a:rPr>
              <a:t> для публикации анонсов, фото- и видеоконтента</a:t>
            </a:r>
            <a:endParaRPr lang="ru-RU" sz="1600" dirty="0">
              <a:solidFill>
                <a:schemeClr val="tx2">
                  <a:lumMod val="90000"/>
                </a:schemeClr>
              </a:solidFill>
              <a:latin typeface="Bahnschrift SemiLight Condensed" panose="020B0502040204020203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1917D10-F23C-4F05-9C95-206F12071F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5059" y="2541525"/>
            <a:ext cx="3510702" cy="2787654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59690" y="-344170"/>
            <a:ext cx="8359140" cy="5317490"/>
            <a:chOff x="-94" y="-542"/>
            <a:chExt cx="13164" cy="8374"/>
          </a:xfrm>
        </p:grpSpPr>
        <p:sp>
          <p:nvSpPr>
            <p:cNvPr id="16" name="Google Shape;16;p2"/>
            <p:cNvSpPr/>
            <p:nvPr>
              <p:custDataLst>
                <p:tags r:id="rId2"/>
              </p:custDataLst>
            </p:nvPr>
          </p:nvSpPr>
          <p:spPr>
            <a:xfrm rot="8760000">
              <a:off x="11665" y="-542"/>
              <a:ext cx="1405" cy="5189"/>
            </a:xfrm>
            <a:custGeom>
              <a:avLst/>
              <a:gdLst/>
              <a:ahLst/>
              <a:cxnLst/>
              <a:rect l="l" t="t" r="r" b="b"/>
              <a:pathLst>
                <a:path w="25820" h="95361" extrusionOk="0">
                  <a:moveTo>
                    <a:pt x="0" y="35934"/>
                  </a:moveTo>
                  <a:cubicBezTo>
                    <a:pt x="1844" y="26918"/>
                    <a:pt x="1792" y="26907"/>
                    <a:pt x="3688" y="17901"/>
                  </a:cubicBezTo>
                  <a:cubicBezTo>
                    <a:pt x="4251" y="15226"/>
                    <a:pt x="4453" y="15267"/>
                    <a:pt x="4918" y="12573"/>
                  </a:cubicBezTo>
                  <a:cubicBezTo>
                    <a:pt x="5480" y="9317"/>
                    <a:pt x="5311" y="9292"/>
                    <a:pt x="5738" y="6016"/>
                  </a:cubicBezTo>
                  <a:cubicBezTo>
                    <a:pt x="5933" y="4520"/>
                    <a:pt x="6104" y="0"/>
                    <a:pt x="6147" y="1508"/>
                  </a:cubicBezTo>
                  <a:cubicBezTo>
                    <a:pt x="6522" y="14618"/>
                    <a:pt x="6557" y="27737"/>
                    <a:pt x="6557" y="40852"/>
                  </a:cubicBezTo>
                  <a:cubicBezTo>
                    <a:pt x="6557" y="46385"/>
                    <a:pt x="6557" y="46385"/>
                    <a:pt x="6557" y="51918"/>
                  </a:cubicBezTo>
                  <a:cubicBezTo>
                    <a:pt x="6557" y="53421"/>
                    <a:pt x="6557" y="57929"/>
                    <a:pt x="6557" y="56426"/>
                  </a:cubicBezTo>
                  <a:cubicBezTo>
                    <a:pt x="6557" y="47000"/>
                    <a:pt x="6557" y="37573"/>
                    <a:pt x="6557" y="28147"/>
                  </a:cubicBezTo>
                  <a:cubicBezTo>
                    <a:pt x="6557" y="25688"/>
                    <a:pt x="6557" y="25688"/>
                    <a:pt x="6557" y="23229"/>
                  </a:cubicBezTo>
                  <a:cubicBezTo>
                    <a:pt x="6557" y="22273"/>
                    <a:pt x="6305" y="19437"/>
                    <a:pt x="6557" y="20360"/>
                  </a:cubicBezTo>
                  <a:cubicBezTo>
                    <a:pt x="9058" y="29531"/>
                    <a:pt x="9833" y="39142"/>
                    <a:pt x="10246" y="48639"/>
                  </a:cubicBezTo>
                  <a:cubicBezTo>
                    <a:pt x="10246" y="48643"/>
                    <a:pt x="9737" y="59069"/>
                    <a:pt x="10246" y="58475"/>
                  </a:cubicBezTo>
                  <a:cubicBezTo>
                    <a:pt x="12557" y="55778"/>
                    <a:pt x="13342" y="52047"/>
                    <a:pt x="14344" y="48639"/>
                  </a:cubicBezTo>
                  <a:cubicBezTo>
                    <a:pt x="14783" y="47145"/>
                    <a:pt x="16199" y="43769"/>
                    <a:pt x="17213" y="44951"/>
                  </a:cubicBezTo>
                  <a:cubicBezTo>
                    <a:pt x="22027" y="50564"/>
                    <a:pt x="21400" y="59284"/>
                    <a:pt x="21721" y="66672"/>
                  </a:cubicBezTo>
                  <a:cubicBezTo>
                    <a:pt x="21745" y="67218"/>
                    <a:pt x="21721" y="68859"/>
                    <a:pt x="21721" y="68312"/>
                  </a:cubicBezTo>
                  <a:cubicBezTo>
                    <a:pt x="21721" y="63528"/>
                    <a:pt x="22131" y="58751"/>
                    <a:pt x="22131" y="53967"/>
                  </a:cubicBezTo>
                  <a:cubicBezTo>
                    <a:pt x="22131" y="53353"/>
                    <a:pt x="22044" y="52130"/>
                    <a:pt x="22131" y="52738"/>
                  </a:cubicBezTo>
                  <a:cubicBezTo>
                    <a:pt x="24148" y="66855"/>
                    <a:pt x="25820" y="81100"/>
                    <a:pt x="25820" y="95361"/>
                  </a:cubicBezTo>
                </a:path>
              </a:pathLst>
            </a:custGeom>
            <a:noFill/>
            <a:ln w="38100" cap="flat" cmpd="sng">
              <a:solidFill>
                <a:srgbClr val="674EA7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" name="Google Shape;17;p2"/>
            <p:cNvSpPr/>
            <p:nvPr>
              <p:custDataLst>
                <p:tags r:id="rId3"/>
              </p:custDataLst>
            </p:nvPr>
          </p:nvSpPr>
          <p:spPr>
            <a:xfrm>
              <a:off x="-94" y="2677"/>
              <a:ext cx="1405" cy="3889"/>
            </a:xfrm>
            <a:custGeom>
              <a:avLst/>
              <a:gdLst/>
              <a:ahLst/>
              <a:cxnLst/>
              <a:rect l="l" t="t" r="r" b="b"/>
              <a:pathLst>
                <a:path w="35682" h="98777" extrusionOk="0">
                  <a:moveTo>
                    <a:pt x="0" y="68274"/>
                  </a:moveTo>
                  <a:cubicBezTo>
                    <a:pt x="0" y="55170"/>
                    <a:pt x="69" y="42064"/>
                    <a:pt x="367" y="28963"/>
                  </a:cubicBezTo>
                  <a:cubicBezTo>
                    <a:pt x="588" y="19223"/>
                    <a:pt x="820" y="19230"/>
                    <a:pt x="1102" y="9491"/>
                  </a:cubicBezTo>
                  <a:cubicBezTo>
                    <a:pt x="1377" y="0"/>
                    <a:pt x="1050" y="2400"/>
                    <a:pt x="1102" y="2511"/>
                  </a:cubicBezTo>
                  <a:cubicBezTo>
                    <a:pt x="8474" y="18389"/>
                    <a:pt x="14404" y="35058"/>
                    <a:pt x="18369" y="52109"/>
                  </a:cubicBezTo>
                  <a:cubicBezTo>
                    <a:pt x="21276" y="64608"/>
                    <a:pt x="21003" y="64676"/>
                    <a:pt x="24248" y="77091"/>
                  </a:cubicBezTo>
                  <a:cubicBezTo>
                    <a:pt x="24992" y="79939"/>
                    <a:pt x="27533" y="88397"/>
                    <a:pt x="26819" y="85541"/>
                  </a:cubicBezTo>
                  <a:cubicBezTo>
                    <a:pt x="24139" y="74818"/>
                    <a:pt x="20017" y="41866"/>
                    <a:pt x="21309" y="52843"/>
                  </a:cubicBezTo>
                  <a:cubicBezTo>
                    <a:pt x="22682" y="64507"/>
                    <a:pt x="25235" y="76037"/>
                    <a:pt x="28289" y="87378"/>
                  </a:cubicBezTo>
                  <a:cubicBezTo>
                    <a:pt x="29247" y="90935"/>
                    <a:pt x="29725" y="95060"/>
                    <a:pt x="32330" y="97665"/>
                  </a:cubicBezTo>
                  <a:cubicBezTo>
                    <a:pt x="38740" y="104075"/>
                    <a:pt x="34460" y="79079"/>
                    <a:pt x="31596" y="70478"/>
                  </a:cubicBezTo>
                </a:path>
              </a:pathLst>
            </a:custGeom>
            <a:noFill/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4" name="Google Shape;44;p6"/>
            <p:cNvSpPr/>
            <p:nvPr>
              <p:custDataLst>
                <p:tags r:id="rId4"/>
              </p:custDataLst>
            </p:nvPr>
          </p:nvSpPr>
          <p:spPr>
            <a:xfrm>
              <a:off x="1858" y="6137"/>
              <a:ext cx="2055" cy="1364"/>
            </a:xfrm>
            <a:custGeom>
              <a:avLst/>
              <a:gdLst/>
              <a:ahLst/>
              <a:cxnLst/>
              <a:rect l="l" t="t" r="r" b="b"/>
              <a:pathLst>
                <a:path w="37474" h="34655" extrusionOk="0">
                  <a:moveTo>
                    <a:pt x="0" y="20396"/>
                  </a:moveTo>
                  <a:cubicBezTo>
                    <a:pt x="10104" y="22784"/>
                    <a:pt x="10392" y="21788"/>
                    <a:pt x="20207" y="25172"/>
                  </a:cubicBezTo>
                  <a:cubicBezTo>
                    <a:pt x="26500" y="27342"/>
                    <a:pt x="26103" y="28262"/>
                    <a:pt x="31964" y="31418"/>
                  </a:cubicBezTo>
                  <a:cubicBezTo>
                    <a:pt x="31996" y="31435"/>
                    <a:pt x="36372" y="34952"/>
                    <a:pt x="36372" y="34357"/>
                  </a:cubicBezTo>
                  <a:cubicBezTo>
                    <a:pt x="36372" y="33358"/>
                    <a:pt x="34424" y="32575"/>
                    <a:pt x="30494" y="27377"/>
                  </a:cubicBezTo>
                  <a:cubicBezTo>
                    <a:pt x="21077" y="14922"/>
                    <a:pt x="21097" y="14907"/>
                    <a:pt x="11757" y="2394"/>
                  </a:cubicBezTo>
                  <a:cubicBezTo>
                    <a:pt x="11082" y="1489"/>
                    <a:pt x="8122" y="-190"/>
                    <a:pt x="9185" y="190"/>
                  </a:cubicBezTo>
                  <a:cubicBezTo>
                    <a:pt x="19836" y="3995"/>
                    <a:pt x="29482" y="10924"/>
                    <a:pt x="37474" y="18927"/>
                  </a:cubicBezTo>
                </a:path>
              </a:pathLst>
            </a:custGeom>
            <a:noFill/>
            <a:ln w="38100" cap="flat" cmpd="sng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5" name="Google Shape;45;p6"/>
            <p:cNvSpPr/>
            <p:nvPr>
              <p:custDataLst>
                <p:tags r:id="rId5"/>
              </p:custDataLst>
            </p:nvPr>
          </p:nvSpPr>
          <p:spPr>
            <a:xfrm rot="17220000">
              <a:off x="7549" y="5402"/>
              <a:ext cx="1742" cy="3118"/>
            </a:xfrm>
            <a:custGeom>
              <a:avLst/>
              <a:gdLst/>
              <a:ahLst/>
              <a:cxnLst/>
              <a:rect l="l" t="t" r="r" b="b"/>
              <a:pathLst>
                <a:path w="25820" h="95361" extrusionOk="0">
                  <a:moveTo>
                    <a:pt x="0" y="35934"/>
                  </a:moveTo>
                  <a:cubicBezTo>
                    <a:pt x="1844" y="26918"/>
                    <a:pt x="1792" y="26907"/>
                    <a:pt x="3688" y="17901"/>
                  </a:cubicBezTo>
                  <a:cubicBezTo>
                    <a:pt x="4251" y="15226"/>
                    <a:pt x="4453" y="15267"/>
                    <a:pt x="4918" y="12573"/>
                  </a:cubicBezTo>
                  <a:cubicBezTo>
                    <a:pt x="5480" y="9317"/>
                    <a:pt x="5311" y="9292"/>
                    <a:pt x="5738" y="6016"/>
                  </a:cubicBezTo>
                  <a:cubicBezTo>
                    <a:pt x="5933" y="4520"/>
                    <a:pt x="6104" y="0"/>
                    <a:pt x="6147" y="1508"/>
                  </a:cubicBezTo>
                  <a:cubicBezTo>
                    <a:pt x="6522" y="14618"/>
                    <a:pt x="6557" y="27737"/>
                    <a:pt x="6557" y="40852"/>
                  </a:cubicBezTo>
                  <a:cubicBezTo>
                    <a:pt x="6557" y="46385"/>
                    <a:pt x="6557" y="46385"/>
                    <a:pt x="6557" y="51918"/>
                  </a:cubicBezTo>
                  <a:cubicBezTo>
                    <a:pt x="6557" y="53421"/>
                    <a:pt x="6557" y="57929"/>
                    <a:pt x="6557" y="56426"/>
                  </a:cubicBezTo>
                  <a:cubicBezTo>
                    <a:pt x="6557" y="47000"/>
                    <a:pt x="6557" y="37573"/>
                    <a:pt x="6557" y="28147"/>
                  </a:cubicBezTo>
                  <a:cubicBezTo>
                    <a:pt x="6557" y="25688"/>
                    <a:pt x="6557" y="25688"/>
                    <a:pt x="6557" y="23229"/>
                  </a:cubicBezTo>
                  <a:cubicBezTo>
                    <a:pt x="6557" y="22273"/>
                    <a:pt x="6305" y="19437"/>
                    <a:pt x="6557" y="20360"/>
                  </a:cubicBezTo>
                  <a:cubicBezTo>
                    <a:pt x="9058" y="29531"/>
                    <a:pt x="9833" y="39142"/>
                    <a:pt x="10246" y="48639"/>
                  </a:cubicBezTo>
                  <a:cubicBezTo>
                    <a:pt x="10246" y="48643"/>
                    <a:pt x="9737" y="59069"/>
                    <a:pt x="10246" y="58475"/>
                  </a:cubicBezTo>
                  <a:cubicBezTo>
                    <a:pt x="12557" y="55778"/>
                    <a:pt x="13342" y="52047"/>
                    <a:pt x="14344" y="48639"/>
                  </a:cubicBezTo>
                  <a:cubicBezTo>
                    <a:pt x="14783" y="47145"/>
                    <a:pt x="16199" y="43769"/>
                    <a:pt x="17213" y="44951"/>
                  </a:cubicBezTo>
                  <a:cubicBezTo>
                    <a:pt x="22027" y="50564"/>
                    <a:pt x="21400" y="59284"/>
                    <a:pt x="21721" y="66672"/>
                  </a:cubicBezTo>
                  <a:cubicBezTo>
                    <a:pt x="21745" y="67218"/>
                    <a:pt x="21721" y="68859"/>
                    <a:pt x="21721" y="68312"/>
                  </a:cubicBezTo>
                  <a:cubicBezTo>
                    <a:pt x="21721" y="63528"/>
                    <a:pt x="22131" y="58751"/>
                    <a:pt x="22131" y="53967"/>
                  </a:cubicBezTo>
                  <a:cubicBezTo>
                    <a:pt x="22131" y="53353"/>
                    <a:pt x="22044" y="52130"/>
                    <a:pt x="22131" y="52738"/>
                  </a:cubicBezTo>
                  <a:cubicBezTo>
                    <a:pt x="24148" y="66855"/>
                    <a:pt x="25820" y="81100"/>
                    <a:pt x="25820" y="95361"/>
                  </a:cubicBezTo>
                </a:path>
              </a:pathLst>
            </a:custGeom>
            <a:noFill/>
            <a:ln w="38100" cap="flat" cmpd="sng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7" name="Google Shape;294;p36"/>
          <p:cNvSpPr txBox="1"/>
          <p:nvPr>
            <p:custDataLst>
              <p:tags r:id="rId1"/>
            </p:custDataLst>
          </p:nvPr>
        </p:nvSpPr>
        <p:spPr>
          <a:xfrm>
            <a:off x="578546" y="-45627"/>
            <a:ext cx="7717500" cy="72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dirty="0">
                <a:latin typeface="Berlin Sans FB Demi" panose="020E0802020502020306" charset="0"/>
                <a:cs typeface="Berlin Sans FB Demi" panose="020E0802020502020306" charset="0"/>
                <a:sym typeface="+mn-ea"/>
              </a:rPr>
              <a:t>Анализ рисков</a:t>
            </a:r>
            <a:r>
              <a:rPr lang="en-US" altLang="en-GB" dirty="0">
                <a:latin typeface="Berlin Sans FB Demi" panose="020E0802020502020306" charset="0"/>
                <a:cs typeface="Berlin Sans FB Demi" panose="020E0802020502020306" charset="0"/>
                <a:sym typeface="+mn-ea"/>
              </a:rPr>
              <a:t> </a:t>
            </a:r>
            <a:endParaRPr dirty="0">
              <a:solidFill>
                <a:schemeClr val="dk2"/>
              </a:solidFill>
              <a:latin typeface="Berlin Sans FB Demi" panose="020E0802020502020306" charset="0"/>
              <a:cs typeface="Berlin Sans FB Demi" panose="020E0802020502020306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D534A3F-873F-5F3D-ABB2-5A1974712D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284006"/>
              </p:ext>
            </p:extLst>
          </p:nvPr>
        </p:nvGraphicFramePr>
        <p:xfrm>
          <a:off x="1179830" y="553843"/>
          <a:ext cx="6407888" cy="4394589"/>
        </p:xfrm>
        <a:graphic>
          <a:graphicData uri="http://schemas.openxmlformats.org/drawingml/2006/table">
            <a:tbl>
              <a:tblPr firstRow="1" firstCol="1" bandRow="1"/>
              <a:tblGrid>
                <a:gridCol w="1284786">
                  <a:extLst>
                    <a:ext uri="{9D8B030D-6E8A-4147-A177-3AD203B41FA5}">
                      <a16:colId xmlns:a16="http://schemas.microsoft.com/office/drawing/2014/main" val="1234352331"/>
                    </a:ext>
                  </a:extLst>
                </a:gridCol>
                <a:gridCol w="2368079">
                  <a:extLst>
                    <a:ext uri="{9D8B030D-6E8A-4147-A177-3AD203B41FA5}">
                      <a16:colId xmlns:a16="http://schemas.microsoft.com/office/drawing/2014/main" val="4120220577"/>
                    </a:ext>
                  </a:extLst>
                </a:gridCol>
                <a:gridCol w="1359570">
                  <a:extLst>
                    <a:ext uri="{9D8B030D-6E8A-4147-A177-3AD203B41FA5}">
                      <a16:colId xmlns:a16="http://schemas.microsoft.com/office/drawing/2014/main" val="1984552013"/>
                    </a:ext>
                  </a:extLst>
                </a:gridCol>
                <a:gridCol w="663828">
                  <a:extLst>
                    <a:ext uri="{9D8B030D-6E8A-4147-A177-3AD203B41FA5}">
                      <a16:colId xmlns:a16="http://schemas.microsoft.com/office/drawing/2014/main" val="1140767056"/>
                    </a:ext>
                  </a:extLst>
                </a:gridCol>
                <a:gridCol w="731625">
                  <a:extLst>
                    <a:ext uri="{9D8B030D-6E8A-4147-A177-3AD203B41FA5}">
                      <a16:colId xmlns:a16="http://schemas.microsoft.com/office/drawing/2014/main" val="3081712664"/>
                    </a:ext>
                  </a:extLst>
                </a:gridCol>
              </a:tblGrid>
              <a:tr h="2622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Описание риска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Причины возникновения риска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Возможные угрозы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Оценка риска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Вероятность риска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409696"/>
                  </a:ext>
                </a:extLst>
              </a:tr>
              <a:tr h="39731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Низкий уровень заинтересованность у посетителей 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Тематика выставки, уникальность экспонатов 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Снижение спроса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3,7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43,3 %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325978"/>
                  </a:ext>
                </a:extLst>
              </a:tr>
              <a:tr h="4834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Технические проблемы на выставке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Возникновение проблем, связанных с электрооборудованием, освещением или другим оборудованием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Негативное впечатление у посетителей и участников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2,3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41,7 %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4294297"/>
                  </a:ext>
                </a:extLst>
              </a:tr>
              <a:tr h="46318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Технические сбои на сайте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Вызваны неполадками в программном обеспечении, недостатком ресурсов хостинга или неисправностями в сети.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Снижение качества и количества предоставляемых услуг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2,7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76,7 %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5300561"/>
                  </a:ext>
                </a:extLst>
              </a:tr>
              <a:tr h="2622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Нехватка бюджета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Неправильная оценка бюджета проекта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Переизбыток в использовании бюджета проекта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2,3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25, %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2942029"/>
                  </a:ext>
                </a:extLst>
              </a:tr>
              <a:tr h="4834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Неэффективность рекламы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Неправильный выбор канала маркетинговых коммуникаций, а также есть риск с ее количеством (недостаток/избыток)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Снижение спроса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3,7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41,7 %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9750660"/>
                  </a:ext>
                </a:extLst>
              </a:tr>
              <a:tr h="3618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Непредвиденный мировой кризис 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Экономические, политические, социальные, демографические, экологические факторы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Снижение прибыли, убытки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2,3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41,7 %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5143014"/>
                  </a:ext>
                </a:extLst>
              </a:tr>
              <a:tr h="3618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Невыполнение сроков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Несоблюдение поставщиками и партнерами сроков исполнения обязательств.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Несоответствие календарному плану проекта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3,0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31,7 %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025205"/>
                  </a:ext>
                </a:extLst>
              </a:tr>
              <a:tr h="39731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Низкая квалификация персонала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Некачественный поиск и собеседование сотрудников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Организационные проблемы и неудовлетворенность клиентов.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3,0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16,7 %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6436032"/>
                  </a:ext>
                </a:extLst>
              </a:tr>
              <a:tr h="30104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Неудачное размещение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Некачественный поиск 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Прибыль меньше ожидаемой, снижение доходности 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kern="0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2,0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Monserat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85" marR="21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Monseratt"/>
                        </a:rPr>
                        <a:t>13,3 %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0502063"/>
                  </a:ext>
                </a:extLst>
              </a:tr>
            </a:tbl>
          </a:graphicData>
        </a:graphic>
      </p:graphicFrame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4;p36"/>
          <p:cNvSpPr txBox="1"/>
          <p:nvPr>
            <p:custDataLst>
              <p:tags r:id="rId1"/>
            </p:custDataLst>
          </p:nvPr>
        </p:nvSpPr>
        <p:spPr>
          <a:xfrm>
            <a:off x="911307" y="396118"/>
            <a:ext cx="7717500" cy="72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dirty="0">
                <a:latin typeface="Bahnschrift Condensed" panose="020B0502040204020203" pitchFamily="34" charset="0"/>
                <a:cs typeface="Berlin Sans FB Demi" panose="020E0802020502020306" charset="0"/>
                <a:sym typeface="+mn-ea"/>
              </a:rPr>
              <a:t>Конкуренты</a:t>
            </a:r>
            <a:r>
              <a:rPr lang="en-US" altLang="en-GB" dirty="0">
                <a:latin typeface="Berlin Sans FB Demi" panose="020E0802020502020306" charset="0"/>
                <a:cs typeface="Berlin Sans FB Demi" panose="020E0802020502020306" charset="0"/>
                <a:sym typeface="+mn-ea"/>
              </a:rPr>
              <a:t> </a:t>
            </a:r>
            <a:endParaRPr dirty="0">
              <a:solidFill>
                <a:schemeClr val="dk2"/>
              </a:solidFill>
              <a:latin typeface="Berlin Sans FB Demi" panose="020E0802020502020306" charset="0"/>
              <a:cs typeface="Berlin Sans FB Demi" panose="020E0802020502020306" charset="0"/>
            </a:endParaRPr>
          </a:p>
        </p:txBody>
      </p:sp>
      <p:grpSp>
        <p:nvGrpSpPr>
          <p:cNvPr id="287" name="Google Shape;287;p35"/>
          <p:cNvGrpSpPr/>
          <p:nvPr/>
        </p:nvGrpSpPr>
        <p:grpSpPr>
          <a:xfrm rot="1700945">
            <a:off x="15687" y="314717"/>
            <a:ext cx="1714249" cy="1543033"/>
            <a:chOff x="1219263" y="3053336"/>
            <a:chExt cx="2247372" cy="2022909"/>
          </a:xfrm>
        </p:grpSpPr>
        <p:sp>
          <p:nvSpPr>
            <p:cNvPr id="288" name="Google Shape;288;p35"/>
            <p:cNvSpPr/>
            <p:nvPr>
              <p:custDataLst>
                <p:tags r:id="rId3"/>
              </p:custDataLst>
            </p:nvPr>
          </p:nvSpPr>
          <p:spPr>
            <a:xfrm>
              <a:off x="1219263" y="3053346"/>
              <a:ext cx="1987556" cy="2022899"/>
            </a:xfrm>
            <a:custGeom>
              <a:avLst/>
              <a:gdLst/>
              <a:ahLst/>
              <a:cxnLst/>
              <a:rect l="l" t="t" r="r" b="b"/>
              <a:pathLst>
                <a:path w="55329" h="48771" extrusionOk="0">
                  <a:moveTo>
                    <a:pt x="0" y="0"/>
                  </a:moveTo>
                  <a:cubicBezTo>
                    <a:pt x="9780" y="9205"/>
                    <a:pt x="18826" y="19218"/>
                    <a:pt x="29099" y="27869"/>
                  </a:cubicBezTo>
                  <a:cubicBezTo>
                    <a:pt x="37650" y="35071"/>
                    <a:pt x="47424" y="40866"/>
                    <a:pt x="55329" y="48771"/>
                  </a:cubicBezTo>
                </a:path>
              </a:pathLst>
            </a:custGeom>
            <a:noFill/>
            <a:ln w="38100" cap="flat" cmpd="sng">
              <a:solidFill>
                <a:srgbClr val="674EA7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89" name="Google Shape;289;p35"/>
            <p:cNvSpPr/>
            <p:nvPr>
              <p:custDataLst>
                <p:tags r:id="rId4"/>
              </p:custDataLst>
            </p:nvPr>
          </p:nvSpPr>
          <p:spPr>
            <a:xfrm flipH="1">
              <a:off x="1219309" y="3053336"/>
              <a:ext cx="2247326" cy="1340959"/>
            </a:xfrm>
            <a:custGeom>
              <a:avLst/>
              <a:gdLst/>
              <a:ahLst/>
              <a:cxnLst/>
              <a:rect l="l" t="t" r="r" b="b"/>
              <a:pathLst>
                <a:path w="55329" h="48771" extrusionOk="0">
                  <a:moveTo>
                    <a:pt x="0" y="0"/>
                  </a:moveTo>
                  <a:cubicBezTo>
                    <a:pt x="9780" y="9205"/>
                    <a:pt x="18826" y="19218"/>
                    <a:pt x="29099" y="27869"/>
                  </a:cubicBezTo>
                  <a:cubicBezTo>
                    <a:pt x="37650" y="35071"/>
                    <a:pt x="47424" y="40866"/>
                    <a:pt x="55329" y="48771"/>
                  </a:cubicBezTo>
                </a:path>
              </a:pathLst>
            </a:custGeom>
            <a:noFill/>
            <a:ln w="38100" cap="flat" cmpd="sng">
              <a:solidFill>
                <a:srgbClr val="674EA7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311" name="Google Shape;311;p37"/>
          <p:cNvSpPr/>
          <p:nvPr>
            <p:custDataLst>
              <p:tags r:id="rId2"/>
            </p:custDataLst>
          </p:nvPr>
        </p:nvSpPr>
        <p:spPr>
          <a:xfrm rot="7604127">
            <a:off x="7536180" y="3924300"/>
            <a:ext cx="1607185" cy="1066800"/>
          </a:xfrm>
          <a:custGeom>
            <a:avLst/>
            <a:gdLst/>
            <a:ahLst/>
            <a:cxnLst/>
            <a:rect l="l" t="t" r="r" b="b"/>
            <a:pathLst>
              <a:path w="37474" h="34655" extrusionOk="0">
                <a:moveTo>
                  <a:pt x="0" y="20396"/>
                </a:moveTo>
                <a:cubicBezTo>
                  <a:pt x="10104" y="22784"/>
                  <a:pt x="10392" y="21788"/>
                  <a:pt x="20207" y="25172"/>
                </a:cubicBezTo>
                <a:cubicBezTo>
                  <a:pt x="26500" y="27342"/>
                  <a:pt x="26103" y="28262"/>
                  <a:pt x="31964" y="31418"/>
                </a:cubicBezTo>
                <a:cubicBezTo>
                  <a:pt x="31996" y="31435"/>
                  <a:pt x="36372" y="34952"/>
                  <a:pt x="36372" y="34357"/>
                </a:cubicBezTo>
                <a:cubicBezTo>
                  <a:pt x="36372" y="33358"/>
                  <a:pt x="34424" y="32575"/>
                  <a:pt x="30494" y="27377"/>
                </a:cubicBezTo>
                <a:cubicBezTo>
                  <a:pt x="21077" y="14922"/>
                  <a:pt x="21097" y="14907"/>
                  <a:pt x="11757" y="2394"/>
                </a:cubicBezTo>
                <a:cubicBezTo>
                  <a:pt x="11082" y="1489"/>
                  <a:pt x="8122" y="-190"/>
                  <a:pt x="9185" y="190"/>
                </a:cubicBezTo>
                <a:cubicBezTo>
                  <a:pt x="19836" y="3995"/>
                  <a:pt x="29482" y="10924"/>
                  <a:pt x="37474" y="18927"/>
                </a:cubicBezTo>
              </a:path>
            </a:pathLst>
          </a:custGeom>
          <a:noFill/>
          <a:ln w="3810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03B490-9C87-306E-2A45-119D0293CA50}"/>
              </a:ext>
            </a:extLst>
          </p:cNvPr>
          <p:cNvSpPr txBox="1"/>
          <p:nvPr/>
        </p:nvSpPr>
        <p:spPr>
          <a:xfrm>
            <a:off x="556591" y="1393122"/>
            <a:ext cx="38753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B22600"/>
                </a:solidFill>
                <a:effectLst/>
                <a:uLnTx/>
                <a:uFillTx/>
                <a:latin typeface="Bahnschrift Condensed" panose="020B0502040204020203" pitchFamily="34" charset="0"/>
                <a:sym typeface="Arial" panose="020B0604020202020204"/>
              </a:rPr>
              <a:t>Выставка «Панк-культура. Король и Шут 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B93F203-BFAC-2292-C1AE-737B9F29E8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328" y="3625070"/>
            <a:ext cx="2286000" cy="12858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8E43B98-9AF0-E0DB-28B7-BFF2CA39FEC6}"/>
              </a:ext>
            </a:extLst>
          </p:cNvPr>
          <p:cNvSpPr txBox="1"/>
          <p:nvPr/>
        </p:nvSpPr>
        <p:spPr>
          <a:xfrm>
            <a:off x="666775" y="2041351"/>
            <a:ext cx="333815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Open Sans" panose="020B0606030504020204" pitchFamily="34" charset="0"/>
              </a:rPr>
              <a:t>Гости пространства смогут узнать, как в России зарождался и развивался панк, с какими сложностями пришлось столкнуться музыкантам и как они их преодолевали. </a:t>
            </a: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EFA6DA-AA4B-FD04-7B0E-655DEC0F71E1}"/>
              </a:ext>
            </a:extLst>
          </p:cNvPr>
          <p:cNvSpPr txBox="1"/>
          <p:nvPr/>
        </p:nvSpPr>
        <p:spPr>
          <a:xfrm>
            <a:off x="5032442" y="1375876"/>
            <a:ext cx="45755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B22600"/>
                </a:solidFill>
                <a:effectLst/>
                <a:uLnTx/>
                <a:uFillTx/>
                <a:latin typeface="Bahnschrift Condensed" panose="020B0502040204020203" pitchFamily="34" charset="0"/>
                <a:sym typeface="Arial" panose="020B0604020202020204"/>
              </a:rPr>
              <a:t>Виктор Цой. Легенда</a:t>
            </a:r>
            <a:endParaRPr lang="ru-RU" sz="2400" dirty="0">
              <a:latin typeface="Bahnschrift Condensed" panose="020B05020402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8B80571-2E8C-CC89-9041-F0825D0092AC}"/>
              </a:ext>
            </a:extLst>
          </p:cNvPr>
          <p:cNvSpPr txBox="1"/>
          <p:nvPr/>
        </p:nvSpPr>
        <p:spPr>
          <a:xfrm>
            <a:off x="5443649" y="2063111"/>
            <a:ext cx="266315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Выставка, посвящённая Виктору Цою, рассказывает о разносторонней личности музыканта, художника, поэта и киноактёра..</a:t>
            </a:r>
          </a:p>
        </p:txBody>
      </p:sp>
      <p:pic>
        <p:nvPicPr>
          <p:cNvPr id="1347" name="Рисунок 1346">
            <a:extLst>
              <a:ext uri="{FF2B5EF4-FFF2-40B4-BE49-F238E27FC236}">
                <a16:creationId xmlns:a16="http://schemas.microsoft.com/office/drawing/2014/main" id="{FB978DAD-F291-8FE1-68F3-FEFC31BB58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6836" y="3494658"/>
            <a:ext cx="2919966" cy="1281936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>
          <a:extLst>
            <a:ext uri="{FF2B5EF4-FFF2-40B4-BE49-F238E27FC236}">
              <a16:creationId xmlns:a16="http://schemas.microsoft.com/office/drawing/2014/main" id="{0EDCEB58-862F-3E4D-B03D-CE104F63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4;p36">
            <a:extLst>
              <a:ext uri="{FF2B5EF4-FFF2-40B4-BE49-F238E27FC236}">
                <a16:creationId xmlns:a16="http://schemas.microsoft.com/office/drawing/2014/main" id="{CD6BD432-F5FA-579C-441C-4CDB00868EB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11307" y="402744"/>
            <a:ext cx="7717500" cy="72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dirty="0">
                <a:latin typeface="Bahnschrift Condensed" panose="020B0502040204020203" pitchFamily="34" charset="0"/>
                <a:cs typeface="Berlin Sans FB Demi" panose="020E0802020502020306" charset="0"/>
                <a:sym typeface="+mn-ea"/>
              </a:rPr>
              <a:t>Конкуренты</a:t>
            </a:r>
            <a:r>
              <a:rPr lang="en-US" altLang="en-GB" dirty="0">
                <a:latin typeface="Berlin Sans FB Demi" panose="020E0802020502020306" charset="0"/>
                <a:cs typeface="Berlin Sans FB Demi" panose="020E0802020502020306" charset="0"/>
                <a:sym typeface="+mn-ea"/>
              </a:rPr>
              <a:t> </a:t>
            </a:r>
            <a:endParaRPr dirty="0">
              <a:solidFill>
                <a:schemeClr val="dk2"/>
              </a:solidFill>
              <a:latin typeface="Berlin Sans FB Demi" panose="020E0802020502020306" charset="0"/>
              <a:cs typeface="Berlin Sans FB Demi" panose="020E0802020502020306" charset="0"/>
            </a:endParaRPr>
          </a:p>
        </p:txBody>
      </p:sp>
      <p:grpSp>
        <p:nvGrpSpPr>
          <p:cNvPr id="287" name="Google Shape;287;p35">
            <a:extLst>
              <a:ext uri="{FF2B5EF4-FFF2-40B4-BE49-F238E27FC236}">
                <a16:creationId xmlns:a16="http://schemas.microsoft.com/office/drawing/2014/main" id="{5AE88FF2-3AE8-769D-7351-F3585E5E6C0D}"/>
              </a:ext>
            </a:extLst>
          </p:cNvPr>
          <p:cNvGrpSpPr/>
          <p:nvPr/>
        </p:nvGrpSpPr>
        <p:grpSpPr>
          <a:xfrm rot="1700945">
            <a:off x="15687" y="314717"/>
            <a:ext cx="1714249" cy="1543033"/>
            <a:chOff x="1219263" y="3053336"/>
            <a:chExt cx="2247372" cy="2022909"/>
          </a:xfrm>
        </p:grpSpPr>
        <p:sp>
          <p:nvSpPr>
            <p:cNvPr id="288" name="Google Shape;288;p35">
              <a:extLst>
                <a:ext uri="{FF2B5EF4-FFF2-40B4-BE49-F238E27FC236}">
                  <a16:creationId xmlns:a16="http://schemas.microsoft.com/office/drawing/2014/main" id="{E55D1917-5060-DBEF-6BA6-1A9CCD4C75AB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219263" y="3053346"/>
              <a:ext cx="1987556" cy="2022899"/>
            </a:xfrm>
            <a:custGeom>
              <a:avLst/>
              <a:gdLst/>
              <a:ahLst/>
              <a:cxnLst/>
              <a:rect l="l" t="t" r="r" b="b"/>
              <a:pathLst>
                <a:path w="55329" h="48771" extrusionOk="0">
                  <a:moveTo>
                    <a:pt x="0" y="0"/>
                  </a:moveTo>
                  <a:cubicBezTo>
                    <a:pt x="9780" y="9205"/>
                    <a:pt x="18826" y="19218"/>
                    <a:pt x="29099" y="27869"/>
                  </a:cubicBezTo>
                  <a:cubicBezTo>
                    <a:pt x="37650" y="35071"/>
                    <a:pt x="47424" y="40866"/>
                    <a:pt x="55329" y="48771"/>
                  </a:cubicBezTo>
                </a:path>
              </a:pathLst>
            </a:custGeom>
            <a:noFill/>
            <a:ln w="38100" cap="flat" cmpd="sng">
              <a:solidFill>
                <a:srgbClr val="674EA7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89" name="Google Shape;289;p35">
              <a:extLst>
                <a:ext uri="{FF2B5EF4-FFF2-40B4-BE49-F238E27FC236}">
                  <a16:creationId xmlns:a16="http://schemas.microsoft.com/office/drawing/2014/main" id="{1B1B31D3-CDA0-EED0-D5A8-57D2418CF55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flipH="1">
              <a:off x="1219309" y="3053336"/>
              <a:ext cx="2247326" cy="1340959"/>
            </a:xfrm>
            <a:custGeom>
              <a:avLst/>
              <a:gdLst/>
              <a:ahLst/>
              <a:cxnLst/>
              <a:rect l="l" t="t" r="r" b="b"/>
              <a:pathLst>
                <a:path w="55329" h="48771" extrusionOk="0">
                  <a:moveTo>
                    <a:pt x="0" y="0"/>
                  </a:moveTo>
                  <a:cubicBezTo>
                    <a:pt x="9780" y="9205"/>
                    <a:pt x="18826" y="19218"/>
                    <a:pt x="29099" y="27869"/>
                  </a:cubicBezTo>
                  <a:cubicBezTo>
                    <a:pt x="37650" y="35071"/>
                    <a:pt x="47424" y="40866"/>
                    <a:pt x="55329" y="48771"/>
                  </a:cubicBezTo>
                </a:path>
              </a:pathLst>
            </a:custGeom>
            <a:noFill/>
            <a:ln w="38100" cap="flat" cmpd="sng">
              <a:solidFill>
                <a:srgbClr val="674EA7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311" name="Google Shape;311;p37">
            <a:extLst>
              <a:ext uri="{FF2B5EF4-FFF2-40B4-BE49-F238E27FC236}">
                <a16:creationId xmlns:a16="http://schemas.microsoft.com/office/drawing/2014/main" id="{A30592BE-9323-F2CB-C6CE-31125E62B8A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7604127">
            <a:off x="7536180" y="3924300"/>
            <a:ext cx="1607185" cy="1066800"/>
          </a:xfrm>
          <a:custGeom>
            <a:avLst/>
            <a:gdLst/>
            <a:ahLst/>
            <a:cxnLst/>
            <a:rect l="l" t="t" r="r" b="b"/>
            <a:pathLst>
              <a:path w="37474" h="34655" extrusionOk="0">
                <a:moveTo>
                  <a:pt x="0" y="20396"/>
                </a:moveTo>
                <a:cubicBezTo>
                  <a:pt x="10104" y="22784"/>
                  <a:pt x="10392" y="21788"/>
                  <a:pt x="20207" y="25172"/>
                </a:cubicBezTo>
                <a:cubicBezTo>
                  <a:pt x="26500" y="27342"/>
                  <a:pt x="26103" y="28262"/>
                  <a:pt x="31964" y="31418"/>
                </a:cubicBezTo>
                <a:cubicBezTo>
                  <a:pt x="31996" y="31435"/>
                  <a:pt x="36372" y="34952"/>
                  <a:pt x="36372" y="34357"/>
                </a:cubicBezTo>
                <a:cubicBezTo>
                  <a:pt x="36372" y="33358"/>
                  <a:pt x="34424" y="32575"/>
                  <a:pt x="30494" y="27377"/>
                </a:cubicBezTo>
                <a:cubicBezTo>
                  <a:pt x="21077" y="14922"/>
                  <a:pt x="21097" y="14907"/>
                  <a:pt x="11757" y="2394"/>
                </a:cubicBezTo>
                <a:cubicBezTo>
                  <a:pt x="11082" y="1489"/>
                  <a:pt x="8122" y="-190"/>
                  <a:pt x="9185" y="190"/>
                </a:cubicBezTo>
                <a:cubicBezTo>
                  <a:pt x="19836" y="3995"/>
                  <a:pt x="29482" y="10924"/>
                  <a:pt x="37474" y="18927"/>
                </a:cubicBezTo>
              </a:path>
            </a:pathLst>
          </a:custGeom>
          <a:noFill/>
          <a:ln w="3810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02702B-B744-C5E5-0992-E9CEE6152404}"/>
              </a:ext>
            </a:extLst>
          </p:cNvPr>
          <p:cNvSpPr txBox="1"/>
          <p:nvPr/>
        </p:nvSpPr>
        <p:spPr>
          <a:xfrm>
            <a:off x="1139038" y="1640977"/>
            <a:ext cx="36310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3200" b="0" i="0" dirty="0">
                <a:solidFill>
                  <a:srgbClr val="B22600"/>
                </a:solidFill>
                <a:effectLst/>
                <a:latin typeface="Bahnschrift Condensed" panose="020B0502040204020203" pitchFamily="34" charset="0"/>
              </a:rPr>
              <a:t>Егор 60 Летов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ED64BD-0F27-F361-CCB9-9DDEC2C158FE}"/>
              </a:ext>
            </a:extLst>
          </p:cNvPr>
          <p:cNvSpPr txBox="1"/>
          <p:nvPr/>
        </p:nvSpPr>
        <p:spPr>
          <a:xfrm>
            <a:off x="1139038" y="2338871"/>
            <a:ext cx="3555467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Open Sans" panose="020B0606030504020204" pitchFamily="34" charset="0"/>
              </a:rPr>
              <a:t>10 сентября 2024 года рок-музыканту и лидеру группы «Гражданская оборона» Егору Летову исполнилось бы 60 лет. К этой дате Музей Москвы подготовил программу «Егор 60 Летов», посвященную творческому пути известного поэта и музыканта. </a:t>
            </a: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53EB185-6244-87A5-4EA5-A036EA172C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0731" y="1648842"/>
            <a:ext cx="3483492" cy="232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950422"/>
      </p:ext>
    </p:extLst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BFED17E-8985-4274-9709-9BC0AF44F2F6}"/>
              </a:ext>
            </a:extLst>
          </p:cNvPr>
          <p:cNvSpPr txBox="1"/>
          <p:nvPr/>
        </p:nvSpPr>
        <p:spPr>
          <a:xfrm>
            <a:off x="92763" y="1031118"/>
            <a:ext cx="2928730" cy="4218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1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Ожидаемое количество посетителей за весь период выставки. 5000-7000 человек</a:t>
            </a:r>
          </a:p>
          <a:p>
            <a:pPr>
              <a:lnSpc>
                <a:spcPct val="115000"/>
              </a:lnSpc>
            </a:pPr>
            <a:r>
              <a:rPr lang="ru-RU" sz="1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 </a:t>
            </a:r>
          </a:p>
          <a:p>
            <a:pPr lvl="0">
              <a:lnSpc>
                <a:spcPct val="115000"/>
              </a:lnSpc>
            </a:pPr>
            <a:r>
              <a:rPr lang="ru-RU" sz="1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Количество посещений в день 80-100 человек</a:t>
            </a:r>
          </a:p>
          <a:p>
            <a:pPr>
              <a:lnSpc>
                <a:spcPct val="115000"/>
              </a:lnSpc>
            </a:pPr>
            <a:r>
              <a:rPr lang="ru-RU" sz="1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 </a:t>
            </a:r>
          </a:p>
          <a:p>
            <a:pPr lvl="0">
              <a:lnSpc>
                <a:spcPct val="115000"/>
              </a:lnSpc>
            </a:pPr>
            <a:r>
              <a:rPr lang="ru-RU" sz="1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Общая сумма выручки от продажи билетов: 300,000–500,000 рублей.</a:t>
            </a:r>
          </a:p>
          <a:p>
            <a:pPr>
              <a:lnSpc>
                <a:spcPct val="115000"/>
              </a:lnSpc>
            </a:pPr>
            <a:r>
              <a:rPr lang="ru-RU" sz="1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 </a:t>
            </a:r>
          </a:p>
          <a:p>
            <a:pPr lvl="0">
              <a:lnSpc>
                <a:spcPct val="115000"/>
              </a:lnSpc>
            </a:pPr>
            <a:r>
              <a:rPr lang="ru-RU" sz="1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Количество представленных художников: 15–20.</a:t>
            </a:r>
          </a:p>
          <a:p>
            <a:pPr>
              <a:lnSpc>
                <a:spcPct val="115000"/>
              </a:lnSpc>
            </a:pPr>
            <a:r>
              <a:rPr lang="ru-RU" sz="1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 </a:t>
            </a:r>
          </a:p>
          <a:p>
            <a:pPr lvl="0">
              <a:lnSpc>
                <a:spcPct val="115000"/>
              </a:lnSpc>
            </a:pPr>
            <a:r>
              <a:rPr lang="ru-RU" sz="1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Процент местных художников: 60%.</a:t>
            </a:r>
          </a:p>
          <a:p>
            <a:pPr>
              <a:lnSpc>
                <a:spcPct val="115000"/>
              </a:lnSpc>
            </a:pPr>
            <a:r>
              <a:rPr lang="ru-RU" sz="1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 </a:t>
            </a:r>
          </a:p>
          <a:p>
            <a:pPr lvl="0">
              <a:lnSpc>
                <a:spcPct val="115000"/>
              </a:lnSpc>
            </a:pPr>
            <a:r>
              <a:rPr lang="ru-RU" sz="1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Количество публикаций в СМИ: 30–50.</a:t>
            </a:r>
          </a:p>
          <a:p>
            <a:pPr lvl="0">
              <a:lnSpc>
                <a:spcPct val="115000"/>
              </a:lnSpc>
            </a:pPr>
            <a:endParaRPr lang="ru-RU" sz="1000" dirty="0">
              <a:solidFill>
                <a:schemeClr val="accent1">
                  <a:lumMod val="20000"/>
                  <a:lumOff val="80000"/>
                </a:schemeClr>
              </a:solidFill>
              <a:effectLst/>
            </a:endParaRPr>
          </a:p>
          <a:p>
            <a:pPr>
              <a:lnSpc>
                <a:spcPct val="115000"/>
              </a:lnSpc>
            </a:pPr>
            <a:r>
              <a:rPr lang="ru-RU" sz="10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 </a:t>
            </a:r>
          </a:p>
          <a:p>
            <a:pPr lvl="0">
              <a:lnSpc>
                <a:spcPct val="115000"/>
              </a:lnSpc>
            </a:pPr>
            <a:endParaRPr lang="ru-RU" sz="1000" dirty="0">
              <a:solidFill>
                <a:schemeClr val="accent1">
                  <a:lumMod val="20000"/>
                  <a:lumOff val="80000"/>
                </a:schemeClr>
              </a:solidFill>
              <a:effectLst/>
            </a:endParaRPr>
          </a:p>
        </p:txBody>
      </p:sp>
      <p:sp>
        <p:nvSpPr>
          <p:cNvPr id="5" name="Google Shape;294;p36">
            <a:extLst>
              <a:ext uri="{FF2B5EF4-FFF2-40B4-BE49-F238E27FC236}">
                <a16:creationId xmlns:a16="http://schemas.microsoft.com/office/drawing/2014/main" id="{D6273279-F02B-48F0-A11B-540FF96CDF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33012" y="43586"/>
            <a:ext cx="7717500" cy="72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ubik Dirt"/>
              <a:buNone/>
              <a:defRPr sz="35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4400" dirty="0">
                <a:solidFill>
                  <a:schemeClr val="accent6"/>
                </a:solidFill>
                <a:latin typeface="Bahnschrift Condensed" panose="020B0502040204020203" pitchFamily="34" charset="0"/>
                <a:cs typeface="Berlin Sans FB Demi" panose="020E0802020502020306" charset="0"/>
                <a:sym typeface="+mn-ea"/>
              </a:rPr>
              <a:t>Что по цифрам?</a:t>
            </a:r>
            <a:r>
              <a:rPr lang="en-US" altLang="en-GB" sz="4400" dirty="0">
                <a:solidFill>
                  <a:schemeClr val="accent6"/>
                </a:solidFill>
                <a:latin typeface="Bahnschrift Condensed" panose="020B0502040204020203" pitchFamily="34" charset="0"/>
                <a:cs typeface="Berlin Sans FB Demi" panose="020E0802020502020306" charset="0"/>
                <a:sym typeface="+mn-ea"/>
              </a:rPr>
              <a:t> </a:t>
            </a:r>
            <a:endParaRPr sz="4400" dirty="0">
              <a:solidFill>
                <a:schemeClr val="accent6"/>
              </a:solidFill>
              <a:latin typeface="Bahnschrift Condensed" panose="020B0502040204020203" pitchFamily="34" charset="0"/>
              <a:cs typeface="Berlin Sans FB Demi" panose="020E080202050202030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4BE51E-7788-44FB-9E74-081907E6CFF4}"/>
              </a:ext>
            </a:extLst>
          </p:cNvPr>
          <p:cNvSpPr txBox="1"/>
          <p:nvPr/>
        </p:nvSpPr>
        <p:spPr>
          <a:xfrm>
            <a:off x="6155637" y="841513"/>
            <a:ext cx="2771347" cy="3896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1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Охват в социальных сетях: 10,000–15,000 пользователей.</a:t>
            </a:r>
          </a:p>
          <a:p>
            <a:pPr>
              <a:lnSpc>
                <a:spcPct val="115000"/>
              </a:lnSpc>
            </a:pPr>
            <a:r>
              <a:rPr lang="ru-RU" sz="1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 </a:t>
            </a:r>
          </a:p>
          <a:p>
            <a:pPr lvl="0">
              <a:lnSpc>
                <a:spcPct val="115000"/>
              </a:lnSpc>
            </a:pPr>
            <a:r>
              <a:rPr lang="ru-RU" sz="1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Количество проведенных мастер-классов и лекций: 5–8.</a:t>
            </a:r>
          </a:p>
          <a:p>
            <a:pPr>
              <a:lnSpc>
                <a:spcPct val="115000"/>
              </a:lnSpc>
            </a:pPr>
            <a:r>
              <a:rPr lang="ru-RU" sz="1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 </a:t>
            </a:r>
          </a:p>
          <a:p>
            <a:pPr lvl="0">
              <a:lnSpc>
                <a:spcPct val="115000"/>
              </a:lnSpc>
            </a:pPr>
            <a:r>
              <a:rPr lang="ru-RU" sz="1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Ожидаемое количество участников образовательных мероприятий: 100–200 человек.</a:t>
            </a:r>
          </a:p>
          <a:p>
            <a:pPr>
              <a:lnSpc>
                <a:spcPct val="115000"/>
              </a:lnSpc>
            </a:pPr>
            <a:r>
              <a:rPr lang="ru-RU" sz="1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 </a:t>
            </a:r>
          </a:p>
          <a:p>
            <a:pPr lvl="0">
              <a:lnSpc>
                <a:spcPct val="115000"/>
              </a:lnSpc>
            </a:pPr>
            <a:r>
              <a:rPr lang="ru-RU" sz="1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Процент положительных отзывов от посетителей: 80%.</a:t>
            </a:r>
          </a:p>
          <a:p>
            <a:pPr>
              <a:lnSpc>
                <a:spcPct val="115000"/>
              </a:lnSpc>
            </a:pPr>
            <a:r>
              <a:rPr lang="ru-RU" sz="1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 </a:t>
            </a:r>
          </a:p>
          <a:p>
            <a:pPr lvl="0">
              <a:lnSpc>
                <a:spcPct val="115000"/>
              </a:lnSpc>
            </a:pPr>
            <a:r>
              <a:rPr lang="ru-RU" sz="1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Количество спонсоров и партнеров: 5–10.</a:t>
            </a:r>
          </a:p>
          <a:p>
            <a:pPr>
              <a:lnSpc>
                <a:spcPct val="115000"/>
              </a:lnSpc>
            </a:pPr>
            <a:r>
              <a:rPr lang="ru-RU" sz="1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 </a:t>
            </a:r>
          </a:p>
          <a:p>
            <a:pPr lvl="0">
              <a:lnSpc>
                <a:spcPct val="115000"/>
              </a:lnSpc>
            </a:pPr>
            <a:r>
              <a:rPr lang="ru-RU" sz="1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</a:rPr>
              <a:t>Общая сумма спонсорских взносов: 100,000–200,000 рублей.</a:t>
            </a:r>
            <a:endParaRPr lang="ru-RU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1A4113-BB4B-4B05-841C-B84DB12E41E6}"/>
              </a:ext>
            </a:extLst>
          </p:cNvPr>
          <p:cNvSpPr txBox="1"/>
          <p:nvPr/>
        </p:nvSpPr>
        <p:spPr>
          <a:xfrm>
            <a:off x="3289852" y="3562550"/>
            <a:ext cx="25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Bahnschrift Condensed" panose="020B0502040204020203" pitchFamily="34" charset="0"/>
              </a:rPr>
              <a:t>Все идет по плану…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2C20EDC8-7449-44A4-83F6-68F34BD4F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578" y="1312369"/>
            <a:ext cx="2230368" cy="2227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18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795BAD6E-AC17-493D-B29B-342E4B298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72" y="-789575"/>
            <a:ext cx="7716324" cy="5863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F37F88-91CB-4086-A91F-770119649D43}"/>
              </a:ext>
            </a:extLst>
          </p:cNvPr>
          <p:cNvSpPr txBox="1"/>
          <p:nvPr/>
        </p:nvSpPr>
        <p:spPr>
          <a:xfrm>
            <a:off x="2244464" y="2265968"/>
            <a:ext cx="1630017" cy="156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400" dirty="0">
                <a:solidFill>
                  <a:schemeClr val="tx1">
                    <a:lumMod val="75000"/>
                  </a:schemeClr>
                </a:solidFill>
                <a:effectLst/>
              </a:rPr>
              <a:t> </a:t>
            </a:r>
          </a:p>
          <a:p>
            <a:pPr>
              <a:lnSpc>
                <a:spcPct val="115000"/>
              </a:lnSpc>
            </a:pPr>
            <a:r>
              <a:rPr lang="ru-RU" sz="1400" dirty="0">
                <a:solidFill>
                  <a:schemeClr val="tx1">
                    <a:lumMod val="75000"/>
                  </a:schemeClr>
                </a:solidFill>
                <a:effectLst/>
              </a:rPr>
              <a:t> </a:t>
            </a:r>
          </a:p>
          <a:p>
            <a:pPr>
              <a:lnSpc>
                <a:spcPct val="115000"/>
              </a:lnSpc>
            </a:pPr>
            <a:r>
              <a:rPr lang="ru-RU" sz="1400" dirty="0">
                <a:solidFill>
                  <a:schemeClr val="tx1">
                    <a:lumMod val="75000"/>
                  </a:schemeClr>
                </a:solidFill>
                <a:effectLst/>
              </a:rPr>
              <a:t> </a:t>
            </a:r>
            <a:endParaRPr lang="ru-RU" sz="1400" dirty="0">
              <a:solidFill>
                <a:schemeClr val="tx2">
                  <a:lumMod val="50000"/>
                </a:schemeClr>
              </a:solidFill>
              <a:effectLst/>
            </a:endParaRPr>
          </a:p>
          <a:p>
            <a:pPr>
              <a:lnSpc>
                <a:spcPct val="115000"/>
              </a:lnSpc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effectLst/>
              </a:rPr>
              <a:t>Использование новых технологий</a:t>
            </a:r>
            <a:r>
              <a:rPr lang="ru-RU" sz="1400" dirty="0">
                <a:solidFill>
                  <a:schemeClr val="tx1">
                    <a:lumMod val="75000"/>
                  </a:schemeClr>
                </a:solidFill>
                <a:effectLst/>
              </a:rPr>
              <a:t>.</a:t>
            </a:r>
            <a:endParaRPr lang="ru-RU" sz="1400" dirty="0">
              <a:solidFill>
                <a:schemeClr val="tx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CC4393-9708-4294-9881-9DEF71EBA056}"/>
              </a:ext>
            </a:extLst>
          </p:cNvPr>
          <p:cNvSpPr txBox="1"/>
          <p:nvPr/>
        </p:nvSpPr>
        <p:spPr>
          <a:xfrm>
            <a:off x="1828801" y="654651"/>
            <a:ext cx="2557670" cy="1062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chemeClr val="bg1"/>
                </a:solidFill>
                <a:effectLst/>
              </a:rPr>
              <a:t>Посетители смогут лучше понять культурный и исторический контекст сибирского панка;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1E18DB-E707-4653-ABF5-C763D125713D}"/>
              </a:ext>
            </a:extLst>
          </p:cNvPr>
          <p:cNvSpPr txBox="1"/>
          <p:nvPr/>
        </p:nvSpPr>
        <p:spPr>
          <a:xfrm>
            <a:off x="4479234" y="654651"/>
            <a:ext cx="2835965" cy="1062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chemeClr val="tx1">
                    <a:lumMod val="50000"/>
                  </a:schemeClr>
                </a:solidFill>
                <a:effectLst/>
              </a:rPr>
              <a:t>Современные художники могут предложить свежие взгляды на панковскую эстетику и философию</a:t>
            </a:r>
            <a:r>
              <a:rPr lang="ru-RU" sz="1400" dirty="0">
                <a:solidFill>
                  <a:schemeClr val="bg1">
                    <a:lumMod val="65000"/>
                    <a:lumOff val="35000"/>
                  </a:schemeClr>
                </a:solidFill>
                <a:effectLst/>
              </a:rPr>
              <a:t>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3C310A-FDD5-4233-9257-4C3F2AE6FB39}"/>
              </a:ext>
            </a:extLst>
          </p:cNvPr>
          <p:cNvSpPr txBox="1"/>
          <p:nvPr/>
        </p:nvSpPr>
        <p:spPr>
          <a:xfrm>
            <a:off x="5269520" y="2988365"/>
            <a:ext cx="2178202" cy="814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400" dirty="0">
                <a:solidFill>
                  <a:schemeClr val="accent6">
                    <a:lumMod val="75000"/>
                  </a:schemeClr>
                </a:solidFill>
                <a:effectLst/>
              </a:rPr>
              <a:t>Создание материалов о выставке для будущих поколений;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AD7EBF1-FA8E-47DF-81F6-FF88453B8153}"/>
              </a:ext>
            </a:extLst>
          </p:cNvPr>
          <p:cNvSpPr/>
          <p:nvPr/>
        </p:nvSpPr>
        <p:spPr>
          <a:xfrm flipV="1">
            <a:off x="2935357" y="2442540"/>
            <a:ext cx="3519115" cy="4464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2A4F03-E37F-41C0-AA32-C68CD0AEA92F}"/>
              </a:ext>
            </a:extLst>
          </p:cNvPr>
          <p:cNvSpPr txBox="1"/>
          <p:nvPr/>
        </p:nvSpPr>
        <p:spPr>
          <a:xfrm flipH="1">
            <a:off x="2970931" y="2477004"/>
            <a:ext cx="3396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accent6">
                    <a:lumMod val="60000"/>
                    <a:lumOff val="40000"/>
                  </a:schemeClr>
                </a:solidFill>
                <a:latin typeface="Bahnschrift Condensed" panose="020B0502040204020203" pitchFamily="34" charset="0"/>
              </a:rPr>
              <a:t>КАЧЕСТВЕННЫЕ РЕЗУЛЬТАТЫ</a:t>
            </a:r>
          </a:p>
        </p:txBody>
      </p:sp>
    </p:spTree>
    <p:extLst>
      <p:ext uri="{BB962C8B-B14F-4D97-AF65-F5344CB8AC3E}">
        <p14:creationId xmlns:p14="http://schemas.microsoft.com/office/powerpoint/2010/main" val="1096001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DDBD0B7-9B12-408E-928C-D24E60A4D0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12633" y="298174"/>
            <a:ext cx="2604053" cy="247166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2A768C-FD27-42C2-AA1A-58392F86B38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 flipV="1">
            <a:off x="6353380" y="203421"/>
            <a:ext cx="2703305" cy="22890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EC637A-6A1A-4881-A712-BD2E84E58E48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985247" y="2925334"/>
            <a:ext cx="2143953" cy="201474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76E70-D98D-4EA9-A6D3-ECD90FC64988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538160" y="507019"/>
            <a:ext cx="2372309" cy="221300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B79B50-3A01-446A-BADA-767515974FB1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2925334"/>
            <a:ext cx="2064439" cy="209461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6304B9-E0F8-4CA3-958E-C8A09060A227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708" y="2973622"/>
            <a:ext cx="1442941" cy="1966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B45745-AC0A-49A2-8250-8249B427F2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8394" y="2884215"/>
            <a:ext cx="2529618" cy="214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29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2"/>
          <p:cNvSpPr txBox="1"/>
          <p:nvPr/>
        </p:nvSpPr>
        <p:spPr>
          <a:xfrm>
            <a:off x="889902" y="872642"/>
            <a:ext cx="7169695" cy="263911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Dirt"/>
              <a:buNone/>
              <a:defRPr sz="62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Dirt"/>
              <a:buNone/>
              <a:defRPr sz="52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Dirt"/>
              <a:buNone/>
              <a:defRPr sz="52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Dirt"/>
              <a:buNone/>
              <a:defRPr sz="52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Dirt"/>
              <a:buNone/>
              <a:defRPr sz="52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Dirt"/>
              <a:buNone/>
              <a:defRPr sz="52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Dirt"/>
              <a:buNone/>
              <a:defRPr sz="52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Dirt"/>
              <a:buNone/>
              <a:defRPr sz="52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ubik Dirt"/>
              <a:buNone/>
              <a:defRPr sz="5200" b="0" i="0" u="none" strike="noStrike" cap="none">
                <a:solidFill>
                  <a:schemeClr val="lt1"/>
                </a:solidFill>
                <a:latin typeface="Rubik Dirt"/>
                <a:ea typeface="Rubik Dirt"/>
                <a:cs typeface="Rubik Dirt"/>
                <a:sym typeface="Rubik Dir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dirty="0">
                <a:solidFill>
                  <a:schemeClr val="tx1"/>
                </a:solidFill>
                <a:latin typeface="Bahnschrift SemiBold SemiConden" panose="020B0502040204020203" pitchFamily="34" charset="0"/>
                <a:cs typeface="Berlin Sans FB Demi" panose="020E0802020502020306" charset="0"/>
              </a:rPr>
              <a:t>ВЕРШКИ</a:t>
            </a:r>
            <a:r>
              <a:rPr lang="ru-RU" sz="8000" dirty="0">
                <a:solidFill>
                  <a:schemeClr val="accent6"/>
                </a:solidFill>
                <a:latin typeface="Bahnschrift SemiBold SemiConden" panose="020B0502040204020203" pitchFamily="34" charset="0"/>
                <a:cs typeface="Berlin Sans FB Demi" panose="020E0802020502020306" charset="0"/>
              </a:rPr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dirty="0">
                <a:solidFill>
                  <a:schemeClr val="tx1"/>
                </a:solidFill>
                <a:latin typeface="Bahnschrift SemiBold SemiConden" panose="020B0502040204020203" pitchFamily="34" charset="0"/>
                <a:cs typeface="Berlin Sans FB Demi" panose="020E0802020502020306" charset="0"/>
              </a:rPr>
              <a:t>и</a:t>
            </a:r>
            <a:r>
              <a:rPr lang="ru-RU" sz="8000" dirty="0">
                <a:solidFill>
                  <a:schemeClr val="accent6"/>
                </a:solidFill>
                <a:latin typeface="Bahnschrift SemiBold SemiConden" panose="020B0502040204020203" pitchFamily="34" charset="0"/>
                <a:cs typeface="Berlin Sans FB Demi" panose="020E0802020502020306" charset="0"/>
              </a:rPr>
              <a:t> КОРЕШКИ</a:t>
            </a:r>
          </a:p>
        </p:txBody>
      </p:sp>
      <p:sp>
        <p:nvSpPr>
          <p:cNvPr id="243" name="Google Shape;243;p32"/>
          <p:cNvSpPr txBox="1"/>
          <p:nvPr/>
        </p:nvSpPr>
        <p:spPr>
          <a:xfrm>
            <a:off x="1934364" y="3268267"/>
            <a:ext cx="5336400" cy="506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ctor"/>
              <a:buNone/>
              <a:defRPr sz="1800" b="0" i="0" u="none" strike="noStrike" cap="none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marR="0" lvl="1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ctor"/>
              <a:buNone/>
              <a:defRPr sz="2800" b="0" i="0" u="none" strike="noStrike" cap="none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marR="0" lvl="2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ctor"/>
              <a:buNone/>
              <a:defRPr sz="2800" b="0" i="0" u="none" strike="noStrike" cap="none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marR="0" lvl="3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ctor"/>
              <a:buNone/>
              <a:defRPr sz="2800" b="0" i="0" u="none" strike="noStrike" cap="none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marR="0" lvl="4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ctor"/>
              <a:buNone/>
              <a:defRPr sz="2800" b="0" i="0" u="none" strike="noStrike" cap="none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marR="0" lvl="5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ctor"/>
              <a:buNone/>
              <a:defRPr sz="2800" b="0" i="0" u="none" strike="noStrike" cap="none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marR="0" lvl="6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ctor"/>
              <a:buNone/>
              <a:defRPr sz="2800" b="0" i="0" u="none" strike="noStrike" cap="none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marR="0" lvl="7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ctor"/>
              <a:buNone/>
              <a:defRPr sz="2800" b="0" i="0" u="none" strike="noStrike" cap="none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marR="0" lvl="8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ctor"/>
              <a:buNone/>
              <a:defRPr sz="2800" b="0" i="0" u="none" strike="noStrike" cap="none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  <a:latin typeface="Bahnschrift SemiBold SemiConden" panose="020B0502040204020203" pitchFamily="34" charset="0"/>
                <a:ea typeface="思源黑体 CN Light" panose="020B0300000000000000" charset="-122"/>
                <a:cs typeface="Berlin Sans FB Demi" panose="020E0802020502020306" charset="0"/>
              </a:rPr>
              <a:t>Выставка современного искусства</a:t>
            </a:r>
            <a:endParaRPr lang="en-GB" dirty="0">
              <a:solidFill>
                <a:schemeClr val="bg2">
                  <a:lumMod val="40000"/>
                  <a:lumOff val="60000"/>
                </a:schemeClr>
              </a:solidFill>
              <a:latin typeface="Bahnschrift SemiBold SemiConden" panose="020B0502040204020203" pitchFamily="34" charset="0"/>
              <a:ea typeface="思源黑体 CN Light" panose="020B0300000000000000" charset="-122"/>
              <a:cs typeface="Berlin Sans FB Demi" panose="020E0802020502020306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58269" y="203613"/>
            <a:ext cx="9868535" cy="4668520"/>
            <a:chOff x="-94" y="480"/>
            <a:chExt cx="15541" cy="7352"/>
          </a:xfrm>
        </p:grpSpPr>
        <p:sp>
          <p:nvSpPr>
            <p:cNvPr id="16" name="Google Shape;16;p2"/>
            <p:cNvSpPr/>
            <p:nvPr>
              <p:custDataLst>
                <p:tags r:id="rId1"/>
              </p:custDataLst>
            </p:nvPr>
          </p:nvSpPr>
          <p:spPr>
            <a:xfrm rot="13500000">
              <a:off x="11458" y="-171"/>
              <a:ext cx="1405" cy="5189"/>
            </a:xfrm>
            <a:custGeom>
              <a:avLst/>
              <a:gdLst/>
              <a:ahLst/>
              <a:cxnLst/>
              <a:rect l="l" t="t" r="r" b="b"/>
              <a:pathLst>
                <a:path w="25820" h="95361" extrusionOk="0">
                  <a:moveTo>
                    <a:pt x="0" y="35934"/>
                  </a:moveTo>
                  <a:cubicBezTo>
                    <a:pt x="1844" y="26918"/>
                    <a:pt x="1792" y="26907"/>
                    <a:pt x="3688" y="17901"/>
                  </a:cubicBezTo>
                  <a:cubicBezTo>
                    <a:pt x="4251" y="15226"/>
                    <a:pt x="4453" y="15267"/>
                    <a:pt x="4918" y="12573"/>
                  </a:cubicBezTo>
                  <a:cubicBezTo>
                    <a:pt x="5480" y="9317"/>
                    <a:pt x="5311" y="9292"/>
                    <a:pt x="5738" y="6016"/>
                  </a:cubicBezTo>
                  <a:cubicBezTo>
                    <a:pt x="5933" y="4520"/>
                    <a:pt x="6104" y="0"/>
                    <a:pt x="6147" y="1508"/>
                  </a:cubicBezTo>
                  <a:cubicBezTo>
                    <a:pt x="6522" y="14618"/>
                    <a:pt x="6557" y="27737"/>
                    <a:pt x="6557" y="40852"/>
                  </a:cubicBezTo>
                  <a:cubicBezTo>
                    <a:pt x="6557" y="46385"/>
                    <a:pt x="6557" y="46385"/>
                    <a:pt x="6557" y="51918"/>
                  </a:cubicBezTo>
                  <a:cubicBezTo>
                    <a:pt x="6557" y="53421"/>
                    <a:pt x="6557" y="57929"/>
                    <a:pt x="6557" y="56426"/>
                  </a:cubicBezTo>
                  <a:cubicBezTo>
                    <a:pt x="6557" y="47000"/>
                    <a:pt x="6557" y="37573"/>
                    <a:pt x="6557" y="28147"/>
                  </a:cubicBezTo>
                  <a:cubicBezTo>
                    <a:pt x="6557" y="25688"/>
                    <a:pt x="6557" y="25688"/>
                    <a:pt x="6557" y="23229"/>
                  </a:cubicBezTo>
                  <a:cubicBezTo>
                    <a:pt x="6557" y="22273"/>
                    <a:pt x="6305" y="19437"/>
                    <a:pt x="6557" y="20360"/>
                  </a:cubicBezTo>
                  <a:cubicBezTo>
                    <a:pt x="9058" y="29531"/>
                    <a:pt x="9833" y="39142"/>
                    <a:pt x="10246" y="48639"/>
                  </a:cubicBezTo>
                  <a:cubicBezTo>
                    <a:pt x="10246" y="48643"/>
                    <a:pt x="9737" y="59069"/>
                    <a:pt x="10246" y="58475"/>
                  </a:cubicBezTo>
                  <a:cubicBezTo>
                    <a:pt x="12557" y="55778"/>
                    <a:pt x="13342" y="52047"/>
                    <a:pt x="14344" y="48639"/>
                  </a:cubicBezTo>
                  <a:cubicBezTo>
                    <a:pt x="14783" y="47145"/>
                    <a:pt x="16199" y="43769"/>
                    <a:pt x="17213" y="44951"/>
                  </a:cubicBezTo>
                  <a:cubicBezTo>
                    <a:pt x="22027" y="50564"/>
                    <a:pt x="21400" y="59284"/>
                    <a:pt x="21721" y="66672"/>
                  </a:cubicBezTo>
                  <a:cubicBezTo>
                    <a:pt x="21745" y="67218"/>
                    <a:pt x="21721" y="68859"/>
                    <a:pt x="21721" y="68312"/>
                  </a:cubicBezTo>
                  <a:cubicBezTo>
                    <a:pt x="21721" y="63528"/>
                    <a:pt x="22131" y="58751"/>
                    <a:pt x="22131" y="53967"/>
                  </a:cubicBezTo>
                  <a:cubicBezTo>
                    <a:pt x="22131" y="53353"/>
                    <a:pt x="22044" y="52130"/>
                    <a:pt x="22131" y="52738"/>
                  </a:cubicBezTo>
                  <a:cubicBezTo>
                    <a:pt x="24148" y="66855"/>
                    <a:pt x="25820" y="81100"/>
                    <a:pt x="25820" y="95361"/>
                  </a:cubicBezTo>
                </a:path>
              </a:pathLst>
            </a:custGeom>
            <a:noFill/>
            <a:ln w="38100" cap="flat" cmpd="sng">
              <a:solidFill>
                <a:schemeClr val="tx2">
                  <a:lumMod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7" name="Google Shape;17;p2"/>
            <p:cNvSpPr/>
            <p:nvPr>
              <p:custDataLst>
                <p:tags r:id="rId2"/>
              </p:custDataLst>
            </p:nvPr>
          </p:nvSpPr>
          <p:spPr>
            <a:xfrm>
              <a:off x="-94" y="2677"/>
              <a:ext cx="1405" cy="3889"/>
            </a:xfrm>
            <a:custGeom>
              <a:avLst/>
              <a:gdLst/>
              <a:ahLst/>
              <a:cxnLst/>
              <a:rect l="l" t="t" r="r" b="b"/>
              <a:pathLst>
                <a:path w="35682" h="98777" extrusionOk="0">
                  <a:moveTo>
                    <a:pt x="0" y="68274"/>
                  </a:moveTo>
                  <a:cubicBezTo>
                    <a:pt x="0" y="55170"/>
                    <a:pt x="69" y="42064"/>
                    <a:pt x="367" y="28963"/>
                  </a:cubicBezTo>
                  <a:cubicBezTo>
                    <a:pt x="588" y="19223"/>
                    <a:pt x="820" y="19230"/>
                    <a:pt x="1102" y="9491"/>
                  </a:cubicBezTo>
                  <a:cubicBezTo>
                    <a:pt x="1377" y="0"/>
                    <a:pt x="1050" y="2400"/>
                    <a:pt x="1102" y="2511"/>
                  </a:cubicBezTo>
                  <a:cubicBezTo>
                    <a:pt x="8474" y="18389"/>
                    <a:pt x="14404" y="35058"/>
                    <a:pt x="18369" y="52109"/>
                  </a:cubicBezTo>
                  <a:cubicBezTo>
                    <a:pt x="21276" y="64608"/>
                    <a:pt x="21003" y="64676"/>
                    <a:pt x="24248" y="77091"/>
                  </a:cubicBezTo>
                  <a:cubicBezTo>
                    <a:pt x="24992" y="79939"/>
                    <a:pt x="27533" y="88397"/>
                    <a:pt x="26819" y="85541"/>
                  </a:cubicBezTo>
                  <a:cubicBezTo>
                    <a:pt x="24139" y="74818"/>
                    <a:pt x="20017" y="41866"/>
                    <a:pt x="21309" y="52843"/>
                  </a:cubicBezTo>
                  <a:cubicBezTo>
                    <a:pt x="22682" y="64507"/>
                    <a:pt x="25235" y="76037"/>
                    <a:pt x="28289" y="87378"/>
                  </a:cubicBezTo>
                  <a:cubicBezTo>
                    <a:pt x="29247" y="90935"/>
                    <a:pt x="29725" y="95060"/>
                    <a:pt x="32330" y="97665"/>
                  </a:cubicBezTo>
                  <a:cubicBezTo>
                    <a:pt x="38740" y="104075"/>
                    <a:pt x="34460" y="79079"/>
                    <a:pt x="31596" y="70478"/>
                  </a:cubicBezTo>
                </a:path>
              </a:pathLst>
            </a:custGeom>
            <a:noFill/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44" name="Google Shape;244;p32"/>
            <p:cNvSpPr/>
            <p:nvPr>
              <p:custDataLst>
                <p:tags r:id="rId3"/>
              </p:custDataLst>
            </p:nvPr>
          </p:nvSpPr>
          <p:spPr>
            <a:xfrm rot="-537570">
              <a:off x="642" y="480"/>
              <a:ext cx="3807" cy="1132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endParaRPr b="0" i="1" dirty="0">
                <a:ln>
                  <a:noFill/>
                </a:ln>
                <a:solidFill>
                  <a:srgbClr val="674EA7"/>
                </a:solidFill>
                <a:latin typeface="Berlin Sans FB Demi" panose="020E0802020502020306" charset="0"/>
                <a:cs typeface="Berlin Sans FB Demi" panose="020E0802020502020306" charset="0"/>
              </a:endParaRPr>
            </a:p>
          </p:txBody>
        </p:sp>
        <p:sp>
          <p:nvSpPr>
            <p:cNvPr id="4" name="Google Shape;246;p32"/>
            <p:cNvSpPr/>
            <p:nvPr>
              <p:custDataLst>
                <p:tags r:id="rId4"/>
              </p:custDataLst>
            </p:nvPr>
          </p:nvSpPr>
          <p:spPr>
            <a:xfrm>
              <a:off x="11003" y="5863"/>
              <a:ext cx="4284" cy="1638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endParaRPr sz="1200" b="0" i="1" dirty="0">
                <a:ln>
                  <a:solidFill>
                    <a:schemeClr val="accent6">
                      <a:lumMod val="50000"/>
                    </a:schemeClr>
                  </a:solidFill>
                </a:ln>
                <a:noFill/>
                <a:latin typeface="Berlin Sans FB Demi" panose="020E0802020502020306" charset="0"/>
                <a:cs typeface="Berlin Sans FB Demi" panose="020E0802020502020306" charset="0"/>
              </a:endParaRPr>
            </a:p>
          </p:txBody>
        </p:sp>
        <p:sp>
          <p:nvSpPr>
            <p:cNvPr id="5" name="Google Shape;247;p32"/>
            <p:cNvSpPr/>
            <p:nvPr>
              <p:custDataLst>
                <p:tags r:id="rId5"/>
              </p:custDataLst>
            </p:nvPr>
          </p:nvSpPr>
          <p:spPr>
            <a:xfrm>
              <a:off x="11163" y="6023"/>
              <a:ext cx="4284" cy="1638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endParaRPr sz="1200" b="0" i="1" dirty="0">
                <a:ln>
                  <a:noFill/>
                </a:ln>
                <a:solidFill>
                  <a:srgbClr val="674EA7"/>
                </a:solidFill>
                <a:latin typeface="Berlin Sans FB Demi" panose="020E0802020502020306" charset="0"/>
                <a:cs typeface="Berlin Sans FB Demi" panose="020E0802020502020306" charset="0"/>
              </a:endParaRPr>
            </a:p>
          </p:txBody>
        </p:sp>
        <p:sp>
          <p:nvSpPr>
            <p:cNvPr id="44" name="Google Shape;44;p6"/>
            <p:cNvSpPr/>
            <p:nvPr>
              <p:custDataLst>
                <p:tags r:id="rId6"/>
              </p:custDataLst>
            </p:nvPr>
          </p:nvSpPr>
          <p:spPr>
            <a:xfrm>
              <a:off x="1858" y="6137"/>
              <a:ext cx="2055" cy="1364"/>
            </a:xfrm>
            <a:custGeom>
              <a:avLst/>
              <a:gdLst/>
              <a:ahLst/>
              <a:cxnLst/>
              <a:rect l="l" t="t" r="r" b="b"/>
              <a:pathLst>
                <a:path w="37474" h="34655" extrusionOk="0">
                  <a:moveTo>
                    <a:pt x="0" y="20396"/>
                  </a:moveTo>
                  <a:cubicBezTo>
                    <a:pt x="10104" y="22784"/>
                    <a:pt x="10392" y="21788"/>
                    <a:pt x="20207" y="25172"/>
                  </a:cubicBezTo>
                  <a:cubicBezTo>
                    <a:pt x="26500" y="27342"/>
                    <a:pt x="26103" y="28262"/>
                    <a:pt x="31964" y="31418"/>
                  </a:cubicBezTo>
                  <a:cubicBezTo>
                    <a:pt x="31996" y="31435"/>
                    <a:pt x="36372" y="34952"/>
                    <a:pt x="36372" y="34357"/>
                  </a:cubicBezTo>
                  <a:cubicBezTo>
                    <a:pt x="36372" y="33358"/>
                    <a:pt x="34424" y="32575"/>
                    <a:pt x="30494" y="27377"/>
                  </a:cubicBezTo>
                  <a:cubicBezTo>
                    <a:pt x="21077" y="14922"/>
                    <a:pt x="21097" y="14907"/>
                    <a:pt x="11757" y="2394"/>
                  </a:cubicBezTo>
                  <a:cubicBezTo>
                    <a:pt x="11082" y="1489"/>
                    <a:pt x="8122" y="-190"/>
                    <a:pt x="9185" y="190"/>
                  </a:cubicBezTo>
                  <a:cubicBezTo>
                    <a:pt x="19836" y="3995"/>
                    <a:pt x="29482" y="10924"/>
                    <a:pt x="37474" y="18927"/>
                  </a:cubicBezTo>
                </a:path>
              </a:pathLst>
            </a:custGeom>
            <a:noFill/>
            <a:ln w="38100" cap="flat" cmpd="sng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5" name="Google Shape;45;p6"/>
            <p:cNvSpPr/>
            <p:nvPr>
              <p:custDataLst>
                <p:tags r:id="rId7"/>
              </p:custDataLst>
            </p:nvPr>
          </p:nvSpPr>
          <p:spPr>
            <a:xfrm rot="17220000">
              <a:off x="7549" y="5402"/>
              <a:ext cx="1742" cy="3118"/>
            </a:xfrm>
            <a:custGeom>
              <a:avLst/>
              <a:gdLst/>
              <a:ahLst/>
              <a:cxnLst/>
              <a:rect l="l" t="t" r="r" b="b"/>
              <a:pathLst>
                <a:path w="25820" h="95361" extrusionOk="0">
                  <a:moveTo>
                    <a:pt x="0" y="35934"/>
                  </a:moveTo>
                  <a:cubicBezTo>
                    <a:pt x="1844" y="26918"/>
                    <a:pt x="1792" y="26907"/>
                    <a:pt x="3688" y="17901"/>
                  </a:cubicBezTo>
                  <a:cubicBezTo>
                    <a:pt x="4251" y="15226"/>
                    <a:pt x="4453" y="15267"/>
                    <a:pt x="4918" y="12573"/>
                  </a:cubicBezTo>
                  <a:cubicBezTo>
                    <a:pt x="5480" y="9317"/>
                    <a:pt x="5311" y="9292"/>
                    <a:pt x="5738" y="6016"/>
                  </a:cubicBezTo>
                  <a:cubicBezTo>
                    <a:pt x="5933" y="4520"/>
                    <a:pt x="6104" y="0"/>
                    <a:pt x="6147" y="1508"/>
                  </a:cubicBezTo>
                  <a:cubicBezTo>
                    <a:pt x="6522" y="14618"/>
                    <a:pt x="6557" y="27737"/>
                    <a:pt x="6557" y="40852"/>
                  </a:cubicBezTo>
                  <a:cubicBezTo>
                    <a:pt x="6557" y="46385"/>
                    <a:pt x="6557" y="46385"/>
                    <a:pt x="6557" y="51918"/>
                  </a:cubicBezTo>
                  <a:cubicBezTo>
                    <a:pt x="6557" y="53421"/>
                    <a:pt x="6557" y="57929"/>
                    <a:pt x="6557" y="56426"/>
                  </a:cubicBezTo>
                  <a:cubicBezTo>
                    <a:pt x="6557" y="47000"/>
                    <a:pt x="6557" y="37573"/>
                    <a:pt x="6557" y="28147"/>
                  </a:cubicBezTo>
                  <a:cubicBezTo>
                    <a:pt x="6557" y="25688"/>
                    <a:pt x="6557" y="25688"/>
                    <a:pt x="6557" y="23229"/>
                  </a:cubicBezTo>
                  <a:cubicBezTo>
                    <a:pt x="6557" y="22273"/>
                    <a:pt x="6305" y="19437"/>
                    <a:pt x="6557" y="20360"/>
                  </a:cubicBezTo>
                  <a:cubicBezTo>
                    <a:pt x="9058" y="29531"/>
                    <a:pt x="9833" y="39142"/>
                    <a:pt x="10246" y="48639"/>
                  </a:cubicBezTo>
                  <a:cubicBezTo>
                    <a:pt x="10246" y="48643"/>
                    <a:pt x="9737" y="59069"/>
                    <a:pt x="10246" y="58475"/>
                  </a:cubicBezTo>
                  <a:cubicBezTo>
                    <a:pt x="12557" y="55778"/>
                    <a:pt x="13342" y="52047"/>
                    <a:pt x="14344" y="48639"/>
                  </a:cubicBezTo>
                  <a:cubicBezTo>
                    <a:pt x="14783" y="47145"/>
                    <a:pt x="16199" y="43769"/>
                    <a:pt x="17213" y="44951"/>
                  </a:cubicBezTo>
                  <a:cubicBezTo>
                    <a:pt x="22027" y="50564"/>
                    <a:pt x="21400" y="59284"/>
                    <a:pt x="21721" y="66672"/>
                  </a:cubicBezTo>
                  <a:cubicBezTo>
                    <a:pt x="21745" y="67218"/>
                    <a:pt x="21721" y="68859"/>
                    <a:pt x="21721" y="68312"/>
                  </a:cubicBezTo>
                  <a:cubicBezTo>
                    <a:pt x="21721" y="63528"/>
                    <a:pt x="22131" y="58751"/>
                    <a:pt x="22131" y="53967"/>
                  </a:cubicBezTo>
                  <a:cubicBezTo>
                    <a:pt x="22131" y="53353"/>
                    <a:pt x="22044" y="52130"/>
                    <a:pt x="22131" y="52738"/>
                  </a:cubicBezTo>
                  <a:cubicBezTo>
                    <a:pt x="24148" y="66855"/>
                    <a:pt x="25820" y="81100"/>
                    <a:pt x="25820" y="95361"/>
                  </a:cubicBezTo>
                </a:path>
              </a:pathLst>
            </a:custGeom>
            <a:noFill/>
            <a:ln w="38100" cap="flat" cmpd="sng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8874468-3321-4BA2-8FCC-2A20E85B5926}"/>
              </a:ext>
            </a:extLst>
          </p:cNvPr>
          <p:cNvSpPr txBox="1"/>
          <p:nvPr/>
        </p:nvSpPr>
        <p:spPr>
          <a:xfrm>
            <a:off x="433137" y="453762"/>
            <a:ext cx="23444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Авторы: </a:t>
            </a:r>
          </a:p>
          <a:p>
            <a:r>
              <a:rPr lang="ru-RU" dirty="0">
                <a:solidFill>
                  <a:schemeClr val="tx1"/>
                </a:solidFill>
              </a:rPr>
              <a:t>Екатерина </a:t>
            </a:r>
            <a:r>
              <a:rPr lang="ru-RU" dirty="0" err="1">
                <a:solidFill>
                  <a:schemeClr val="tx1"/>
                </a:solidFill>
              </a:rPr>
              <a:t>Михешкина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Виктория Чебанова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1D2F38-6B27-4BE0-9E54-827C2CC62FC8}"/>
              </a:ext>
            </a:extLst>
          </p:cNvPr>
          <p:cNvSpPr txBox="1"/>
          <p:nvPr/>
        </p:nvSpPr>
        <p:spPr>
          <a:xfrm>
            <a:off x="5163468" y="4086553"/>
            <a:ext cx="35920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Контакты: +7 919 286 59 35</a:t>
            </a:r>
          </a:p>
          <a:p>
            <a:r>
              <a:rPr lang="ru-RU" dirty="0" err="1">
                <a:solidFill>
                  <a:schemeClr val="tx1"/>
                </a:solidFill>
              </a:rPr>
              <a:t>Телеграм</a:t>
            </a:r>
            <a:r>
              <a:rPr lang="ru-RU" dirty="0">
                <a:solidFill>
                  <a:schemeClr val="tx1"/>
                </a:solidFill>
              </a:rPr>
              <a:t>: </a:t>
            </a:r>
            <a:r>
              <a:rPr lang="de-DE" dirty="0">
                <a:solidFill>
                  <a:schemeClr val="tx1"/>
                </a:solidFill>
              </a:rPr>
              <a:t>@Vampussikkk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055485"/>
      </p:ext>
    </p:extLst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" grpId="0"/>
      <p:bldP spid="242" grpId="1"/>
      <p:bldP spid="243" grpId="0"/>
      <p:bldP spid="243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ed833b5b-6590-4690-bde8-0ae28f97c3fa"/>
  <p:tag name="COMMONDATA" val="eyJoZGlkIjoiNTM2NjQwMTVmNDUxODBmMDc5ODRiMDk0MjUwMjIxZj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思源黑体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思源黑体 Light"/>
        <a:font script="Hebr" typeface="思源黑体 Ligh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Ligh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思源黑体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思源黑体 Light"/>
        <a:font script="Hebr" typeface="思源黑体 Ligh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Ligh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思源黑体 Light"/>
        <a:font script="Hebr" typeface="思源黑体 Ligh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Ligh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2437</TotalTime>
  <Words>1067</Words>
  <Application>Microsoft Office PowerPoint</Application>
  <PresentationFormat>Экран (16:9)</PresentationFormat>
  <Paragraphs>293</Paragraphs>
  <Slides>21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8" baseType="lpstr">
      <vt:lpstr>Actor</vt:lpstr>
      <vt:lpstr>Arial</vt:lpstr>
      <vt:lpstr>Bahnschrift</vt:lpstr>
      <vt:lpstr>Bahnschrift Condensed</vt:lpstr>
      <vt:lpstr>Bahnschrift SemiBold SemiConden</vt:lpstr>
      <vt:lpstr>Bahnschrift SemiLight Condensed</vt:lpstr>
      <vt:lpstr>Bebas Neue</vt:lpstr>
      <vt:lpstr>Berlin Sans FB Demi</vt:lpstr>
      <vt:lpstr>Calibri</vt:lpstr>
      <vt:lpstr>Josefin Slab Thin</vt:lpstr>
      <vt:lpstr>Monseratt</vt:lpstr>
      <vt:lpstr>Open Sans</vt:lpstr>
      <vt:lpstr>Rubik Dirt</vt:lpstr>
      <vt:lpstr>Times New Roman</vt:lpstr>
      <vt:lpstr>思源黑体 CN Light</vt:lpstr>
      <vt:lpstr>思源黑体 Light</vt:lpstr>
      <vt:lpstr>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Чебанова Виктория Владимировна</cp:lastModifiedBy>
  <cp:revision>40</cp:revision>
  <dcterms:created xsi:type="dcterms:W3CDTF">2023-01-18T06:52:00Z</dcterms:created>
  <dcterms:modified xsi:type="dcterms:W3CDTF">2025-01-14T16:51:27Z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B0742236FAC24CEE8B4DA710A63752A4</vt:lpwstr>
  </property>
  <property fmtid="{D5CDD505-2E9C-101B-9397-08002B2CF9AE}" pid="3" name="KSOProductBuildVer">
    <vt:lpwstr>2052-11.1.0.13703</vt:lpwstr>
  </property>
</Properties>
</file>