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aleway Medium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7EB3D69-687F-4D2C-9476-16FDCF1E8B3B}">
  <a:tblStyle styleId="{27EB3D69-687F-4D2C-9476-16FDCF1E8B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bold.fntdata"/><Relationship Id="rId30" Type="http://schemas.openxmlformats.org/officeDocument/2006/relationships/font" Target="fonts/RalewayMedium-regular.fntdata"/><Relationship Id="rId11" Type="http://schemas.openxmlformats.org/officeDocument/2006/relationships/slide" Target="slides/slide4.xml"/><Relationship Id="rId33" Type="http://schemas.openxmlformats.org/officeDocument/2006/relationships/font" Target="fonts/RalewayMedium-boldItalic.fntdata"/><Relationship Id="rId10" Type="http://schemas.openxmlformats.org/officeDocument/2006/relationships/slide" Target="slides/slide3.xml"/><Relationship Id="rId32" Type="http://schemas.openxmlformats.org/officeDocument/2006/relationships/font" Target="fonts/RalewayMedium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a000cb7ffc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g2a000cb7ffc_2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a29590d71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2a29590d71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b8b0dd1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g29b8b0dd18b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db47499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7" name="Google Shape;297;g29db47499e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259150" y="1718400"/>
            <a:ext cx="4809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Туристический комплект “</a:t>
            </a:r>
            <a:r>
              <a:rPr lang="ru" sz="3000">
                <a:solidFill>
                  <a:schemeClr val="dk1"/>
                </a:solidFill>
              </a:rPr>
              <a:t>Мур-Тур-Кус</a:t>
            </a:r>
            <a:r>
              <a:rPr lang="ru" sz="3000">
                <a:solidFill>
                  <a:schemeClr val="dk1"/>
                </a:solidFill>
              </a:rPr>
              <a:t>”</a:t>
            </a:r>
            <a:endParaRPr sz="300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7263" y="3870875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/>
        </p:nvSpPr>
        <p:spPr>
          <a:xfrm>
            <a:off x="9143996" y="3153790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7645" y="3873719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353925" y="3696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0" name="Google Shape;120;p26"/>
          <p:cNvGrpSpPr/>
          <p:nvPr/>
        </p:nvGrpSpPr>
        <p:grpSpPr>
          <a:xfrm>
            <a:off x="-27550" y="136200"/>
            <a:ext cx="9143978" cy="97200"/>
            <a:chOff x="0" y="692501"/>
            <a:chExt cx="2624940" cy="97200"/>
          </a:xfrm>
        </p:grpSpPr>
        <p:sp>
          <p:nvSpPr>
            <p:cNvPr id="121" name="Google Shape;12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p26"/>
          <p:cNvSpPr txBox="1"/>
          <p:nvPr/>
        </p:nvSpPr>
        <p:spPr>
          <a:xfrm>
            <a:off x="353925" y="1343100"/>
            <a:ext cx="3958200" cy="5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уризм в Мурманской области, в том числе и гастрономический, развивается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353925" y="2262300"/>
            <a:ext cx="3842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Необходимость усиления бренда региона путем создания туристических продуктов, отражающих северную идентичность</a:t>
            </a:r>
            <a:endParaRPr/>
          </a:p>
        </p:txBody>
      </p:sp>
      <p:sp>
        <p:nvSpPr>
          <p:cNvPr id="128" name="Google Shape;128;p26"/>
          <p:cNvSpPr txBox="1"/>
          <p:nvPr>
            <p:ph idx="1" type="body"/>
          </p:nvPr>
        </p:nvSpPr>
        <p:spPr>
          <a:xfrm>
            <a:off x="353925" y="3616825"/>
            <a:ext cx="41148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Raleway"/>
              <a:buChar char="●"/>
            </a:pP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Рост </a:t>
            </a:r>
            <a:r>
              <a:rPr lang="ru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спроса на сувенирную продукцию и интереса к северной кухне</a:t>
            </a:r>
            <a:endParaRPr sz="1400"/>
          </a:p>
        </p:txBody>
      </p:sp>
      <p:pic>
        <p:nvPicPr>
          <p:cNvPr id="129" name="Google Shape;1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5350" y="314425"/>
            <a:ext cx="3681076" cy="245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2732" y="2848575"/>
            <a:ext cx="3443694" cy="229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66775" y="4817800"/>
            <a:ext cx="26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</a:rPr>
              <a:t>2</a:t>
            </a:r>
            <a:endParaRPr sz="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993892" y="1163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8" name="Google Shape;138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55593" y="423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80" y="116377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8975" y="407525"/>
            <a:ext cx="7863300" cy="4857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5543775" y="780125"/>
            <a:ext cx="3000000" cy="4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Туристы приезжающие для ознакомления с регионом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Жители региона, желающие приобрести сувенирную продукцию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Родители обучающихся в школах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Медийные личности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“Походники”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140194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453750" y="2318025"/>
            <a:ext cx="82365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32C40"/>
                </a:solidFill>
              </a:rPr>
              <a:t>Необходимость траты лишнего времени на подбор различных продуктов, формирующих впечатление о Мурманской области</a:t>
            </a:r>
            <a:endParaRPr sz="20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14367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/>
          <p:nvPr/>
        </p:nvSpPr>
        <p:spPr>
          <a:xfrm>
            <a:off x="456825" y="1974175"/>
            <a:ext cx="7880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Комплексный туристический продукт, решающий задачи: </a:t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гастрономическое знакомство с Мурманской областью</a:t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сувенирная продукция, которая оставляет положительное впечатление о туризме в Мурманской области</a:t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432325" y="1743600"/>
            <a:ext cx="80520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“Мур-Тур-Кус”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туристам и жителям региона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поиска гастрономического впечатления от Мурманской области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траты лишнего времени на подбор различных продуктов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создания тематического туристического комплекта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уникальные эмоции от знакомства с природой региона и её дарами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01718" y="312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0" y="-2474751"/>
            <a:ext cx="4205700" cy="22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B2C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PAM (Potential Available Market)</a:t>
            </a: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</a:rPr>
              <a:t>ꟷ</a:t>
            </a: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702 млн. Р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TAM (Total Addressable Market) </a:t>
            </a:r>
            <a:r>
              <a:rPr lang="ru">
                <a:solidFill>
                  <a:schemeClr val="dk2"/>
                </a:solidFill>
              </a:rPr>
              <a:t>ꟷ</a:t>
            </a: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650 млн. Р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SAM (Served/Serviceable Available Market) </a:t>
            </a:r>
            <a:r>
              <a:rPr lang="ru">
                <a:solidFill>
                  <a:schemeClr val="dk2"/>
                </a:solidFill>
              </a:rPr>
              <a:t>ꟷ</a:t>
            </a: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225 млн. Р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SOM (Serviceable &amp; Obtainable Market) </a:t>
            </a:r>
            <a:r>
              <a:rPr lang="ru">
                <a:solidFill>
                  <a:schemeClr val="dk2"/>
                </a:solidFill>
              </a:rPr>
              <a:t>ꟷ</a:t>
            </a:r>
            <a:r>
              <a:rPr lang="ru" sz="10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130 млн. Р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DBDEE1"/>
              </a:solidFill>
              <a:highlight>
                <a:srgbClr val="313338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7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01717" y="299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25" y="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25" y="1159347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137" y="641438"/>
            <a:ext cx="4329537" cy="432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1"/>
          <p:cNvSpPr txBox="1"/>
          <p:nvPr/>
        </p:nvSpPr>
        <p:spPr>
          <a:xfrm>
            <a:off x="4012450" y="3796075"/>
            <a:ext cx="816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1,25 млн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4051450" y="2696100"/>
            <a:ext cx="73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50 млн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3975250" y="1761925"/>
            <a:ext cx="891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330 млн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3975250" y="882475"/>
            <a:ext cx="89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7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1100 млн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5496175" y="4225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Potential Available Market</a:t>
            </a:r>
            <a:endParaRPr/>
          </a:p>
        </p:txBody>
      </p:sp>
      <p:sp>
        <p:nvSpPr>
          <p:cNvPr id="207" name="Google Shape;207;p31"/>
          <p:cNvSpPr txBox="1"/>
          <p:nvPr/>
        </p:nvSpPr>
        <p:spPr>
          <a:xfrm>
            <a:off x="5496163" y="12431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Total Addressable Market</a:t>
            </a: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5526875" y="2063663"/>
            <a:ext cx="326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Served/Serviceable Available Market</a:t>
            </a:r>
            <a:endParaRPr/>
          </a:p>
        </p:txBody>
      </p:sp>
      <p:sp>
        <p:nvSpPr>
          <p:cNvPr id="209" name="Google Shape;209;p31"/>
          <p:cNvSpPr txBox="1"/>
          <p:nvPr/>
        </p:nvSpPr>
        <p:spPr>
          <a:xfrm>
            <a:off x="5568375" y="29337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Serviceable &amp; Obtainable Market</a:t>
            </a:r>
            <a:endParaRPr/>
          </a:p>
        </p:txBody>
      </p:sp>
      <p:cxnSp>
        <p:nvCxnSpPr>
          <p:cNvPr id="210" name="Google Shape;210;p31"/>
          <p:cNvCxnSpPr>
            <a:stCxn id="205" idx="3"/>
            <a:endCxn id="206" idx="1"/>
          </p:cNvCxnSpPr>
          <p:nvPr/>
        </p:nvCxnSpPr>
        <p:spPr>
          <a:xfrm flipH="1" rot="10800000">
            <a:off x="4866550" y="622675"/>
            <a:ext cx="629700" cy="552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31"/>
          <p:cNvCxnSpPr>
            <a:stCxn id="204" idx="3"/>
            <a:endCxn id="207" idx="1"/>
          </p:cNvCxnSpPr>
          <p:nvPr/>
        </p:nvCxnSpPr>
        <p:spPr>
          <a:xfrm flipH="1" rot="10800000">
            <a:off x="4866550" y="1443175"/>
            <a:ext cx="629700" cy="71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31"/>
          <p:cNvCxnSpPr>
            <a:stCxn id="203" idx="3"/>
            <a:endCxn id="208" idx="1"/>
          </p:cNvCxnSpPr>
          <p:nvPr/>
        </p:nvCxnSpPr>
        <p:spPr>
          <a:xfrm flipH="1" rot="10800000">
            <a:off x="4790350" y="2263800"/>
            <a:ext cx="736500" cy="72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" name="Google Shape;213;p31"/>
          <p:cNvCxnSpPr>
            <a:stCxn id="202" idx="3"/>
            <a:endCxn id="209" idx="1"/>
          </p:cNvCxnSpPr>
          <p:nvPr/>
        </p:nvCxnSpPr>
        <p:spPr>
          <a:xfrm flipH="1" rot="10800000">
            <a:off x="4829350" y="3133975"/>
            <a:ext cx="738900" cy="95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457201" y="1932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457200" y="1587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225" y="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225" y="1159347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6" name="Google Shape;226;p32"/>
          <p:cNvGraphicFramePr/>
          <p:nvPr/>
        </p:nvGraphicFramePr>
        <p:xfrm>
          <a:off x="269575" y="11594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{27EB3D69-687F-4D2C-9476-16FDCF1E8B3B}</a:tableStyleId>
              </a:tblPr>
              <a:tblGrid>
                <a:gridCol w="1995675"/>
                <a:gridCol w="1901075"/>
                <a:gridCol w="1415050"/>
                <a:gridCol w="1410025"/>
                <a:gridCol w="1511250"/>
              </a:tblGrid>
              <a:tr h="48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Список конкурентов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Гастрономические сувениры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Продажа в розницу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Наличие набора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Сувениры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Сувениры «Вкус севера»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Шоколад «Медведица»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Варенье «Кольский край»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МУР-ТУР-КУС</a:t>
                      </a:r>
                      <a:endParaRPr sz="13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/>
          <p:nvPr/>
        </p:nvSpPr>
        <p:spPr>
          <a:xfrm>
            <a:off x="457194" y="5374606"/>
            <a:ext cx="69366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сувенирного товара, не имеющего аналогов и альтернатив.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Поставщики получают постоянного покупателя своей продукции.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Продвижения товара </a:t>
            </a:r>
            <a:r>
              <a:rPr lang="ru" sz="1800">
                <a:solidFill>
                  <a:schemeClr val="dk2"/>
                </a:solidFill>
              </a:rPr>
              <a:t>ꟷ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критика авторитетных медийных личностей, реклама на сайтах и группах Мурманской области.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just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Сбыт продукта </a:t>
            </a:r>
            <a:r>
              <a:rPr lang="ru" sz="1800">
                <a:solidFill>
                  <a:schemeClr val="dk2"/>
                </a:solidFill>
              </a:rPr>
              <a:t>ꟷ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интернет-сайт, на котором можно заказать паёк и получить его в точке доступа. </a:t>
            </a:r>
            <a:endParaRPr i="0" sz="17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457200" y="273550"/>
            <a:ext cx="36126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3"/>
          <p:cNvSpPr txBox="1"/>
          <p:nvPr>
            <p:ph type="title"/>
          </p:nvPr>
        </p:nvSpPr>
        <p:spPr>
          <a:xfrm>
            <a:off x="457200" y="261275"/>
            <a:ext cx="354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225" y="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225" y="1159347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600" y="1046000"/>
            <a:ext cx="7081076" cy="399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457199" y="1204050"/>
            <a:ext cx="71241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Сформирована команда единомышленников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Подобрана целевая аудитория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Разработана бизнес-модель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Подсчитаны рынки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Проведены CustDev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Проведены переговоры с  представителем комитета по туризму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Проведены переговоры с потенциальными партнёрами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/>
              <a:t>Создана пробная версия напитка</a:t>
            </a:r>
            <a:endParaRPr sz="1600"/>
          </a:p>
        </p:txBody>
      </p:sp>
      <p:sp>
        <p:nvSpPr>
          <p:cNvPr id="246" name="Google Shape;246;p34"/>
          <p:cNvSpPr/>
          <p:nvPr/>
        </p:nvSpPr>
        <p:spPr>
          <a:xfrm>
            <a:off x="8788175" y="0"/>
            <a:ext cx="354900" cy="8103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225" y="3054893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8103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19697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401725" y="275075"/>
            <a:ext cx="47760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4"/>
          <p:cNvSpPr txBox="1"/>
          <p:nvPr>
            <p:ph type="title"/>
          </p:nvPr>
        </p:nvSpPr>
        <p:spPr>
          <a:xfrm>
            <a:off x="446575" y="249125"/>
            <a:ext cx="468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ТЕКУЩИЕ РЕЗУЛЬТАТЫ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401725" y="1918304"/>
            <a:ext cx="7973700" cy="28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Разработка сайта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Создание прототипов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Тестирование наборов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Доработка наполнения комплектов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Доработка сайта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5"/>
          <p:cNvSpPr/>
          <p:nvPr/>
        </p:nvSpPr>
        <p:spPr>
          <a:xfrm>
            <a:off x="8788175" y="0"/>
            <a:ext cx="354900" cy="8103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225" y="3054893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8103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5"/>
          <p:cNvSpPr/>
          <p:nvPr/>
        </p:nvSpPr>
        <p:spPr>
          <a:xfrm>
            <a:off x="8788179" y="19697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/>
          <p:nvPr/>
        </p:nvSpPr>
        <p:spPr>
          <a:xfrm>
            <a:off x="8788175" y="0"/>
            <a:ext cx="354900" cy="8103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225" y="3054893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8103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1969792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401725" y="275075"/>
            <a:ext cx="47760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6"/>
          <p:cNvSpPr txBox="1"/>
          <p:nvPr>
            <p:ph type="title"/>
          </p:nvPr>
        </p:nvSpPr>
        <p:spPr>
          <a:xfrm>
            <a:off x="446575" y="249125"/>
            <a:ext cx="468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КОНТАКТЫ ЛИДЕРА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0" name="Google Shape;280;p36"/>
          <p:cNvSpPr txBox="1"/>
          <p:nvPr>
            <p:ph idx="1" type="body"/>
          </p:nvPr>
        </p:nvSpPr>
        <p:spPr>
          <a:xfrm>
            <a:off x="822600" y="1595401"/>
            <a:ext cx="3749400" cy="19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Мешкова Алиса Алексеевна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TG : @DeathAngel6666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meshkova_alisa51@mail.ru</a:t>
            </a:r>
            <a:endParaRPr sz="1800">
              <a:solidFill>
                <a:srgbClr val="132C40"/>
              </a:solidFill>
            </a:endParaRPr>
          </a:p>
        </p:txBody>
      </p:sp>
      <p:pic>
        <p:nvPicPr>
          <p:cNvPr id="281" name="Google Shape;2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900" y="1180525"/>
            <a:ext cx="3052226" cy="305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457200" y="273550"/>
            <a:ext cx="79845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7"/>
          <p:cNvSpPr txBox="1"/>
          <p:nvPr>
            <p:ph type="title"/>
          </p:nvPr>
        </p:nvSpPr>
        <p:spPr>
          <a:xfrm>
            <a:off x="457200" y="310350"/>
            <a:ext cx="7984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300">
                <a:solidFill>
                  <a:schemeClr val="lt1"/>
                </a:solidFill>
              </a:rPr>
              <a:t>ГАСТРОНОМИЧЕСКАЯ СОСТАВЛЯЮЩАЯ КОМПЛЕКТА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225" y="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8788225" y="1159347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4" name="Google Shape;294;p37"/>
          <p:cNvGraphicFramePr/>
          <p:nvPr/>
        </p:nvGraphicFramePr>
        <p:xfrm>
          <a:off x="457200" y="99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{27EB3D69-687F-4D2C-9476-16FDCF1E8B3B}</a:tableStyleId>
              </a:tblPr>
              <a:tblGrid>
                <a:gridCol w="3602675"/>
                <a:gridCol w="1246325"/>
                <a:gridCol w="1210950"/>
                <a:gridCol w="1856450"/>
              </a:tblGrid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Позиция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Вес, грамм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Калорийность, ккал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Чипсы из оленины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230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Хлебцы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140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Джем брусничный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55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Джем морошковый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55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Быстрорастворимый напиток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160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Оленина вяленая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230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Оленина тушеная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390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690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Разводимое картофельное пюре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500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Ламинария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35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Печенье в виде кита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Фигурка памятника “Алеша” из шоколада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85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290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457200" y="273550"/>
            <a:ext cx="80895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8"/>
          <p:cNvSpPr txBox="1"/>
          <p:nvPr>
            <p:ph type="title"/>
          </p:nvPr>
        </p:nvSpPr>
        <p:spPr>
          <a:xfrm>
            <a:off x="457200" y="261275"/>
            <a:ext cx="8089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lt1"/>
                </a:solidFill>
              </a:rPr>
              <a:t>СУВЕНИРНАЯ СОСТАВЛЯЮЩАЯ</a:t>
            </a:r>
            <a:r>
              <a:rPr lang="ru">
                <a:solidFill>
                  <a:schemeClr val="lt1"/>
                </a:solidFill>
              </a:rPr>
              <a:t> КОМПЛЕКТА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3" name="Google Shape;303;p38"/>
          <p:cNvSpPr/>
          <p:nvPr/>
        </p:nvSpPr>
        <p:spPr>
          <a:xfrm>
            <a:off x="8788225" y="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8"/>
          <p:cNvSpPr/>
          <p:nvPr/>
        </p:nvSpPr>
        <p:spPr>
          <a:xfrm>
            <a:off x="8788225" y="1159347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7" name="Google Shape;307;p38"/>
          <p:cNvGraphicFramePr/>
          <p:nvPr/>
        </p:nvGraphicFramePr>
        <p:xfrm>
          <a:off x="457200" y="99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{27EB3D69-687F-4D2C-9476-16FDCF1E8B3B}</a:tableStyleId>
              </a:tblPr>
              <a:tblGrid>
                <a:gridCol w="6010300"/>
                <a:gridCol w="2079225"/>
              </a:tblGrid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Позиция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</a:t>
                      </a:r>
                      <a:endParaRPr b="1"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AE3"/>
                    </a:solidFill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Крышка-сувенир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Свечка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Фигурка памятника “Алеша” из шоколада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Печенье в виде кита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Буклет</a:t>
                      </a:r>
                      <a:r>
                        <a:rPr lang="ru" sz="9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с историей (у костра)</a:t>
                      </a:r>
                      <a:endParaRPr sz="9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0000" marB="90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