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92" r:id="rId4"/>
    <p:sldId id="280" r:id="rId5"/>
    <p:sldId id="279" r:id="rId6"/>
    <p:sldId id="283" r:id="rId7"/>
    <p:sldId id="303" r:id="rId8"/>
    <p:sldId id="297" r:id="rId9"/>
    <p:sldId id="298" r:id="rId10"/>
    <p:sldId id="299" r:id="rId11"/>
    <p:sldId id="294" r:id="rId12"/>
    <p:sldId id="295" r:id="rId13"/>
    <p:sldId id="296" r:id="rId14"/>
    <p:sldId id="272" r:id="rId15"/>
    <p:sldId id="293" r:id="rId16"/>
    <p:sldId id="301" r:id="rId17"/>
    <p:sldId id="2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F2990-2450-4CAB-B563-C1BBEA0A14C2}" v="1459" dt="2023-11-22T14:22:26.139"/>
    <p1510:client id="{99F1D146-F9D5-4A30-946D-687674585A0E}" v="411" dt="2023-11-22T14:22:15.688"/>
    <p1510:client id="{9A351531-AF9C-4565-8CA1-247AE8B3A6FB}" v="461" dt="2023-11-21T16:30:13.267"/>
    <p1510:client id="{9C415354-947C-4ADA-9131-0EB24083FD6F}" v="385" dt="2023-11-21T16:25:34.708"/>
    <p1510:client id="{9CFDE0B1-38F8-4857-9240-7D4A0C3179B6}" v="837" dt="2023-11-21T16:30:27.392"/>
    <p1510:client id="{CCB94FC7-BCE0-4A7D-8916-791FC760C812}" v="466" dt="2023-11-22T13:52:27.998"/>
    <p1510:client id="{E66A2007-CBCF-49B6-AC84-FABE05FCC2AD}" v="404" dt="2023-11-22T14:21:25.467"/>
    <p1510:client id="{EFA7BB43-19B9-455B-B037-5C41EDCE6FBA}" v="1356" dt="2023-11-21T16:28:34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BF5E6C-D180-4051-8E09-411B369FD2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DBF2352-0349-4AF0-B9F3-D85138FF8D4B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Наш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помогает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решить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данные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недостатки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следующим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образом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B2FF307D-454E-4012-9DDB-6122691FC914}" type="parTrans" cxnId="{5B5815A8-ACA9-430D-8A6C-ABEBD2ABD889}">
      <dgm:prSet/>
      <dgm:spPr/>
      <dgm:t>
        <a:bodyPr/>
        <a:lstStyle/>
        <a:p>
          <a:endParaRPr lang="en-US"/>
        </a:p>
      </dgm:t>
    </dgm:pt>
    <dgm:pt modelId="{EAAE8F15-3612-46BD-82CF-9676B21BD2F2}" type="sibTrans" cxnId="{5B5815A8-ACA9-430D-8A6C-ABEBD2ABD889}">
      <dgm:prSet/>
      <dgm:spPr/>
      <dgm:t>
        <a:bodyPr/>
        <a:lstStyle/>
        <a:p>
          <a:endParaRPr lang="en-US"/>
        </a:p>
      </dgm:t>
    </dgm:pt>
    <dgm:pt modelId="{FA8B9555-1D72-4B53-8D18-DF3B4D5B325A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Быстрота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возведения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00786-8B8C-4AFC-8E88-0EDB6D7EC1FB}" type="parTrans" cxnId="{F57FEBBF-DE98-42D6-ADD9-332BC60A1D28}">
      <dgm:prSet/>
      <dgm:spPr/>
      <dgm:t>
        <a:bodyPr/>
        <a:lstStyle/>
        <a:p>
          <a:endParaRPr lang="en-US"/>
        </a:p>
      </dgm:t>
    </dgm:pt>
    <dgm:pt modelId="{D366D85B-92E1-427A-A087-61C842F124A8}" type="sibTrans" cxnId="{F57FEBBF-DE98-42D6-ADD9-332BC60A1D28}">
      <dgm:prSet/>
      <dgm:spPr/>
      <dgm:t>
        <a:bodyPr/>
        <a:lstStyle/>
        <a:p>
          <a:endParaRPr lang="en-US"/>
        </a:p>
      </dgm:t>
    </dgm:pt>
    <dgm:pt modelId="{26061D2F-B956-47F7-904A-7464D6F8219E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Дешевизна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готового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продукта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DD610A-579D-4038-A4CA-5F8337F7EF9A}" type="parTrans" cxnId="{EAC89D29-2E72-4F7F-A301-B4CA242A523D}">
      <dgm:prSet/>
      <dgm:spPr/>
      <dgm:t>
        <a:bodyPr/>
        <a:lstStyle/>
        <a:p>
          <a:endParaRPr lang="en-US"/>
        </a:p>
      </dgm:t>
    </dgm:pt>
    <dgm:pt modelId="{B878FE67-6384-460F-A0DF-6531749DF066}" type="sibTrans" cxnId="{EAC89D29-2E72-4F7F-A301-B4CA242A523D}">
      <dgm:prSet/>
      <dgm:spPr/>
      <dgm:t>
        <a:bodyPr/>
        <a:lstStyle/>
        <a:p>
          <a:endParaRPr lang="en-US"/>
        </a:p>
      </dgm:t>
    </dgm:pt>
    <dgm:pt modelId="{D8595C6C-7369-48E1-B533-F55C46156E13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перевоза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необходимости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5298F5-0ECA-48D7-83C1-DDEBF3B2BA72}" type="parTrans" cxnId="{64D8237F-5D0D-415D-94C0-EAE6D01CFCB2}">
      <dgm:prSet/>
      <dgm:spPr/>
      <dgm:t>
        <a:bodyPr/>
        <a:lstStyle/>
        <a:p>
          <a:endParaRPr lang="en-US"/>
        </a:p>
      </dgm:t>
    </dgm:pt>
    <dgm:pt modelId="{F71DB6E4-EC1D-48B6-B012-941461F52FF8}" type="sibTrans" cxnId="{64D8237F-5D0D-415D-94C0-EAE6D01CFCB2}">
      <dgm:prSet/>
      <dgm:spPr/>
      <dgm:t>
        <a:bodyPr/>
        <a:lstStyle/>
        <a:p>
          <a:endParaRPr lang="en-US"/>
        </a:p>
      </dgm:t>
    </dgm:pt>
    <dgm:pt modelId="{AA9D1037-1FE8-47B9-A4F1-B105E9728616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Дальнейшее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развитие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71087B-5017-4FA7-B854-BA932691FF14}" type="parTrans" cxnId="{4499F0BC-F97A-4DC8-A1B8-7F716785FF90}">
      <dgm:prSet/>
      <dgm:spPr/>
      <dgm:t>
        <a:bodyPr/>
        <a:lstStyle/>
        <a:p>
          <a:endParaRPr lang="en-US"/>
        </a:p>
      </dgm:t>
    </dgm:pt>
    <dgm:pt modelId="{7941AA0C-56CA-406F-9260-7DAC44D2C03E}" type="sibTrans" cxnId="{4499F0BC-F97A-4DC8-A1B8-7F716785FF90}">
      <dgm:prSet/>
      <dgm:spPr/>
      <dgm:t>
        <a:bodyPr/>
        <a:lstStyle/>
        <a:p>
          <a:endParaRPr lang="en-US"/>
        </a:p>
      </dgm:t>
    </dgm:pt>
    <dgm:pt modelId="{118C2019-36A6-4F7A-B877-C415A40D8AAF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Креативное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дизайнерское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56D8C-4F17-466B-8A45-A5203AC0F080}" type="parTrans" cxnId="{2928A4F9-FCB0-498B-ACCF-8A7E42BF7CAA}">
      <dgm:prSet/>
      <dgm:spPr/>
      <dgm:t>
        <a:bodyPr/>
        <a:lstStyle/>
        <a:p>
          <a:endParaRPr lang="en-US"/>
        </a:p>
      </dgm:t>
    </dgm:pt>
    <dgm:pt modelId="{A83A5893-E3C3-426E-BC47-6BEF511F1C00}" type="sibTrans" cxnId="{2928A4F9-FCB0-498B-ACCF-8A7E42BF7CAA}">
      <dgm:prSet/>
      <dgm:spPr/>
      <dgm:t>
        <a:bodyPr/>
        <a:lstStyle/>
        <a:p>
          <a:endParaRPr lang="en-US"/>
        </a:p>
      </dgm:t>
    </dgm:pt>
    <dgm:pt modelId="{81B65686-F1DA-49DE-9B12-ACFA5F0C3ECD}" type="pres">
      <dgm:prSet presAssocID="{69BF5E6C-D180-4051-8E09-411B369FD287}" presName="linear" presStyleCnt="0">
        <dgm:presLayoutVars>
          <dgm:animLvl val="lvl"/>
          <dgm:resizeHandles val="exact"/>
        </dgm:presLayoutVars>
      </dgm:prSet>
      <dgm:spPr/>
    </dgm:pt>
    <dgm:pt modelId="{3828A095-586B-479F-9CB0-405B87D00C67}" type="pres">
      <dgm:prSet presAssocID="{9DBF2352-0349-4AF0-B9F3-D85138FF8D4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D39A5F7-287B-47E2-9EB4-0C3E0DCFCC78}" type="pres">
      <dgm:prSet presAssocID="{9DBF2352-0349-4AF0-B9F3-D85138FF8D4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AC89D29-2E72-4F7F-A301-B4CA242A523D}" srcId="{9DBF2352-0349-4AF0-B9F3-D85138FF8D4B}" destId="{26061D2F-B956-47F7-904A-7464D6F8219E}" srcOrd="1" destOrd="0" parTransId="{2BDD610A-579D-4038-A4CA-5F8337F7EF9A}" sibTransId="{B878FE67-6384-460F-A0DF-6531749DF066}"/>
    <dgm:cxn modelId="{D1BED331-E132-4F62-AC5A-8A692C492AA2}" type="presOf" srcId="{118C2019-36A6-4F7A-B877-C415A40D8AAF}" destId="{8D39A5F7-287B-47E2-9EB4-0C3E0DCFCC78}" srcOrd="0" destOrd="4" presId="urn:microsoft.com/office/officeart/2005/8/layout/vList2"/>
    <dgm:cxn modelId="{CBA78A5E-0D43-4772-B9E7-B2025D0FBB78}" type="presOf" srcId="{26061D2F-B956-47F7-904A-7464D6F8219E}" destId="{8D39A5F7-287B-47E2-9EB4-0C3E0DCFCC78}" srcOrd="0" destOrd="1" presId="urn:microsoft.com/office/officeart/2005/8/layout/vList2"/>
    <dgm:cxn modelId="{64D8237F-5D0D-415D-94C0-EAE6D01CFCB2}" srcId="{9DBF2352-0349-4AF0-B9F3-D85138FF8D4B}" destId="{D8595C6C-7369-48E1-B533-F55C46156E13}" srcOrd="2" destOrd="0" parTransId="{F35298F5-0ECA-48D7-83C1-DDEBF3B2BA72}" sibTransId="{F71DB6E4-EC1D-48B6-B012-941461F52FF8}"/>
    <dgm:cxn modelId="{DC6CA1A3-F8ED-42B8-894A-C637FE551815}" type="presOf" srcId="{69BF5E6C-D180-4051-8E09-411B369FD287}" destId="{81B65686-F1DA-49DE-9B12-ACFA5F0C3ECD}" srcOrd="0" destOrd="0" presId="urn:microsoft.com/office/officeart/2005/8/layout/vList2"/>
    <dgm:cxn modelId="{5B5815A8-ACA9-430D-8A6C-ABEBD2ABD889}" srcId="{69BF5E6C-D180-4051-8E09-411B369FD287}" destId="{9DBF2352-0349-4AF0-B9F3-D85138FF8D4B}" srcOrd="0" destOrd="0" parTransId="{B2FF307D-454E-4012-9DDB-6122691FC914}" sibTransId="{EAAE8F15-3612-46BD-82CF-9676B21BD2F2}"/>
    <dgm:cxn modelId="{4499F0BC-F97A-4DC8-A1B8-7F716785FF90}" srcId="{9DBF2352-0349-4AF0-B9F3-D85138FF8D4B}" destId="{AA9D1037-1FE8-47B9-A4F1-B105E9728616}" srcOrd="3" destOrd="0" parTransId="{1871087B-5017-4FA7-B854-BA932691FF14}" sibTransId="{7941AA0C-56CA-406F-9260-7DAC44D2C03E}"/>
    <dgm:cxn modelId="{F57FEBBF-DE98-42D6-ADD9-332BC60A1D28}" srcId="{9DBF2352-0349-4AF0-B9F3-D85138FF8D4B}" destId="{FA8B9555-1D72-4B53-8D18-DF3B4D5B325A}" srcOrd="0" destOrd="0" parTransId="{8E600786-8B8C-4AFC-8E88-0EDB6D7EC1FB}" sibTransId="{D366D85B-92E1-427A-A087-61C842F124A8}"/>
    <dgm:cxn modelId="{336C09C3-BBFC-4736-9B90-3E29269D38E3}" type="presOf" srcId="{D8595C6C-7369-48E1-B533-F55C46156E13}" destId="{8D39A5F7-287B-47E2-9EB4-0C3E0DCFCC78}" srcOrd="0" destOrd="2" presId="urn:microsoft.com/office/officeart/2005/8/layout/vList2"/>
    <dgm:cxn modelId="{4A7DBCCB-2BF7-438E-AC1F-49C977DC526A}" type="presOf" srcId="{9DBF2352-0349-4AF0-B9F3-D85138FF8D4B}" destId="{3828A095-586B-479F-9CB0-405B87D00C67}" srcOrd="0" destOrd="0" presId="urn:microsoft.com/office/officeart/2005/8/layout/vList2"/>
    <dgm:cxn modelId="{2DA1BDDE-AC00-4B5A-AA27-14DF92ADAD91}" type="presOf" srcId="{AA9D1037-1FE8-47B9-A4F1-B105E9728616}" destId="{8D39A5F7-287B-47E2-9EB4-0C3E0DCFCC78}" srcOrd="0" destOrd="3" presId="urn:microsoft.com/office/officeart/2005/8/layout/vList2"/>
    <dgm:cxn modelId="{2928A4F9-FCB0-498B-ACCF-8A7E42BF7CAA}" srcId="{9DBF2352-0349-4AF0-B9F3-D85138FF8D4B}" destId="{118C2019-36A6-4F7A-B877-C415A40D8AAF}" srcOrd="4" destOrd="0" parTransId="{66856D8C-4F17-466B-8A45-A5203AC0F080}" sibTransId="{A83A5893-E3C3-426E-BC47-6BEF511F1C00}"/>
    <dgm:cxn modelId="{2222EBF9-6FCB-445D-80F2-ADC5BA311197}" type="presOf" srcId="{FA8B9555-1D72-4B53-8D18-DF3B4D5B325A}" destId="{8D39A5F7-287B-47E2-9EB4-0C3E0DCFCC78}" srcOrd="0" destOrd="0" presId="urn:microsoft.com/office/officeart/2005/8/layout/vList2"/>
    <dgm:cxn modelId="{47C47118-2945-4765-ABDF-584ADD603E80}" type="presParOf" srcId="{81B65686-F1DA-49DE-9B12-ACFA5F0C3ECD}" destId="{3828A095-586B-479F-9CB0-405B87D00C67}" srcOrd="0" destOrd="0" presId="urn:microsoft.com/office/officeart/2005/8/layout/vList2"/>
    <dgm:cxn modelId="{F9801292-A2B3-4F5B-822D-C7303CF88718}" type="presParOf" srcId="{81B65686-F1DA-49DE-9B12-ACFA5F0C3ECD}" destId="{8D39A5F7-287B-47E2-9EB4-0C3E0DCFCC7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8A095-586B-479F-9CB0-405B87D00C67}">
      <dsp:nvSpPr>
        <dsp:cNvPr id="0" name=""/>
        <dsp:cNvSpPr/>
      </dsp:nvSpPr>
      <dsp:spPr>
        <a:xfrm>
          <a:off x="0" y="39190"/>
          <a:ext cx="6272784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Наш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помогает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решить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данные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недостатки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следующим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образом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0889" y="90079"/>
        <a:ext cx="6171006" cy="940692"/>
      </dsp:txXfrm>
    </dsp:sp>
    <dsp:sp modelId="{8D39A5F7-287B-47E2-9EB4-0C3E0DCFCC78}">
      <dsp:nvSpPr>
        <dsp:cNvPr id="0" name=""/>
        <dsp:cNvSpPr/>
      </dsp:nvSpPr>
      <dsp:spPr>
        <a:xfrm>
          <a:off x="0" y="1081660"/>
          <a:ext cx="6272784" cy="1704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6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Быстрота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возведения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Дешевизна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готового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продукта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перевоза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необходимости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Дальнейшее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развитие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дома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Креативное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дизайнерское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81660"/>
        <a:ext cx="6272784" cy="1704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2T14:18:32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7800 2761 16383 0 0,'0'-5'0'0'0,"10"-2"0"0"0,19 6 0 0 0,24 17 0 0 0,34 28 0 0 0,33 20 0 0 0,30 20 0 0 0,32 16 0 0 0,29 17 0 0 0,16 13 0 0 0,13 10 0 0 0,13 12 0 0 0,-8 5 0 0 0,-13 1 0 0 0,-17 0 0 0 0,-20-8 0 0 0,-16 2 0 0 0,-25 0 0 0 0,-23-5 0 0 0,-18-13 0 0 0,-14-9 0 0 0,-3 0 0 0 0,-2 4 0 0 0,2 10 0 0 0,11 13 0 0 0,7 10 0 0 0,10 8 0 0 0,-1 1 0 0 0,-7-4 0 0 0,-12-10 0 0 0,-19-16 0 0 0,-19-17 0 0 0,-16-14 0 0 0,-5-6 0 0 0,-7-1 0 0 0,2-6 0 0 0,-2-1 0 0 0,3 4 0 0 0,0-4 0 0 0,3-4 0 0 0,9 2 0 0 0,0 2 0 0 0,2-2 0 0 0,-3-10 0 0 0,-1-1 0 0 0,-4 2 0 0 0,1 6 0 0 0,-4 9 0 0 0,2 6 0 0 0,-3 2 0 0 0,-3-3 0 0 0,-3-15 0 0 0,-8-17 0 0 0,-9-31 0 0 0,-8-22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2T14:18:32.9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11229 7090 16383 0 0,'5'0'0'0'0,"12"0"0"0"0,13 0 0 0 0,7 0 0 0 0,6 0 0 0 0,7 0 0 0 0,0 0 0 0 0,1 0 0 0 0,3 0 0 0 0,1 0 0 0 0,3 11 0 0 0,-10-8 0 0 0,-12-14 0 0 0,-12-15 0 0 0,-11-19 0 0 0,-7-11 0 0 0,-5-2 0 0 0,-3 5 0 0 0,0 5 0 0 0,0 7 0 0 0,-1 4 0 0 0,2 4 0 0 0,0 3 0 0 0,0-5 0 0 0,1 0 0 0 0,-5-5 0 0 0,-2-1 0 0 0,1-8 0 0 0,1-1 0 0 0,-9-3 0 0 0,-2 4 0 0 0,2 4 0 0 0,3 10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6803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4717" y="343593"/>
            <a:ext cx="6579802" cy="706162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590" y="2166347"/>
            <a:ext cx="4487684" cy="192229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3637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590" y="4389120"/>
            <a:ext cx="4487684" cy="150815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>
                <a:solidFill>
                  <a:schemeClr val="bg1"/>
                </a:solidFill>
              </a:defRPr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68" y="6287463"/>
            <a:ext cx="2230643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49">
                <a:solidFill>
                  <a:srgbClr val="20D7C0"/>
                </a:solidFill>
              </a:defRPr>
            </a:lvl1pPr>
            <a:lvl2pPr>
              <a:defRPr sz="849">
                <a:solidFill>
                  <a:schemeClr val="bg1"/>
                </a:solidFill>
              </a:defRPr>
            </a:lvl2pPr>
            <a:lvl3pPr>
              <a:defRPr sz="849">
                <a:solidFill>
                  <a:schemeClr val="bg1"/>
                </a:solidFill>
              </a:defRPr>
            </a:lvl3pPr>
            <a:lvl4pPr>
              <a:defRPr sz="849">
                <a:solidFill>
                  <a:schemeClr val="bg1"/>
                </a:solidFill>
              </a:defRPr>
            </a:lvl4pPr>
            <a:lvl5pPr>
              <a:defRPr sz="849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862" y="448794"/>
            <a:ext cx="3294653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439690"/>
            <a:ext cx="3885662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64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500" userDrawn="1">
          <p15:clr>
            <a:srgbClr val="FBAE40"/>
          </p15:clr>
        </p15:guide>
        <p15:guide id="3" orient="horz" pos="3961" userDrawn="1">
          <p15:clr>
            <a:srgbClr val="FBAE40"/>
          </p15:clr>
        </p15:guide>
        <p15:guide id="4" orient="horz" pos="27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03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095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09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44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32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9964" y="-2278910"/>
            <a:ext cx="9366708" cy="876613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3349" y="6521037"/>
            <a:ext cx="280416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277694"/>
            <a:ext cx="3885662" cy="34219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681" y="3590155"/>
            <a:ext cx="91440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/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81" y="2104159"/>
            <a:ext cx="10514926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909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549680" y="6521037"/>
            <a:ext cx="390144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680" y="432762"/>
            <a:ext cx="1927077" cy="71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02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2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customXml" Target="../ink/ink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>
                <a:cs typeface="Calibri Light"/>
              </a:rPr>
              <a:t>КИНГДОМ</a:t>
            </a:r>
            <a:endParaRPr lang="ru-RU" err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750" y="4389120"/>
            <a:ext cx="4782324" cy="150815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sz="2000">
                <a:latin typeface="Times New Roman"/>
                <a:cs typeface="Calibri"/>
              </a:rPr>
              <a:t>Студенты  Ивановского государственного энергетического университета им. </a:t>
            </a:r>
            <a:r>
              <a:rPr lang="ru-RU" sz="2000" err="1">
                <a:latin typeface="Times New Roman"/>
                <a:cs typeface="Calibri"/>
              </a:rPr>
              <a:t>В.И.Ленина</a:t>
            </a:r>
            <a:r>
              <a:rPr lang="ru-RU" sz="2000">
                <a:latin typeface="Times New Roman"/>
                <a:cs typeface="Calibri"/>
              </a:rPr>
              <a:t>, группа 3-29</a:t>
            </a:r>
            <a:endParaRPr lang="ru-RU" sz="2000">
              <a:latin typeface="Times New Roman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18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/>
              <a:t>Команда</a:t>
            </a:r>
            <a:endParaRPr lang="ru-RU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0002" y="4441622"/>
            <a:ext cx="1618084" cy="2061477"/>
          </a:xfrm>
        </p:spPr>
        <p:txBody>
          <a:bodyPr vert="horz" lIns="0" tIns="0" rIns="0" bIns="0" rtlCol="0" anchor="t">
            <a:noAutofit/>
          </a:bodyPr>
          <a:lstStyle/>
          <a:p>
            <a:pPr marL="9525" algn="just"/>
            <a:r>
              <a:rPr lang="ru-RU" sz="1400" dirty="0">
                <a:latin typeface="Times New Roman"/>
                <a:cs typeface="Arial"/>
              </a:rPr>
              <a:t>Лидер проекта.</a:t>
            </a:r>
            <a:endParaRPr lang="ru-RU" sz="1400" dirty="0">
              <a:latin typeface="Times New Roman"/>
              <a:cs typeface="Times New Roman"/>
            </a:endParaRPr>
          </a:p>
          <a:p>
            <a:pPr marL="9525" algn="just"/>
            <a:r>
              <a:rPr lang="ru-RU" sz="1400" dirty="0">
                <a:latin typeface="Times New Roman"/>
                <a:cs typeface="Arial"/>
              </a:rPr>
              <a:t>Выполняет роль аналитика проекта.</a:t>
            </a:r>
            <a:endParaRPr lang="ru-RU" sz="1400" dirty="0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9525"/>
            <a:endParaRPr lang="ru-RU" sz="1200" dirty="0">
              <a:ea typeface="Calibri"/>
              <a:cs typeface="Calibri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7379" y="3599271"/>
            <a:ext cx="1620911" cy="660870"/>
          </a:xfrm>
        </p:spPr>
        <p:txBody>
          <a:bodyPr vert="horz" lIns="0" tIns="0" rIns="0" bIns="0" rtlCol="0" anchor="t">
            <a:noAutofit/>
          </a:bodyPr>
          <a:lstStyle/>
          <a:p>
            <a:pPr marL="9525" algn="ctr">
              <a:lnSpc>
                <a:spcPct val="100000"/>
              </a:lnSpc>
            </a:pPr>
            <a:r>
              <a:rPr lang="ru-RU" sz="1600" b="1" baseline="0" err="1">
                <a:latin typeface="Times New Roman"/>
              </a:rPr>
              <a:t>Корюкин</a:t>
            </a:r>
            <a:r>
              <a:rPr lang="ru-RU" sz="1600" b="1" baseline="0">
                <a:latin typeface="Times New Roman"/>
              </a:rPr>
              <a:t> </a:t>
            </a:r>
            <a:endParaRPr lang="ru-RU" sz="1650">
              <a:latin typeface="Calibri" panose="020F0502020204030204"/>
              <a:cs typeface="Calibri"/>
            </a:endParaRPr>
          </a:p>
          <a:p>
            <a:pPr marL="9525" algn="ctr">
              <a:lnSpc>
                <a:spcPct val="100000"/>
              </a:lnSpc>
            </a:pPr>
            <a:r>
              <a:rPr lang="ru-RU" sz="1600" b="1" baseline="0">
                <a:latin typeface="Times New Roman"/>
              </a:rPr>
              <a:t>Максим</a:t>
            </a:r>
            <a:endParaRPr lang="ru-RU" sz="1650">
              <a:ea typeface="Calibri"/>
              <a:cs typeface="Calibri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66107" y="4438345"/>
            <a:ext cx="1635824" cy="2065333"/>
          </a:xfrm>
        </p:spPr>
        <p:txBody>
          <a:bodyPr vert="horz" lIns="0" tIns="0" rIns="0" bIns="0" rtlCol="0" anchor="t">
            <a:noAutofit/>
          </a:bodyPr>
          <a:lstStyle/>
          <a:p>
            <a:pPr marL="9525" algn="just"/>
            <a:r>
              <a:rPr lang="ru-RU" sz="1400" dirty="0">
                <a:latin typeface="Times New Roman"/>
                <a:cs typeface="Arial"/>
              </a:rPr>
              <a:t>Интегратор проекта.</a:t>
            </a:r>
            <a:endParaRPr lang="ru-RU" sz="1400" dirty="0">
              <a:latin typeface="Times New Roman"/>
              <a:cs typeface="Times New Roman"/>
            </a:endParaRPr>
          </a:p>
          <a:p>
            <a:pPr marL="9525" algn="just"/>
            <a:r>
              <a:rPr lang="ru-RU" sz="1400" dirty="0">
                <a:latin typeface="Times New Roman"/>
                <a:cs typeface="Arial"/>
              </a:rPr>
              <a:t>Выполняет роли дизайнера и системного администратора в проекте.</a:t>
            </a:r>
            <a:endParaRPr lang="ru-RU" sz="1400" dirty="0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9525"/>
            <a:endParaRPr lang="ru-RU" sz="1200" dirty="0">
              <a:ea typeface="Calibri"/>
              <a:cs typeface="Calibri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73465" y="3559305"/>
            <a:ext cx="1633405" cy="540064"/>
          </a:xfrm>
        </p:spPr>
        <p:txBody>
          <a:bodyPr vert="horz" lIns="0" tIns="0" rIns="0" bIns="0" rtlCol="0" anchor="t">
            <a:noAutofit/>
          </a:bodyPr>
          <a:lstStyle/>
          <a:p>
            <a:pPr marL="9525" algn="ctr">
              <a:lnSpc>
                <a:spcPct val="100000"/>
              </a:lnSpc>
            </a:pPr>
            <a:r>
              <a:rPr lang="ru-RU" sz="1600" err="1">
                <a:latin typeface="Times New Roman"/>
                <a:ea typeface="Calibri" panose="020F0502020204030204"/>
                <a:cs typeface="Times New Roman"/>
              </a:rPr>
              <a:t>Крунов</a:t>
            </a:r>
          </a:p>
          <a:p>
            <a:pPr marL="9525" algn="ctr">
              <a:lnSpc>
                <a:spcPct val="100000"/>
              </a:lnSpc>
            </a:pPr>
            <a:r>
              <a:rPr lang="ru-RU" sz="1600">
                <a:latin typeface="Times New Roman"/>
                <a:ea typeface="Calibri" panose="020F0502020204030204"/>
                <a:cs typeface="Times New Roman"/>
              </a:rPr>
              <a:t>Максим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28591" y="4441736"/>
            <a:ext cx="1636473" cy="2065039"/>
          </a:xfrm>
        </p:spPr>
        <p:txBody>
          <a:bodyPr vert="horz" lIns="0" tIns="0" rIns="0" bIns="0" rtlCol="0" anchor="t">
            <a:noAutofit/>
          </a:bodyPr>
          <a:lstStyle/>
          <a:p>
            <a:pPr marL="9525" algn="just"/>
            <a:r>
              <a:rPr lang="ru-RU" sz="1400" dirty="0">
                <a:latin typeface="Times New Roman"/>
                <a:cs typeface="Arial"/>
              </a:rPr>
              <a:t>Предприниматель проекта.</a:t>
            </a:r>
            <a:endParaRPr lang="ru-RU" sz="1400" dirty="0">
              <a:latin typeface="Times New Roman"/>
              <a:cs typeface="Times New Roman"/>
            </a:endParaRPr>
          </a:p>
          <a:p>
            <a:pPr marL="9525" algn="just"/>
            <a:r>
              <a:rPr lang="ru-RU" sz="1400" dirty="0">
                <a:latin typeface="Times New Roman"/>
                <a:cs typeface="Arial"/>
              </a:rPr>
              <a:t>Является спикером нашего проекта, а также, по совместительству, менеджер, генератор идей и маркетолог.</a:t>
            </a:r>
            <a:endParaRPr lang="ru-RU" sz="1400" dirty="0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9525"/>
            <a:endParaRPr lang="ru-RU" sz="1200" dirty="0">
              <a:ea typeface="Calibri"/>
              <a:cs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4C5351-619C-6045-9CD6-79F48E343CE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t="3778" b="3778"/>
          <a:stretch/>
        </p:blipFill>
        <p:spPr>
          <a:xfrm>
            <a:off x="2672209" y="1637855"/>
            <a:ext cx="1628681" cy="1655574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29643" y="3589998"/>
            <a:ext cx="1623457" cy="581384"/>
          </a:xfrm>
        </p:spPr>
        <p:txBody>
          <a:bodyPr vert="horz" lIns="0" tIns="0" rIns="0" bIns="0" rtlCol="0" anchor="t">
            <a:normAutofit/>
          </a:bodyPr>
          <a:lstStyle/>
          <a:p>
            <a:pPr marL="9525" algn="ctr"/>
            <a:r>
              <a:rPr lang="ru-RU" sz="1600">
                <a:latin typeface="Times New Roman"/>
                <a:cs typeface="Times New Roman"/>
              </a:rPr>
              <a:t>Савельев</a:t>
            </a:r>
            <a:endParaRPr lang="ru-RU">
              <a:latin typeface="Calibri" panose="020F0502020204030204"/>
              <a:cs typeface="Calibri" panose="020F0502020204030204"/>
            </a:endParaRPr>
          </a:p>
          <a:p>
            <a:pPr marL="9525" algn="ctr"/>
            <a:r>
              <a:rPr lang="ru-RU" sz="1600">
                <a:latin typeface="Times New Roman"/>
                <a:cs typeface="Times New Roman"/>
              </a:rPr>
              <a:t>Александр</a:t>
            </a:r>
            <a:endParaRPr lang="ru-RU" sz="1650">
              <a:cs typeface="Calibri"/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82107" y="4438840"/>
            <a:ext cx="1684613" cy="2068788"/>
          </a:xfrm>
        </p:spPr>
        <p:txBody>
          <a:bodyPr vert="horz" lIns="0" tIns="0" rIns="0" bIns="0" rtlCol="0" anchor="t">
            <a:noAutofit/>
          </a:bodyPr>
          <a:lstStyle/>
          <a:p>
            <a:pPr marL="9525" algn="just"/>
            <a:r>
              <a:rPr lang="ru-RU" sz="1400" dirty="0">
                <a:latin typeface="Times New Roman"/>
                <a:cs typeface="Arial"/>
              </a:rPr>
              <a:t>Производитель проекта.</a:t>
            </a:r>
            <a:endParaRPr lang="ru-RU" sz="1400" dirty="0">
              <a:latin typeface="Times New Roman"/>
              <a:cs typeface="Times New Roman"/>
            </a:endParaRPr>
          </a:p>
          <a:p>
            <a:pPr marL="9525" algn="just"/>
            <a:r>
              <a:rPr lang="ru-RU" sz="1400" dirty="0">
                <a:latin typeface="Times New Roman"/>
                <a:cs typeface="Arial"/>
              </a:rPr>
              <a:t>Выполняет роль логиста, советника и генератора идей в проекте.</a:t>
            </a:r>
            <a:endParaRPr lang="ru-RU" sz="1400" dirty="0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9525"/>
            <a:endParaRPr lang="ru-RU" sz="1200" dirty="0">
              <a:ea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D2D41C-D1F6-329A-47D4-BF40BEDF743A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/>
          <a:srcRect l="5556" r="5556"/>
          <a:stretch/>
        </p:blipFill>
        <p:spPr>
          <a:xfrm>
            <a:off x="5027143" y="1645115"/>
            <a:ext cx="1630269" cy="1657162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390407" y="3594972"/>
            <a:ext cx="1681983" cy="587377"/>
          </a:xfrm>
        </p:spPr>
        <p:txBody>
          <a:bodyPr vert="horz" lIns="0" tIns="0" rIns="0" bIns="0" rtlCol="0" anchor="t">
            <a:normAutofit/>
          </a:bodyPr>
          <a:lstStyle/>
          <a:p>
            <a:pPr marL="9525" algn="ctr"/>
            <a:r>
              <a:rPr lang="ru-RU" sz="1600">
                <a:latin typeface="Times New Roman"/>
                <a:cs typeface="Times New Roman"/>
              </a:rPr>
              <a:t>Алифанов</a:t>
            </a:r>
            <a:endParaRPr lang="ru-RU">
              <a:latin typeface="Calibri" panose="020F0502020204030204"/>
              <a:cs typeface="Calibri" panose="020F0502020204030204"/>
            </a:endParaRPr>
          </a:p>
          <a:p>
            <a:pPr marL="9525" algn="ctr"/>
            <a:r>
              <a:rPr lang="ru-RU" sz="1600">
                <a:latin typeface="Times New Roman"/>
                <a:cs typeface="Times New Roman"/>
              </a:rPr>
              <a:t>Иван</a:t>
            </a:r>
            <a:endParaRPr lang="ru-RU" sz="1650">
              <a:cs typeface="Calibri" panose="020F0502020204030204"/>
            </a:endParaRPr>
          </a:p>
        </p:txBody>
      </p:sp>
      <p:pic>
        <p:nvPicPr>
          <p:cNvPr id="5" name="Рисунок 4" descr="Изображение выглядит как Человеческое лицо, человек, бровь, Лоб&#10;&#10;Автоматически созданное описание">
            <a:extLst>
              <a:ext uri="{FF2B5EF4-FFF2-40B4-BE49-F238E27FC236}">
                <a16:creationId xmlns:a16="http://schemas.microsoft.com/office/drawing/2014/main" id="{D5850352-3F41-B78D-2848-F5AF40DEAA9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0745" b="10745"/>
          <a:stretch/>
        </p:blipFill>
        <p:spPr>
          <a:xfrm>
            <a:off x="7387020" y="1650160"/>
            <a:ext cx="1685364" cy="1659310"/>
          </a:xfrm>
        </p:spPr>
      </p:pic>
      <p:pic>
        <p:nvPicPr>
          <p:cNvPr id="11" name="Рисунок 10" descr="Изображение выглядит как Человеческое лицо, человек, одежд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E78A35C-8517-1D5F-9183-BF425C58E63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6889" b="6889"/>
          <a:stretch/>
        </p:blipFill>
        <p:spPr>
          <a:xfrm>
            <a:off x="315819" y="1637462"/>
            <a:ext cx="1630269" cy="165716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A64E2D-5D9A-FC1C-8957-3C6116517FE7}"/>
              </a:ext>
            </a:extLst>
          </p:cNvPr>
          <p:cNvSpPr txBox="1"/>
          <p:nvPr/>
        </p:nvSpPr>
        <p:spPr>
          <a:xfrm>
            <a:off x="9794524" y="4441187"/>
            <a:ext cx="1628641" cy="14670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525" algn="just">
              <a:lnSpc>
                <a:spcPct val="90000"/>
              </a:lnSpc>
              <a:spcBef>
                <a:spcPts val="1000"/>
              </a:spcBef>
            </a:pPr>
            <a:r>
              <a:rPr lang="ru-RU" sz="1400">
                <a:latin typeface="Times New Roman"/>
                <a:ea typeface="+mn-lt"/>
                <a:cs typeface="+mn-lt"/>
              </a:rPr>
              <a:t>Администратор проекта.</a:t>
            </a:r>
            <a:endParaRPr lang="ru-RU">
              <a:latin typeface="Times New Roman"/>
              <a:ea typeface="+mn-lt"/>
              <a:cs typeface="+mn-lt"/>
            </a:endParaRPr>
          </a:p>
          <a:p>
            <a:pPr marL="9525" algn="just">
              <a:lnSpc>
                <a:spcPct val="90000"/>
              </a:lnSpc>
              <a:spcBef>
                <a:spcPts val="1000"/>
              </a:spcBef>
            </a:pPr>
            <a:r>
              <a:rPr lang="ru-RU" sz="1400">
                <a:latin typeface="Times New Roman"/>
                <a:ea typeface="+mn-lt"/>
                <a:cs typeface="Calibri"/>
              </a:rPr>
              <a:t>Занимается</a:t>
            </a:r>
            <a:r>
              <a:rPr lang="ru-RU" sz="1400">
                <a:latin typeface="Times New Roman"/>
                <a:ea typeface="+mn-lt"/>
                <a:cs typeface="+mn-lt"/>
              </a:rPr>
              <a:t> логистикой проекта.</a:t>
            </a:r>
            <a:endParaRPr lang="ru-RU">
              <a:latin typeface="Times New Roman"/>
              <a:ea typeface="+mn-lt"/>
              <a:cs typeface="+mn-lt"/>
            </a:endParaRPr>
          </a:p>
          <a:p>
            <a:pPr algn="l"/>
            <a:endParaRPr lang="ru-RU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291E-6954-C5CB-4050-4D2A0D712AF3}"/>
              </a:ext>
            </a:extLst>
          </p:cNvPr>
          <p:cNvSpPr txBox="1"/>
          <p:nvPr/>
        </p:nvSpPr>
        <p:spPr>
          <a:xfrm>
            <a:off x="9793970" y="3592456"/>
            <a:ext cx="1628420" cy="663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525" algn="ctr">
              <a:lnSpc>
                <a:spcPct val="90000"/>
              </a:lnSpc>
              <a:spcBef>
                <a:spcPts val="1000"/>
              </a:spcBef>
            </a:pPr>
            <a:r>
              <a:rPr lang="ru-RU" sz="1600" b="1">
                <a:latin typeface="Times New Roman"/>
                <a:cs typeface="Times New Roman"/>
              </a:rPr>
              <a:t>Захаров</a:t>
            </a:r>
          </a:p>
          <a:p>
            <a:pPr marL="9525" algn="ctr">
              <a:lnSpc>
                <a:spcPct val="90000"/>
              </a:lnSpc>
              <a:spcBef>
                <a:spcPts val="1000"/>
              </a:spcBef>
            </a:pPr>
            <a:r>
              <a:rPr lang="ru-RU" sz="1600" b="1">
                <a:latin typeface="Times New Roman"/>
                <a:cs typeface="Times New Roman"/>
              </a:rPr>
              <a:t>Илья</a:t>
            </a:r>
            <a:endParaRPr lang="ru-RU"/>
          </a:p>
        </p:txBody>
      </p:sp>
      <p:pic>
        <p:nvPicPr>
          <p:cNvPr id="9" name="Рисунок 8" descr="Изображение выглядит как Человеческое лицо, человек, Лоб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4D5EEF99-C87D-AD52-775A-919B121B6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5739" y="1651658"/>
            <a:ext cx="1623172" cy="16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8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B9E8A9-352D-4DCB-9485-C777000D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A9B0E5-C2C1-4B85-99A9-117A659D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8AEACA-9535-4BE8-A91B-8BE82BA54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 descr="Изображение выглядит как строительство, на открытом воздухе, окно, небо&#10;&#10;Автоматически созданное описание">
            <a:extLst>
              <a:ext uri="{FF2B5EF4-FFF2-40B4-BE49-F238E27FC236}">
                <a16:creationId xmlns:a16="http://schemas.microsoft.com/office/drawing/2014/main" id="{25C4DEB6-6788-423A-A1DF-7B8E3868A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704" y="3393478"/>
            <a:ext cx="3081303" cy="308130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на открытом воздухе, растение, строительств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5930F3B4-2314-69C9-67BC-5613693A7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578" y="446348"/>
            <a:ext cx="3327965" cy="2486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DC3980-4487-3601-C3C7-AAA9664AC257}"/>
              </a:ext>
            </a:extLst>
          </p:cNvPr>
          <p:cNvSpPr txBox="1"/>
          <p:nvPr/>
        </p:nvSpPr>
        <p:spPr>
          <a:xfrm>
            <a:off x="615458" y="967901"/>
            <a:ext cx="5885274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525">
              <a:lnSpc>
                <a:spcPct val="90000"/>
              </a:lnSpc>
              <a:spcBef>
                <a:spcPts val="1000"/>
              </a:spcBef>
            </a:pPr>
            <a:r>
              <a:rPr lang="ru-RU" dirty="0">
                <a:latin typeface="Times New Roman"/>
                <a:cs typeface="Times New Roman"/>
              </a:rPr>
              <a:t>Недостатки обычного дома:</a:t>
            </a:r>
            <a:endParaRPr lang="en-US" dirty="0">
              <a:latin typeface="Times New Roman"/>
              <a:cs typeface="Times New Roman"/>
            </a:endParaRPr>
          </a:p>
          <a:p>
            <a:pPr marL="9525">
              <a:lnSpc>
                <a:spcPct val="90000"/>
              </a:lnSpc>
              <a:spcBef>
                <a:spcPts val="1000"/>
              </a:spcBef>
            </a:pPr>
            <a:r>
              <a:rPr lang="ru-RU" dirty="0">
                <a:latin typeface="Times New Roman"/>
                <a:cs typeface="Times New Roman"/>
              </a:rPr>
              <a:t>1)Продолжительное время строительства.</a:t>
            </a:r>
            <a:endParaRPr lang="en-US" dirty="0">
              <a:latin typeface="Times New Roman"/>
              <a:cs typeface="Times New Roman"/>
            </a:endParaRPr>
          </a:p>
          <a:p>
            <a:pPr marL="9525">
              <a:lnSpc>
                <a:spcPct val="90000"/>
              </a:lnSpc>
              <a:spcBef>
                <a:spcPts val="1000"/>
              </a:spcBef>
            </a:pPr>
            <a:r>
              <a:rPr lang="ru-RU" dirty="0">
                <a:latin typeface="Times New Roman"/>
                <a:cs typeface="Times New Roman"/>
              </a:rPr>
              <a:t>2)Большие затраты на строительство.</a:t>
            </a:r>
            <a:endParaRPr lang="en-US" dirty="0">
              <a:latin typeface="Times New Roman"/>
              <a:cs typeface="Times New Roman"/>
            </a:endParaRPr>
          </a:p>
          <a:p>
            <a:pPr marL="9525">
              <a:lnSpc>
                <a:spcPct val="90000"/>
              </a:lnSpc>
              <a:spcBef>
                <a:spcPts val="1000"/>
              </a:spcBef>
            </a:pPr>
            <a:r>
              <a:rPr lang="ru-RU" dirty="0">
                <a:latin typeface="Times New Roman"/>
                <a:cs typeface="Times New Roman"/>
              </a:rPr>
              <a:t>3)Отсутствие возможности возвести дом на желаемой территории.</a:t>
            </a:r>
            <a:endParaRPr lang="ru-RU" dirty="0"/>
          </a:p>
        </p:txBody>
      </p:sp>
      <p:graphicFrame>
        <p:nvGraphicFramePr>
          <p:cNvPr id="21" name="TextBox 1">
            <a:extLst>
              <a:ext uri="{FF2B5EF4-FFF2-40B4-BE49-F238E27FC236}">
                <a16:creationId xmlns:a16="http://schemas.microsoft.com/office/drawing/2014/main" id="{4C23D579-E485-18F9-67D4-79D3D27D2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792847"/>
              </p:ext>
            </p:extLst>
          </p:nvPr>
        </p:nvGraphicFramePr>
        <p:xfrm>
          <a:off x="593833" y="3393478"/>
          <a:ext cx="6272784" cy="2825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B6E613D-DA89-494B-E9DF-4B38D1F2A75B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E6A363-4F61-CB4B-7537-6D0B96907866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610744-1148-6406-5DB2-256E74DD5A4B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4997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на открытом воздухе, растение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A0B371CD-6656-C95A-E5BB-BDDFF03DAA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7" t="23103" r="7434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968166-26E4-33B1-632F-26810AECEEDD}"/>
              </a:ext>
            </a:extLst>
          </p:cNvPr>
          <p:cNvSpPr txBox="1"/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Наш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клиент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– 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дачники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(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кто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уже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с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дачей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или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собирается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 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ее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купить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, </a:t>
            </a:r>
            <a:r>
              <a:rPr lang="en-US" sz="5100" b="1" err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семьи</a:t>
            </a:r>
            <a:r>
              <a:rPr lang="en-US" sz="51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)</a:t>
            </a:r>
            <a:endParaRPr lang="en-US" sz="5100">
              <a:solidFill>
                <a:schemeClr val="bg1"/>
              </a:solidFill>
              <a:latin typeface="Times New Roman"/>
              <a:ea typeface="+mj-ea"/>
              <a:cs typeface="Times New Roman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6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94F9C7-62B7-B36F-24FB-684BC560DB98}"/>
              </a:ext>
            </a:extLst>
          </p:cNvPr>
          <p:cNvSpPr txBox="1"/>
          <p:nvPr/>
        </p:nvSpPr>
        <p:spPr>
          <a:xfrm>
            <a:off x="7432895" y="965200"/>
            <a:ext cx="4576225" cy="49229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900" b="1" dirty="0">
                <a:latin typeface="Times New Roman"/>
                <a:cs typeface="Arial"/>
              </a:rPr>
              <a:t>Задача клиентов: есть дачный участок - нет дома, нужен дом или новый дом вместо старого</a:t>
            </a:r>
            <a:r>
              <a:rPr lang="ru-RU" sz="1900" dirty="0">
                <a:latin typeface="Times New Roman"/>
                <a:cs typeface="Arial"/>
              </a:rPr>
              <a:t>​.</a:t>
            </a:r>
          </a:p>
          <a:p>
            <a:r>
              <a:rPr lang="ru-RU" sz="1900" b="1" dirty="0">
                <a:latin typeface="Times New Roman"/>
                <a:cs typeface="Arial"/>
              </a:rPr>
              <a:t>Боли, проблемы клиента: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Нет дома на участке – негде жить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Есть старый дом – в нем не хочется жить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Нужен дом в сезон, чтобы жить на даче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Самому строить не хочется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Хочется недорогой дом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Есть опасения, что будет долго строиться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  <a:p>
            <a:pPr marL="355600" indent="-346075">
              <a:buChar char="•"/>
            </a:pPr>
            <a:r>
              <a:rPr lang="ru-RU" sz="1900" b="1" dirty="0">
                <a:latin typeface="Times New Roman"/>
                <a:cs typeface="Arial"/>
              </a:rPr>
              <a:t>Надо нанимать бригаду и ее контролировать и вечно решать какие-то вопросы</a:t>
            </a:r>
            <a:r>
              <a:rPr lang="ru-RU" sz="1900" dirty="0">
                <a:latin typeface="Times New Roman"/>
                <a:cs typeface="Arial"/>
              </a:rPr>
              <a:t>​</a:t>
            </a:r>
          </a:p>
        </p:txBody>
      </p:sp>
      <p:pic>
        <p:nvPicPr>
          <p:cNvPr id="10" name="Рисунок 9" descr="Изображение выглядит как на открытом воздухе, облако, строительство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162C4CE0-DC3D-A928-6CDE-159C0BEF0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99" y="962911"/>
            <a:ext cx="6982495" cy="492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8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1F2F1F3-A916-030E-62A7-5C27B1D50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52" b="1279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A88F00-FFFE-BF24-FA7D-4F3DC0C8C2C0}"/>
              </a:ext>
            </a:extLst>
          </p:cNvPr>
          <p:cNvSpPr txBox="1"/>
          <p:nvPr/>
        </p:nvSpPr>
        <p:spPr>
          <a:xfrm>
            <a:off x="757518" y="645459"/>
            <a:ext cx="578337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000" b="1" dirty="0">
                <a:latin typeface="Times New Roman"/>
                <a:cs typeface="Times New Roman"/>
              </a:rPr>
              <a:t>Выгоды, которые хочет получить клиент: </a:t>
            </a:r>
            <a:endParaRPr lang="ru-RU" sz="3000" dirty="0">
              <a:latin typeface="Times New Roman"/>
              <a:cs typeface="Times New Roman"/>
            </a:endParaRPr>
          </a:p>
          <a:p>
            <a:r>
              <a:rPr lang="ru-RU" sz="3000" b="1" dirty="0">
                <a:latin typeface="Times New Roman"/>
                <a:cs typeface="Times New Roman"/>
              </a:rPr>
              <a:t>1. Быстро построенный дом </a:t>
            </a:r>
            <a:endParaRPr lang="ru-RU" sz="3000" dirty="0">
              <a:latin typeface="Times New Roman"/>
              <a:cs typeface="Times New Roman"/>
            </a:endParaRPr>
          </a:p>
          <a:p>
            <a:r>
              <a:rPr lang="ru-RU" sz="3000" b="1" dirty="0">
                <a:latin typeface="Times New Roman"/>
                <a:cs typeface="Times New Roman"/>
              </a:rPr>
              <a:t>2. Качественное жилье </a:t>
            </a:r>
            <a:endParaRPr lang="ru-RU" sz="3000" dirty="0">
              <a:latin typeface="Times New Roman"/>
              <a:cs typeface="Times New Roman"/>
            </a:endParaRPr>
          </a:p>
          <a:p>
            <a:r>
              <a:rPr lang="ru-RU" sz="3000" b="1" dirty="0">
                <a:latin typeface="Times New Roman"/>
                <a:cs typeface="Times New Roman"/>
              </a:rPr>
              <a:t>3. Доступный по цене дом</a:t>
            </a:r>
            <a:r>
              <a:rPr lang="ru-RU" sz="3000" dirty="0">
                <a:latin typeface="Times New Roman"/>
                <a:cs typeface="Calibri"/>
              </a:rPr>
              <a:t>​</a:t>
            </a:r>
          </a:p>
          <a:p>
            <a:r>
              <a:rPr lang="ru-RU" sz="3000" b="1" dirty="0">
                <a:latin typeface="Times New Roman"/>
                <a:cs typeface="Calibri"/>
              </a:rPr>
              <a:t>4. Креативное оформление дома</a:t>
            </a:r>
          </a:p>
        </p:txBody>
      </p:sp>
    </p:spTree>
    <p:extLst>
      <p:ext uri="{BB962C8B-B14F-4D97-AF65-F5344CB8AC3E}">
        <p14:creationId xmlns:p14="http://schemas.microsoft.com/office/powerpoint/2010/main" val="69148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52" y="240405"/>
            <a:ext cx="5903768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172E622-09FA-A6C3-4B5E-0C39A29BC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52" y="865455"/>
            <a:ext cx="107537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мультфильм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B2AC3C8-2D55-2C8F-7197-500138B18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83" r="-1" b="14914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6" name="Рисунок 5" descr="Изображение выглядит как на открытом воздухе, имущество, дерево, дом&#10;&#10;Автоматически созданное описание">
            <a:extLst>
              <a:ext uri="{FF2B5EF4-FFF2-40B4-BE49-F238E27FC236}">
                <a16:creationId xmlns:a16="http://schemas.microsoft.com/office/drawing/2014/main" id="{2E5C7C58-3838-2B11-EE30-B00027A38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29" r="1" b="21427"/>
          <a:stretch/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4BB1A-E4F8-DAD2-7369-3329B9423573}"/>
              </a:ext>
            </a:extLst>
          </p:cNvPr>
          <p:cNvSpPr txBox="1"/>
          <p:nvPr/>
        </p:nvSpPr>
        <p:spPr>
          <a:xfrm>
            <a:off x="643943" y="4091725"/>
            <a:ext cx="4614929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>
                <a:latin typeface="Times New Roman"/>
                <a:cs typeface="Calibri"/>
              </a:rPr>
              <a:t>Объём рынка:</a:t>
            </a:r>
          </a:p>
          <a:p>
            <a:pPr marL="346075" indent="-346075">
              <a:buFont typeface="Arial,Sans-Serif"/>
              <a:buChar char="•"/>
            </a:pPr>
            <a:r>
              <a:rPr lang="ru-RU" sz="2200">
                <a:latin typeface="Times New Roman"/>
                <a:cs typeface="Times New Roman"/>
              </a:rPr>
              <a:t>14.2 млн человек имеют дачи по состоянию на 2023 год</a:t>
            </a:r>
            <a:endParaRPr lang="en-US" sz="2200">
              <a:latin typeface="Times New Roman"/>
              <a:cs typeface="Times New Roman"/>
            </a:endParaRPr>
          </a:p>
          <a:p>
            <a:pPr marL="346075" indent="-346075">
              <a:buFont typeface="Arial,Sans-Serif"/>
              <a:buChar char="•"/>
            </a:pPr>
            <a:r>
              <a:rPr lang="ru-RU" sz="2200">
                <a:latin typeface="Times New Roman"/>
                <a:cs typeface="Times New Roman"/>
              </a:rPr>
              <a:t>Дома-контейнеры с каждым годом становятся все более популярным</a:t>
            </a:r>
            <a:endParaRPr lang="en-US" sz="2200">
              <a:latin typeface="Times New Roman"/>
              <a:cs typeface="Times New Roman"/>
            </a:endParaRPr>
          </a:p>
          <a:p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823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A370D6-CB3B-6342-9968-A0F87F374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-366888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9B886-3612-4EB2-93F2-F62F0E64F40D}"/>
              </a:ext>
            </a:extLst>
          </p:cNvPr>
          <p:cNvSpPr txBox="1"/>
          <p:nvPr/>
        </p:nvSpPr>
        <p:spPr>
          <a:xfrm>
            <a:off x="6533499" y="2917160"/>
            <a:ext cx="5754017" cy="33778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 </a:t>
            </a:r>
            <a:r>
              <a:rPr lang="en-US" sz="3000" b="1" err="1">
                <a:latin typeface="Times New Roman"/>
                <a:cs typeface="Times New Roman"/>
              </a:rPr>
              <a:t>Рост</a:t>
            </a:r>
            <a:r>
              <a:rPr lang="en-US" sz="3000" b="1">
                <a:latin typeface="Times New Roman"/>
                <a:cs typeface="Times New Roman"/>
              </a:rPr>
              <a:t> </a:t>
            </a:r>
            <a:r>
              <a:rPr lang="en-US" sz="3000" b="1" err="1">
                <a:latin typeface="Times New Roman"/>
                <a:cs typeface="Times New Roman"/>
              </a:rPr>
              <a:t>рынка</a:t>
            </a:r>
            <a:r>
              <a:rPr lang="en-US" sz="3000" b="1">
                <a:latin typeface="Times New Roman"/>
                <a:cs typeface="Times New Roman"/>
              </a:rPr>
              <a:t>:</a:t>
            </a:r>
            <a:endParaRPr lang="ru-RU" sz="3000">
              <a:latin typeface="Times New Roman"/>
              <a:cs typeface="Times New Roman"/>
            </a:endParaRPr>
          </a:p>
          <a:p>
            <a:pPr marL="346075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aseline="0" err="1">
                <a:latin typeface="Times New Roman"/>
                <a:cs typeface="Times New Roman"/>
              </a:rPr>
              <a:t>Цены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на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строительство</a:t>
            </a:r>
            <a:r>
              <a:rPr lang="en-US" sz="3000" baseline="0">
                <a:latin typeface="Times New Roman"/>
                <a:cs typeface="Times New Roman"/>
              </a:rPr>
              <a:t> </a:t>
            </a:r>
            <a:r>
              <a:rPr lang="en-US" sz="3000" baseline="0" err="1">
                <a:latin typeface="Times New Roman"/>
                <a:cs typeface="Times New Roman"/>
              </a:rPr>
              <a:t>домов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растут</a:t>
            </a:r>
            <a:r>
              <a:rPr lang="en-US" sz="3000">
                <a:latin typeface="Times New Roman"/>
                <a:cs typeface="Times New Roman"/>
              </a:rPr>
              <a:t>​</a:t>
            </a:r>
          </a:p>
          <a:p>
            <a:pPr marL="346075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aseline="0" err="1">
                <a:latin typeface="Times New Roman"/>
                <a:cs typeface="Times New Roman"/>
              </a:rPr>
              <a:t>Не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всем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людям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нужен</a:t>
            </a:r>
            <a:r>
              <a:rPr lang="en-US" sz="3000" baseline="0">
                <a:latin typeface="Times New Roman"/>
                <a:cs typeface="Times New Roman"/>
              </a:rPr>
              <a:t> </a:t>
            </a:r>
            <a:r>
              <a:rPr lang="en-US" sz="3000" baseline="0" err="1">
                <a:latin typeface="Times New Roman"/>
                <a:cs typeface="Times New Roman"/>
              </a:rPr>
              <a:t>частный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дом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для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дачи</a:t>
            </a:r>
            <a:r>
              <a:rPr lang="en-US" sz="3000" baseline="0">
                <a:latin typeface="Times New Roman"/>
                <a:cs typeface="Times New Roman"/>
              </a:rPr>
              <a:t>, </a:t>
            </a:r>
            <a:r>
              <a:rPr lang="en-US" sz="3000" baseline="0" err="1">
                <a:latin typeface="Times New Roman"/>
                <a:cs typeface="Times New Roman"/>
              </a:rPr>
              <a:t>дом-контейнер</a:t>
            </a:r>
            <a:r>
              <a:rPr lang="en-US" sz="3000" baseline="0">
                <a:latin typeface="Times New Roman"/>
                <a:cs typeface="Times New Roman"/>
              </a:rPr>
              <a:t> </a:t>
            </a:r>
            <a:r>
              <a:rPr lang="en-US" sz="3000" baseline="0" err="1">
                <a:latin typeface="Times New Roman"/>
                <a:cs typeface="Times New Roman"/>
              </a:rPr>
              <a:t>является</a:t>
            </a:r>
            <a:r>
              <a:rPr lang="en-US" sz="3000" baseline="0">
                <a:latin typeface="Times New Roman"/>
                <a:cs typeface="Times New Roman"/>
              </a:rPr>
              <a:t> </a:t>
            </a:r>
            <a:r>
              <a:rPr lang="en-US" sz="3000" baseline="0" err="1">
                <a:latin typeface="Times New Roman"/>
                <a:cs typeface="Times New Roman"/>
              </a:rPr>
              <a:t>наилучшим</a:t>
            </a:r>
            <a:r>
              <a:rPr lang="en-US" sz="3000" baseline="0">
                <a:latin typeface="Times New Roman"/>
                <a:cs typeface="Times New Roman"/>
              </a:rPr>
              <a:t> </a:t>
            </a:r>
            <a:r>
              <a:rPr lang="en-US" sz="3000" baseline="0" err="1">
                <a:latin typeface="Times New Roman"/>
                <a:cs typeface="Times New Roman"/>
              </a:rPr>
              <a:t>решением</a:t>
            </a:r>
            <a:r>
              <a:rPr lang="en-US" sz="3000">
                <a:latin typeface="Times New Roman"/>
                <a:cs typeface="Times New Roman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44952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FF2E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 descr="Изображение выглядит как снимок экран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80634918-C096-8BB2-2086-03961B9C0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251" y="1147873"/>
            <a:ext cx="7009396" cy="4556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5EF5B6-B72A-181D-1F56-15A34591225D}"/>
              </a:ext>
            </a:extLst>
          </p:cNvPr>
          <p:cNvSpPr txBox="1"/>
          <p:nvPr/>
        </p:nvSpPr>
        <p:spPr>
          <a:xfrm>
            <a:off x="99276" y="2158788"/>
            <a:ext cx="3634666" cy="2369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600" b="1" dirty="0">
                <a:latin typeface="Times New Roman"/>
                <a:cs typeface="Calibri"/>
              </a:rPr>
              <a:t>Наши главные конкуренты:</a:t>
            </a:r>
          </a:p>
          <a:p>
            <a:pPr marL="346075" indent="-346075">
              <a:buFont typeface="Arial,Sans-Serif"/>
              <a:buChar char="•"/>
            </a:pPr>
            <a:r>
              <a:rPr lang="ru-RU" sz="2400" dirty="0" err="1">
                <a:latin typeface="Times New Roman"/>
                <a:cs typeface="Times New Roman"/>
              </a:rPr>
              <a:t>Zver</a:t>
            </a:r>
            <a:r>
              <a:rPr lang="ru-RU" sz="2400" dirty="0">
                <a:latin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cs typeface="Times New Roman"/>
              </a:rPr>
              <a:t>Container</a:t>
            </a:r>
            <a:r>
              <a:rPr lang="ru-RU" sz="2400" dirty="0">
                <a:latin typeface="Times New Roman"/>
                <a:cs typeface="Times New Roman"/>
              </a:rPr>
              <a:t>   </a:t>
            </a:r>
          </a:p>
          <a:p>
            <a:r>
              <a:rPr lang="ru-RU" sz="2400" dirty="0">
                <a:latin typeface="Times New Roman"/>
                <a:cs typeface="Times New Roman"/>
              </a:rPr>
              <a:t>    (российская кампания)</a:t>
            </a:r>
          </a:p>
          <a:p>
            <a:pPr marL="346075" indent="-346075">
              <a:buFont typeface="Arial,Sans-Serif"/>
              <a:buChar char="•"/>
            </a:pPr>
            <a:r>
              <a:rPr lang="ru-RU" sz="2400" dirty="0" err="1">
                <a:latin typeface="Times New Roman"/>
                <a:cs typeface="Times New Roman"/>
              </a:rPr>
              <a:t>Kraftainer</a:t>
            </a:r>
            <a:r>
              <a:rPr lang="ru-RU" sz="2400" dirty="0">
                <a:latin typeface="Times New Roman"/>
                <a:cs typeface="Times New Roman"/>
              </a:rPr>
              <a:t> </a:t>
            </a:r>
            <a:endParaRPr lang="en-US" sz="2400" dirty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    (российская кампания)</a:t>
            </a:r>
            <a:endParaRPr lang="en-US" sz="2400" dirty="0">
              <a:latin typeface="Times New Roman"/>
              <a:cs typeface="Times New Roman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A05930E-C47A-90D6-21FD-E667853FFABD}"/>
                  </a:ext>
                </a:extLst>
              </p14:cNvPr>
              <p14:cNvContentPartPr/>
              <p14:nvPr/>
            </p14:nvContentPartPr>
            <p14:xfrm>
              <a:off x="3498761" y="789455"/>
              <a:ext cx="1878014" cy="2118986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A05930E-C47A-90D6-21FD-E667853FFA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0765" y="771458"/>
                <a:ext cx="1913645" cy="21546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D2219629-2CA4-B1F6-EFD7-818EAC17F3D6}"/>
                  </a:ext>
                </a:extLst>
              </p14:cNvPr>
              <p14:cNvContentPartPr/>
              <p14:nvPr/>
            </p14:nvContentPartPr>
            <p14:xfrm>
              <a:off x="5173014" y="2643185"/>
              <a:ext cx="208021" cy="313076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D2219629-2CA4-B1F6-EFD7-818EAC17F3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5050" y="2625213"/>
                <a:ext cx="243589" cy="348661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F92D26A-F3B0-074C-8A9F-EC1330EFEB3C}"/>
              </a:ext>
            </a:extLst>
          </p:cNvPr>
          <p:cNvSpPr txBox="1"/>
          <p:nvPr/>
        </p:nvSpPr>
        <p:spPr>
          <a:xfrm>
            <a:off x="2135746" y="354168"/>
            <a:ext cx="29648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>
                <a:latin typeface="Times New Roman"/>
                <a:cs typeface="Calibri"/>
              </a:rPr>
              <a:t>Это МЫ</a:t>
            </a:r>
            <a:endParaRPr lang="ru-RU" sz="2800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772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11ED9390-7D10-91AA-7A0E-A5F4626BF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" y="-4377"/>
            <a:ext cx="12048184" cy="6877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261F8C-1754-545F-CE63-4000F305D46C}"/>
              </a:ext>
            </a:extLst>
          </p:cNvPr>
          <p:cNvSpPr txBox="1"/>
          <p:nvPr/>
        </p:nvSpPr>
        <p:spPr>
          <a:xfrm>
            <a:off x="76200" y="25399"/>
            <a:ext cx="42672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latin typeface="Times New Roman"/>
                <a:ea typeface="Calibri"/>
                <a:cs typeface="Calibri"/>
              </a:rPr>
              <a:t>Сильные стороны</a:t>
            </a:r>
            <a:r>
              <a:rPr lang="ru-RU" sz="2000" b="1">
                <a:latin typeface="Times New Roman"/>
                <a:ea typeface="Calibri"/>
                <a:cs typeface="Calibri"/>
              </a:rPr>
              <a:t>:</a:t>
            </a: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Договоренность с поставщиками сырья</a:t>
            </a: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Высокий уровень подготовки членов команды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Совокупность качества и скорости возведения домов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Дешевизна готового продукта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Индивидуальный дизайн домов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endParaRPr lang="ru-RU" sz="1400">
              <a:latin typeface="Times New Roman"/>
              <a:ea typeface="Calibri"/>
              <a:cs typeface="Times New Roman"/>
            </a:endParaRPr>
          </a:p>
          <a:p>
            <a:endParaRPr lang="ru-RU">
              <a:ea typeface="Calibri"/>
              <a:cs typeface="Calibri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6FC8B3-C37B-FFD5-4F79-1E3FC14A8D8A}"/>
              </a:ext>
            </a:extLst>
          </p:cNvPr>
          <p:cNvSpPr txBox="1"/>
          <p:nvPr/>
        </p:nvSpPr>
        <p:spPr>
          <a:xfrm>
            <a:off x="7586980" y="27939"/>
            <a:ext cx="4462780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latin typeface="Times New Roman"/>
                <a:ea typeface="Calibri"/>
                <a:cs typeface="Calibri"/>
              </a:rPr>
              <a:t>Слабые стороны:</a:t>
            </a: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Доставка только по ограниченной территории РФ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Отсутствие влиятельных спонсоров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000">
                <a:latin typeface="Times New Roman"/>
                <a:ea typeface="Calibri"/>
                <a:cs typeface="Times New Roman"/>
              </a:rPr>
              <a:t>Неготовность граждан пользоваться нашими услугами</a:t>
            </a:r>
            <a:endParaRPr lang="en-US" sz="2000">
              <a:latin typeface="Times New Roman"/>
              <a:ea typeface="Calibri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endParaRPr lang="ru-RU">
              <a:latin typeface="Times New Roman"/>
              <a:ea typeface="Calibri"/>
              <a:cs typeface="Times New Roman"/>
            </a:endParaRPr>
          </a:p>
          <a:p>
            <a:endParaRPr lang="ru-RU">
              <a:ea typeface="Calibri"/>
              <a:cs typeface="Calibri"/>
            </a:endParaRPr>
          </a:p>
          <a:p>
            <a:endParaRPr lang="ru-RU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473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небо, облако, на открытом воздухе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8E019015-E589-693C-0C0E-C5907C8885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6" r="2767" b="2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AC7C6-F451-547D-4BF8-229F7E734CC4}"/>
              </a:ext>
            </a:extLst>
          </p:cNvPr>
          <p:cNvSpPr txBox="1"/>
          <p:nvPr/>
        </p:nvSpPr>
        <p:spPr>
          <a:xfrm>
            <a:off x="214647" y="1274472"/>
            <a:ext cx="6426020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000" b="1">
                <a:latin typeface="Times New Roman"/>
                <a:cs typeface="Calibri"/>
              </a:rPr>
              <a:t>Возможности развития:</a:t>
            </a:r>
          </a:p>
          <a:p>
            <a:pPr marL="285750" indent="-285750">
              <a:buFont typeface="Arial,Sans-Serif"/>
              <a:buChar char="•"/>
            </a:pPr>
            <a:r>
              <a:rPr lang="ru-RU" sz="2600">
                <a:latin typeface="Times New Roman"/>
                <a:cs typeface="Times New Roman"/>
              </a:rPr>
              <a:t>Возможность дальнейшего преобразования продукта</a:t>
            </a:r>
            <a:endParaRPr lang="en-US" sz="2600">
              <a:latin typeface="Times New Roman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600">
                <a:latin typeface="Times New Roman"/>
                <a:cs typeface="Times New Roman"/>
              </a:rPr>
              <a:t>Выход на федеральный и международный уровень</a:t>
            </a:r>
            <a:endParaRPr lang="en-US" sz="2600">
              <a:latin typeface="Times New Roman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600">
                <a:latin typeface="Times New Roman"/>
                <a:cs typeface="Times New Roman"/>
              </a:rPr>
              <a:t>Увеличение производственных мощностей</a:t>
            </a:r>
            <a:endParaRPr lang="en-US" sz="2600">
              <a:latin typeface="Times New Roman"/>
              <a:cs typeface="Times New Roman"/>
            </a:endParaRPr>
          </a:p>
          <a:p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874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7E75F99-2714-E173-CF2A-C618C508B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579" y="525410"/>
            <a:ext cx="5571067" cy="5571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9DAA71-DD6C-9669-7647-C857BBC607E8}"/>
              </a:ext>
            </a:extLst>
          </p:cNvPr>
          <p:cNvSpPr txBox="1"/>
          <p:nvPr/>
        </p:nvSpPr>
        <p:spPr>
          <a:xfrm>
            <a:off x="458810" y="1301301"/>
            <a:ext cx="5379612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>
                <a:latin typeface="Times New Roman"/>
                <a:cs typeface="Calibri"/>
              </a:rPr>
              <a:t>Угрозы:</a:t>
            </a:r>
          </a:p>
          <a:p>
            <a:pPr marL="285750" indent="-285750">
              <a:buFont typeface="Arial,Sans-Serif"/>
              <a:buChar char="•"/>
            </a:pPr>
            <a:r>
              <a:rPr lang="ru-RU" sz="2800">
                <a:latin typeface="Times New Roman"/>
                <a:cs typeface="Calibri"/>
              </a:rPr>
              <a:t>Развитие конкурентов</a:t>
            </a:r>
          </a:p>
          <a:p>
            <a:pPr marL="285750" indent="-285750">
              <a:buFont typeface="Arial,Sans-Serif"/>
              <a:buChar char="•"/>
            </a:pPr>
            <a:r>
              <a:rPr lang="ru-RU" sz="2800">
                <a:latin typeface="Times New Roman"/>
                <a:cs typeface="Calibri"/>
              </a:rPr>
              <a:t>Задержка ресурсов от поставщиков</a:t>
            </a:r>
            <a:endParaRPr lang="en-US" sz="2800">
              <a:latin typeface="Times New Roman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2800">
                <a:latin typeface="Times New Roman"/>
                <a:cs typeface="Calibri"/>
              </a:rPr>
              <a:t>Несоответствие желания клиентов с результатом</a:t>
            </a:r>
            <a:endParaRPr lang="en-US" sz="2800">
              <a:latin typeface="Times New Roman"/>
              <a:cs typeface="Calibri"/>
            </a:endParaRPr>
          </a:p>
          <a:p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818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516" y="457491"/>
            <a:ext cx="5903768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Бизнес-модель. Расчеты</a:t>
            </a:r>
            <a:endParaRPr lang="ru-RU" dirty="0"/>
          </a:p>
        </p:txBody>
      </p:sp>
      <p:graphicFrame>
        <p:nvGraphicFramePr>
          <p:cNvPr id="6" name="Таблица 12">
            <a:extLst>
              <a:ext uri="{FF2B5EF4-FFF2-40B4-BE49-F238E27FC236}">
                <a16:creationId xmlns:a16="http://schemas.microsoft.com/office/drawing/2014/main" id="{6EC63E35-77B6-4508-B09E-E56E53AEF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516017"/>
              </p:ext>
            </p:extLst>
          </p:nvPr>
        </p:nvGraphicFramePr>
        <p:xfrm>
          <a:off x="308517" y="1692485"/>
          <a:ext cx="3640577" cy="4293941"/>
        </p:xfrm>
        <a:graphic>
          <a:graphicData uri="http://schemas.openxmlformats.org/drawingml/2006/table">
            <a:tbl>
              <a:tblPr firstRow="1" bandRow="1"/>
              <a:tblGrid>
                <a:gridCol w="2413461">
                  <a:extLst>
                    <a:ext uri="{9D8B030D-6E8A-4147-A177-3AD203B41FA5}">
                      <a16:colId xmlns:a16="http://schemas.microsoft.com/office/drawing/2014/main" val="2927679843"/>
                    </a:ext>
                  </a:extLst>
                </a:gridCol>
                <a:gridCol w="1227116">
                  <a:extLst>
                    <a:ext uri="{9D8B030D-6E8A-4147-A177-3AD203B41FA5}">
                      <a16:colId xmlns:a16="http://schemas.microsoft.com/office/drawing/2014/main" val="3654406321"/>
                    </a:ext>
                  </a:extLst>
                </a:gridCol>
              </a:tblGrid>
              <a:tr h="378571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916722057"/>
                  </a:ext>
                </a:extLst>
              </a:tr>
              <a:tr h="362063">
                <a:tc>
                  <a:txBody>
                    <a:bodyPr/>
                    <a:lstStyle/>
                    <a:p>
                      <a:pPr marL="15875" lvl="0" indent="0">
                        <a:buClrTx/>
                        <a:buFont typeface="Arial" panose="020B0604020202020204" pitchFamily="34" charset="0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 (ангара)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55214671"/>
                  </a:ext>
                </a:extLst>
              </a:tr>
              <a:tr h="5114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оборудования (кредит, рассрочка, аренда?)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96319299"/>
                  </a:ext>
                </a:extLst>
              </a:tr>
              <a:tr h="2890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 услуги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75254865"/>
                  </a:ext>
                </a:extLst>
              </a:tr>
              <a:tr h="28907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сырья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55417" marR="55417" marT="27709" marB="27709"/>
                </a:tc>
                <a:extLst>
                  <a:ext uri="{0D108BD9-81ED-4DB2-BD59-A6C34878D82A}">
                    <a16:rowId xmlns:a16="http://schemas.microsoft.com/office/drawing/2014/main" val="2161775682"/>
                  </a:ext>
                </a:extLst>
              </a:tr>
              <a:tr h="5736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за работу: оплата сборочных и строительных работ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150282952"/>
                  </a:ext>
                </a:extLst>
              </a:tr>
              <a:tr h="5114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за работу: услуги дизайнера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055834482"/>
                  </a:ext>
                </a:extLst>
              </a:tr>
              <a:tr h="2890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доставку дома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390293216"/>
                  </a:ext>
                </a:extLst>
              </a:tr>
              <a:tr h="2890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за установку дома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566256197"/>
                  </a:ext>
                </a:extLst>
              </a:tr>
              <a:tr h="5114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рекламу и продвижение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29771576"/>
                  </a:ext>
                </a:extLst>
              </a:tr>
              <a:tr h="28907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7" marR="55417" marT="27709" marB="27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1.135.000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815162278"/>
                  </a:ext>
                </a:extLst>
              </a:tr>
            </a:tbl>
          </a:graphicData>
        </a:graphic>
      </p:graphicFrame>
      <p:graphicFrame>
        <p:nvGraphicFramePr>
          <p:cNvPr id="18" name="Таблица 12">
            <a:extLst>
              <a:ext uri="{FF2B5EF4-FFF2-40B4-BE49-F238E27FC236}">
                <a16:creationId xmlns:a16="http://schemas.microsoft.com/office/drawing/2014/main" id="{223774B2-81EB-4D36-993D-CB3427565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976473"/>
              </p:ext>
            </p:extLst>
          </p:nvPr>
        </p:nvGraphicFramePr>
        <p:xfrm>
          <a:off x="4190310" y="1711377"/>
          <a:ext cx="4043948" cy="4275054"/>
        </p:xfrm>
        <a:graphic>
          <a:graphicData uri="http://schemas.openxmlformats.org/drawingml/2006/table">
            <a:tbl>
              <a:tblPr firstRow="1" bandRow="1"/>
              <a:tblGrid>
                <a:gridCol w="2595668">
                  <a:extLst>
                    <a:ext uri="{9D8B030D-6E8A-4147-A177-3AD203B41FA5}">
                      <a16:colId xmlns:a16="http://schemas.microsoft.com/office/drawing/2014/main" val="2927679843"/>
                    </a:ext>
                  </a:extLst>
                </a:gridCol>
                <a:gridCol w="1448280">
                  <a:extLst>
                    <a:ext uri="{9D8B030D-6E8A-4147-A177-3AD203B41FA5}">
                      <a16:colId xmlns:a16="http://schemas.microsoft.com/office/drawing/2014/main" val="3654406321"/>
                    </a:ext>
                  </a:extLst>
                </a:gridCol>
              </a:tblGrid>
              <a:tr h="65657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91672205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ClrTx/>
                        <a:buFont typeface="Arial" panose="020B0604020202020204" pitchFamily="34" charset="0"/>
                        <a:buNone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 1. Продажа дома-контейнера</a:t>
                      </a:r>
                    </a:p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2.800.000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(700.000 за дом)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5521467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ru-RU" sz="1200" b="0" i="0" u="none" strike="noStrike" kern="1200" noProof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 2. Оплата за дизайн дома-контейнера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ru-RU" sz="1200" b="1" i="0" u="none" strike="noStrike" kern="1200" noProof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  <a:p>
                      <a:pPr marL="0" lvl="0" algn="ctr" defTabSz="914400">
                        <a:buNone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9631929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75254865"/>
                  </a:ext>
                </a:extLst>
              </a:tr>
              <a:tr h="3686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345229141"/>
                  </a:ext>
                </a:extLst>
              </a:tr>
              <a:tr h="36601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390293216"/>
                  </a:ext>
                </a:extLst>
              </a:tr>
              <a:tr h="422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29771576"/>
                  </a:ext>
                </a:extLst>
              </a:tr>
              <a:tr h="3161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b="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466567955"/>
                  </a:ext>
                </a:extLst>
              </a:tr>
              <a:tr h="3161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932589407"/>
                  </a:ext>
                </a:extLst>
              </a:tr>
            </a:tbl>
          </a:graphicData>
        </a:graphic>
      </p:graphicFrame>
      <p:graphicFrame>
        <p:nvGraphicFramePr>
          <p:cNvPr id="19" name="Таблица 12">
            <a:extLst>
              <a:ext uri="{FF2B5EF4-FFF2-40B4-BE49-F238E27FC236}">
                <a16:creationId xmlns:a16="http://schemas.microsoft.com/office/drawing/2014/main" id="{3EAF3103-CECD-43D8-9711-FBE679D5A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652733"/>
              </p:ext>
            </p:extLst>
          </p:nvPr>
        </p:nvGraphicFramePr>
        <p:xfrm>
          <a:off x="8488109" y="1692485"/>
          <a:ext cx="3395375" cy="4293945"/>
        </p:xfrm>
        <a:graphic>
          <a:graphicData uri="http://schemas.openxmlformats.org/drawingml/2006/table">
            <a:tbl>
              <a:tblPr firstRow="1" bandRow="1"/>
              <a:tblGrid>
                <a:gridCol w="2295896">
                  <a:extLst>
                    <a:ext uri="{9D8B030D-6E8A-4147-A177-3AD203B41FA5}">
                      <a16:colId xmlns:a16="http://schemas.microsoft.com/office/drawing/2014/main" val="2927679843"/>
                    </a:ext>
                  </a:extLst>
                </a:gridCol>
                <a:gridCol w="1099479">
                  <a:extLst>
                    <a:ext uri="{9D8B030D-6E8A-4147-A177-3AD203B41FA5}">
                      <a16:colId xmlns:a16="http://schemas.microsoft.com/office/drawing/2014/main" val="3654406321"/>
                    </a:ext>
                  </a:extLst>
                </a:gridCol>
              </a:tblGrid>
              <a:tr h="57580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/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Ряд вопросов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  <a:p>
                      <a:pPr marL="0" algn="ctr" defTabSz="914400" rtl="0" eaLnBrk="1" latinLnBrk="0" hangingPunct="1"/>
                      <a:endParaRPr lang="ru-RU" sz="1200" b="1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916722057"/>
                  </a:ext>
                </a:extLst>
              </a:tr>
              <a:tr h="60640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ClrTx/>
                        <a:buFont typeface="Arial" panose="020B0604020202020204" pitchFamily="34" charset="0"/>
                        <a:buNone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(все расходы до выпуска продукции)</a:t>
                      </a:r>
                    </a:p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1.135.000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55214671"/>
                  </a:ext>
                </a:extLst>
              </a:tr>
              <a:tr h="673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 (на какую сумму планируете в месяц продавать)</a:t>
                      </a:r>
                    </a:p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3196319299"/>
                  </a:ext>
                </a:extLst>
              </a:tr>
              <a:tr h="422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(доходы – расходы)</a:t>
                      </a:r>
                    </a:p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1.865.000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75254865"/>
                  </a:ext>
                </a:extLst>
              </a:tr>
              <a:tr h="422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(выручка – налог)</a:t>
                      </a:r>
                    </a:p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1.492.000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345229141"/>
                  </a:ext>
                </a:extLst>
              </a:tr>
              <a:tr h="5170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нужны инвестиции? Сколько нужно денег на запуск?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2.400.000</a:t>
                      </a: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390293216"/>
                  </a:ext>
                </a:extLst>
              </a:tr>
              <a:tr h="606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Сколько месяцев до возврата инвестиций и точки безубыточности?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229771576"/>
                  </a:ext>
                </a:extLst>
              </a:tr>
              <a:tr h="4689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какую сумму в мес. нужно продавать минимально?</a:t>
                      </a:r>
                    </a:p>
                  </a:txBody>
                  <a:tcPr marL="55418" marR="55418" marT="27709" marB="27709"/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2.615.000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18" marR="55418" marT="27709" marB="27709"/>
                </a:tc>
                <a:extLst>
                  <a:ext uri="{0D108BD9-81ED-4DB2-BD59-A6C34878D82A}">
                    <a16:rowId xmlns:a16="http://schemas.microsoft.com/office/drawing/2014/main" val="2932589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048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1D4658-32CD-4903-BDA6-7B54EEA4E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7A29A97C-0C3C-4F06-9CA4-68DFD1CE4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0886" y="983228"/>
            <a:ext cx="8301112" cy="5874772"/>
          </a:xfrm>
          <a:custGeom>
            <a:avLst/>
            <a:gdLst>
              <a:gd name="connsiteX0" fmla="*/ 3607511 w 8301112"/>
              <a:gd name="connsiteY0" fmla="*/ 0 h 5874772"/>
              <a:gd name="connsiteX1" fmla="*/ 8106431 w 8301112"/>
              <a:gd name="connsiteY1" fmla="*/ 0 h 5874772"/>
              <a:gd name="connsiteX2" fmla="*/ 8301112 w 8301112"/>
              <a:gd name="connsiteY2" fmla="*/ 0 h 5874772"/>
              <a:gd name="connsiteX3" fmla="*/ 8301112 w 8301112"/>
              <a:gd name="connsiteY3" fmla="*/ 5874772 h 5874772"/>
              <a:gd name="connsiteX4" fmla="*/ 27685 w 8301112"/>
              <a:gd name="connsiteY4" fmla="*/ 5874772 h 5874772"/>
              <a:gd name="connsiteX5" fmla="*/ 24376 w 8301112"/>
              <a:gd name="connsiteY5" fmla="*/ 5862584 h 5874772"/>
              <a:gd name="connsiteX6" fmla="*/ 97502 w 8301112"/>
              <a:gd name="connsiteY6" fmla="*/ 5167850 h 5874772"/>
              <a:gd name="connsiteX7" fmla="*/ 2827510 w 8301112"/>
              <a:gd name="connsiteY7" fmla="*/ 438782 h 5874772"/>
              <a:gd name="connsiteX8" fmla="*/ 3607511 w 8301112"/>
              <a:gd name="connsiteY8" fmla="*/ 0 h 587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1112" h="5874772">
                <a:moveTo>
                  <a:pt x="3607511" y="0"/>
                </a:moveTo>
                <a:cubicBezTo>
                  <a:pt x="3607511" y="0"/>
                  <a:pt x="3607511" y="0"/>
                  <a:pt x="8106431" y="0"/>
                </a:cubicBezTo>
                <a:lnTo>
                  <a:pt x="8301112" y="0"/>
                </a:lnTo>
                <a:lnTo>
                  <a:pt x="8301112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01292C1-8B12-4AF2-9B59-8851A132E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360023"/>
            <a:ext cx="5342806" cy="4453168"/>
          </a:xfrm>
          <a:custGeom>
            <a:avLst/>
            <a:gdLst>
              <a:gd name="connsiteX0" fmla="*/ 313737 w 5342806"/>
              <a:gd name="connsiteY0" fmla="*/ 2699726 h 4453168"/>
              <a:gd name="connsiteX1" fmla="*/ 775980 w 5342806"/>
              <a:gd name="connsiteY1" fmla="*/ 2699726 h 4453168"/>
              <a:gd name="connsiteX2" fmla="*/ 846865 w 5342806"/>
              <a:gd name="connsiteY2" fmla="*/ 2741502 h 4453168"/>
              <a:gd name="connsiteX3" fmla="*/ 1078485 w 5342806"/>
              <a:gd name="connsiteY3" fmla="*/ 3140369 h 4453168"/>
              <a:gd name="connsiteX4" fmla="*/ 1078485 w 5342806"/>
              <a:gd name="connsiteY4" fmla="*/ 3221933 h 4453168"/>
              <a:gd name="connsiteX5" fmla="*/ 846865 w 5342806"/>
              <a:gd name="connsiteY5" fmla="*/ 3620799 h 4453168"/>
              <a:gd name="connsiteX6" fmla="*/ 775980 w 5342806"/>
              <a:gd name="connsiteY6" fmla="*/ 3662576 h 4453168"/>
              <a:gd name="connsiteX7" fmla="*/ 313737 w 5342806"/>
              <a:gd name="connsiteY7" fmla="*/ 3662576 h 4453168"/>
              <a:gd name="connsiteX8" fmla="*/ 241855 w 5342806"/>
              <a:gd name="connsiteY8" fmla="*/ 3620799 h 4453168"/>
              <a:gd name="connsiteX9" fmla="*/ 11232 w 5342806"/>
              <a:gd name="connsiteY9" fmla="*/ 3221933 h 4453168"/>
              <a:gd name="connsiteX10" fmla="*/ 11232 w 5342806"/>
              <a:gd name="connsiteY10" fmla="*/ 3140369 h 4453168"/>
              <a:gd name="connsiteX11" fmla="*/ 241855 w 5342806"/>
              <a:gd name="connsiteY11" fmla="*/ 2741502 h 4453168"/>
              <a:gd name="connsiteX12" fmla="*/ 313737 w 5342806"/>
              <a:gd name="connsiteY12" fmla="*/ 2699726 h 4453168"/>
              <a:gd name="connsiteX13" fmla="*/ 2150770 w 5342806"/>
              <a:gd name="connsiteY13" fmla="*/ 492430 h 4453168"/>
              <a:gd name="connsiteX14" fmla="*/ 2388454 w 5342806"/>
              <a:gd name="connsiteY14" fmla="*/ 492430 h 4453168"/>
              <a:gd name="connsiteX15" fmla="*/ 2416181 w 5342806"/>
              <a:gd name="connsiteY15" fmla="*/ 492430 h 4453168"/>
              <a:gd name="connsiteX16" fmla="*/ 2442639 w 5342806"/>
              <a:gd name="connsiteY16" fmla="*/ 537992 h 4453168"/>
              <a:gd name="connsiteX17" fmla="*/ 2572233 w 5342806"/>
              <a:gd name="connsiteY17" fmla="*/ 761161 h 4453168"/>
              <a:gd name="connsiteX18" fmla="*/ 2572233 w 5342806"/>
              <a:gd name="connsiteY18" fmla="*/ 886078 h 4453168"/>
              <a:gd name="connsiteX19" fmla="*/ 2217501 w 5342806"/>
              <a:gd name="connsiteY19" fmla="*/ 1496950 h 4453168"/>
              <a:gd name="connsiteX20" fmla="*/ 2108941 w 5342806"/>
              <a:gd name="connsiteY20" fmla="*/ 1560931 h 4453168"/>
              <a:gd name="connsiteX21" fmla="*/ 1401007 w 5342806"/>
              <a:gd name="connsiteY21" fmla="*/ 1560931 h 4453168"/>
              <a:gd name="connsiteX22" fmla="*/ 1367679 w 5342806"/>
              <a:gd name="connsiteY22" fmla="*/ 1556504 h 4453168"/>
              <a:gd name="connsiteX23" fmla="*/ 1344756 w 5342806"/>
              <a:gd name="connsiteY23" fmla="*/ 1546893 h 4453168"/>
              <a:gd name="connsiteX24" fmla="*/ 1358765 w 5342806"/>
              <a:gd name="connsiteY24" fmla="*/ 1522665 h 4453168"/>
              <a:gd name="connsiteX25" fmla="*/ 1855078 w 5342806"/>
              <a:gd name="connsiteY25" fmla="*/ 664281 h 4453168"/>
              <a:gd name="connsiteX26" fmla="*/ 2150770 w 5342806"/>
              <a:gd name="connsiteY26" fmla="*/ 492430 h 4453168"/>
              <a:gd name="connsiteX27" fmla="*/ 1359084 w 5342806"/>
              <a:gd name="connsiteY27" fmla="*/ 0 h 4453168"/>
              <a:gd name="connsiteX28" fmla="*/ 2157630 w 5342806"/>
              <a:gd name="connsiteY28" fmla="*/ 0 h 4453168"/>
              <a:gd name="connsiteX29" fmla="*/ 2280085 w 5342806"/>
              <a:gd name="connsiteY29" fmla="*/ 72172 h 4453168"/>
              <a:gd name="connsiteX30" fmla="*/ 2494708 w 5342806"/>
              <a:gd name="connsiteY30" fmla="*/ 441767 h 4453168"/>
              <a:gd name="connsiteX31" fmla="*/ 2518954 w 5342806"/>
              <a:gd name="connsiteY31" fmla="*/ 483519 h 4453168"/>
              <a:gd name="connsiteX32" fmla="*/ 2499877 w 5342806"/>
              <a:gd name="connsiteY32" fmla="*/ 483519 h 4453168"/>
              <a:gd name="connsiteX33" fmla="*/ 2409708 w 5342806"/>
              <a:gd name="connsiteY33" fmla="*/ 483519 h 4453168"/>
              <a:gd name="connsiteX34" fmla="*/ 2370537 w 5342806"/>
              <a:gd name="connsiteY34" fmla="*/ 416064 h 4453168"/>
              <a:gd name="connsiteX35" fmla="*/ 2220885 w 5342806"/>
              <a:gd name="connsiteY35" fmla="*/ 158353 h 4453168"/>
              <a:gd name="connsiteX36" fmla="*/ 2112324 w 5342806"/>
              <a:gd name="connsiteY36" fmla="*/ 94371 h 4453168"/>
              <a:gd name="connsiteX37" fmla="*/ 1404390 w 5342806"/>
              <a:gd name="connsiteY37" fmla="*/ 94371 h 4453168"/>
              <a:gd name="connsiteX38" fmla="*/ 1294301 w 5342806"/>
              <a:gd name="connsiteY38" fmla="*/ 158353 h 4453168"/>
              <a:gd name="connsiteX39" fmla="*/ 941098 w 5342806"/>
              <a:gd name="connsiteY39" fmla="*/ 769224 h 4453168"/>
              <a:gd name="connsiteX40" fmla="*/ 941098 w 5342806"/>
              <a:gd name="connsiteY40" fmla="*/ 894141 h 4453168"/>
              <a:gd name="connsiteX41" fmla="*/ 1294301 w 5342806"/>
              <a:gd name="connsiteY41" fmla="*/ 1505013 h 4453168"/>
              <a:gd name="connsiteX42" fmla="*/ 1340745 w 5342806"/>
              <a:gd name="connsiteY42" fmla="*/ 1551856 h 4453168"/>
              <a:gd name="connsiteX43" fmla="*/ 1346119 w 5342806"/>
              <a:gd name="connsiteY43" fmla="*/ 1554109 h 4453168"/>
              <a:gd name="connsiteX44" fmla="*/ 1317310 w 5342806"/>
              <a:gd name="connsiteY44" fmla="*/ 1603934 h 4453168"/>
              <a:gd name="connsiteX45" fmla="*/ 1295884 w 5342806"/>
              <a:gd name="connsiteY45" fmla="*/ 1640991 h 4453168"/>
              <a:gd name="connsiteX46" fmla="*/ 1318107 w 5342806"/>
              <a:gd name="connsiteY46" fmla="*/ 1650309 h 4453168"/>
              <a:gd name="connsiteX47" fmla="*/ 1355700 w 5342806"/>
              <a:gd name="connsiteY47" fmla="*/ 1655302 h 4453168"/>
              <a:gd name="connsiteX48" fmla="*/ 2154247 w 5342806"/>
              <a:gd name="connsiteY48" fmla="*/ 1655302 h 4453168"/>
              <a:gd name="connsiteX49" fmla="*/ 2276701 w 5342806"/>
              <a:gd name="connsiteY49" fmla="*/ 1583132 h 4453168"/>
              <a:gd name="connsiteX50" fmla="*/ 2676837 w 5342806"/>
              <a:gd name="connsiteY50" fmla="*/ 894072 h 4453168"/>
              <a:gd name="connsiteX51" fmla="*/ 2676837 w 5342806"/>
              <a:gd name="connsiteY51" fmla="*/ 753167 h 4453168"/>
              <a:gd name="connsiteX52" fmla="*/ 2544761 w 5342806"/>
              <a:gd name="connsiteY52" fmla="*/ 525724 h 4453168"/>
              <a:gd name="connsiteX53" fmla="*/ 2525427 w 5342806"/>
              <a:gd name="connsiteY53" fmla="*/ 492430 h 4453168"/>
              <a:gd name="connsiteX54" fmla="*/ 2614995 w 5342806"/>
              <a:gd name="connsiteY54" fmla="*/ 492430 h 4453168"/>
              <a:gd name="connsiteX55" fmla="*/ 4052233 w 5342806"/>
              <a:gd name="connsiteY55" fmla="*/ 492430 h 4453168"/>
              <a:gd name="connsiteX56" fmla="*/ 4343819 w 5342806"/>
              <a:gd name="connsiteY56" fmla="*/ 664281 h 4453168"/>
              <a:gd name="connsiteX57" fmla="*/ 5296604 w 5342806"/>
              <a:gd name="connsiteY57" fmla="*/ 2305041 h 4453168"/>
              <a:gd name="connsiteX58" fmla="*/ 5296604 w 5342806"/>
              <a:gd name="connsiteY58" fmla="*/ 2640558 h 4453168"/>
              <a:gd name="connsiteX59" fmla="*/ 4343819 w 5342806"/>
              <a:gd name="connsiteY59" fmla="*/ 4281318 h 4453168"/>
              <a:gd name="connsiteX60" fmla="*/ 4052233 w 5342806"/>
              <a:gd name="connsiteY60" fmla="*/ 4453168 h 4453168"/>
              <a:gd name="connsiteX61" fmla="*/ 2150770 w 5342806"/>
              <a:gd name="connsiteY61" fmla="*/ 4453168 h 4453168"/>
              <a:gd name="connsiteX62" fmla="*/ 1855078 w 5342806"/>
              <a:gd name="connsiteY62" fmla="*/ 4281318 h 4453168"/>
              <a:gd name="connsiteX63" fmla="*/ 906399 w 5342806"/>
              <a:gd name="connsiteY63" fmla="*/ 2640558 h 4453168"/>
              <a:gd name="connsiteX64" fmla="*/ 906399 w 5342806"/>
              <a:gd name="connsiteY64" fmla="*/ 2305041 h 4453168"/>
              <a:gd name="connsiteX65" fmla="*/ 1258651 w 5342806"/>
              <a:gd name="connsiteY65" fmla="*/ 1695815 h 4453168"/>
              <a:gd name="connsiteX66" fmla="*/ 1288338 w 5342806"/>
              <a:gd name="connsiteY66" fmla="*/ 1644472 h 4453168"/>
              <a:gd name="connsiteX67" fmla="*/ 1287293 w 5342806"/>
              <a:gd name="connsiteY67" fmla="*/ 1644034 h 4453168"/>
              <a:gd name="connsiteX68" fmla="*/ 1234904 w 5342806"/>
              <a:gd name="connsiteY68" fmla="*/ 1591195 h 4453168"/>
              <a:gd name="connsiteX69" fmla="*/ 836494 w 5342806"/>
              <a:gd name="connsiteY69" fmla="*/ 902135 h 4453168"/>
              <a:gd name="connsiteX70" fmla="*/ 836494 w 5342806"/>
              <a:gd name="connsiteY70" fmla="*/ 761230 h 4453168"/>
              <a:gd name="connsiteX71" fmla="*/ 1234904 w 5342806"/>
              <a:gd name="connsiteY71" fmla="*/ 72172 h 4453168"/>
              <a:gd name="connsiteX72" fmla="*/ 1359084 w 5342806"/>
              <a:gd name="connsiteY72" fmla="*/ 0 h 445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342806" h="4453168">
                <a:moveTo>
                  <a:pt x="313737" y="2699726"/>
                </a:moveTo>
                <a:cubicBezTo>
                  <a:pt x="313737" y="2699726"/>
                  <a:pt x="313737" y="2699726"/>
                  <a:pt x="775980" y="2699726"/>
                </a:cubicBezTo>
                <a:cubicBezTo>
                  <a:pt x="804933" y="2699726"/>
                  <a:pt x="832887" y="2715641"/>
                  <a:pt x="846865" y="2741502"/>
                </a:cubicBezTo>
                <a:cubicBezTo>
                  <a:pt x="846865" y="2741502"/>
                  <a:pt x="846865" y="2741502"/>
                  <a:pt x="1078485" y="3140369"/>
                </a:cubicBezTo>
                <a:cubicBezTo>
                  <a:pt x="1093461" y="3165236"/>
                  <a:pt x="1093461" y="3197066"/>
                  <a:pt x="1078485" y="3221933"/>
                </a:cubicBezTo>
                <a:cubicBezTo>
                  <a:pt x="1078485" y="3221933"/>
                  <a:pt x="1078485" y="3221933"/>
                  <a:pt x="846865" y="3620799"/>
                </a:cubicBezTo>
                <a:cubicBezTo>
                  <a:pt x="832887" y="3646661"/>
                  <a:pt x="804933" y="3662576"/>
                  <a:pt x="775980" y="3662576"/>
                </a:cubicBezTo>
                <a:cubicBezTo>
                  <a:pt x="775980" y="3662576"/>
                  <a:pt x="775980" y="3662576"/>
                  <a:pt x="313737" y="3662576"/>
                </a:cubicBezTo>
                <a:cubicBezTo>
                  <a:pt x="283786" y="3662576"/>
                  <a:pt x="256830" y="3646661"/>
                  <a:pt x="241855" y="3620799"/>
                </a:cubicBezTo>
                <a:cubicBezTo>
                  <a:pt x="241855" y="3620799"/>
                  <a:pt x="241855" y="3620799"/>
                  <a:pt x="11232" y="3221933"/>
                </a:cubicBezTo>
                <a:cubicBezTo>
                  <a:pt x="-3743" y="3197066"/>
                  <a:pt x="-3743" y="3165236"/>
                  <a:pt x="11232" y="3140369"/>
                </a:cubicBezTo>
                <a:cubicBezTo>
                  <a:pt x="11232" y="3140369"/>
                  <a:pt x="11232" y="3140369"/>
                  <a:pt x="241855" y="2741502"/>
                </a:cubicBezTo>
                <a:cubicBezTo>
                  <a:pt x="256830" y="2715641"/>
                  <a:pt x="283786" y="2699726"/>
                  <a:pt x="313737" y="2699726"/>
                </a:cubicBezTo>
                <a:close/>
                <a:moveTo>
                  <a:pt x="2150770" y="492430"/>
                </a:moveTo>
                <a:cubicBezTo>
                  <a:pt x="2150770" y="492430"/>
                  <a:pt x="2150770" y="492430"/>
                  <a:pt x="2388454" y="492430"/>
                </a:cubicBezTo>
                <a:lnTo>
                  <a:pt x="2416181" y="492430"/>
                </a:lnTo>
                <a:lnTo>
                  <a:pt x="2442639" y="537992"/>
                </a:lnTo>
                <a:cubicBezTo>
                  <a:pt x="2479480" y="601434"/>
                  <a:pt x="2522349" y="675258"/>
                  <a:pt x="2572233" y="761161"/>
                </a:cubicBezTo>
                <a:cubicBezTo>
                  <a:pt x="2595168" y="799246"/>
                  <a:pt x="2595168" y="847994"/>
                  <a:pt x="2572233" y="886078"/>
                </a:cubicBezTo>
                <a:cubicBezTo>
                  <a:pt x="2572233" y="886078"/>
                  <a:pt x="2572233" y="886078"/>
                  <a:pt x="2217501" y="1496950"/>
                </a:cubicBezTo>
                <a:cubicBezTo>
                  <a:pt x="2196094" y="1536558"/>
                  <a:pt x="2153283" y="1560931"/>
                  <a:pt x="2108941" y="1560931"/>
                </a:cubicBezTo>
                <a:cubicBezTo>
                  <a:pt x="2108941" y="1560931"/>
                  <a:pt x="2108941" y="1560931"/>
                  <a:pt x="1401007" y="1560931"/>
                </a:cubicBezTo>
                <a:cubicBezTo>
                  <a:pt x="1389539" y="1560931"/>
                  <a:pt x="1378359" y="1559408"/>
                  <a:pt x="1367679" y="1556504"/>
                </a:cubicBezTo>
                <a:lnTo>
                  <a:pt x="1344756" y="1546893"/>
                </a:lnTo>
                <a:lnTo>
                  <a:pt x="1358765" y="1522665"/>
                </a:lnTo>
                <a:cubicBezTo>
                  <a:pt x="1485427" y="1303600"/>
                  <a:pt x="1647555" y="1023197"/>
                  <a:pt x="1855078" y="664281"/>
                </a:cubicBezTo>
                <a:cubicBezTo>
                  <a:pt x="1916680" y="557897"/>
                  <a:pt x="2027565" y="492430"/>
                  <a:pt x="2150770" y="492430"/>
                </a:cubicBezTo>
                <a:close/>
                <a:moveTo>
                  <a:pt x="1359084" y="0"/>
                </a:moveTo>
                <a:cubicBezTo>
                  <a:pt x="1359084" y="0"/>
                  <a:pt x="1359084" y="0"/>
                  <a:pt x="2157630" y="0"/>
                </a:cubicBezTo>
                <a:cubicBezTo>
                  <a:pt x="2207647" y="0"/>
                  <a:pt x="2255938" y="27495"/>
                  <a:pt x="2280085" y="72172"/>
                </a:cubicBezTo>
                <a:cubicBezTo>
                  <a:pt x="2280085" y="72172"/>
                  <a:pt x="2280085" y="72172"/>
                  <a:pt x="2494708" y="441767"/>
                </a:cubicBezTo>
                <a:lnTo>
                  <a:pt x="2518954" y="483519"/>
                </a:lnTo>
                <a:lnTo>
                  <a:pt x="2499877" y="483519"/>
                </a:lnTo>
                <a:lnTo>
                  <a:pt x="2409708" y="483519"/>
                </a:lnTo>
                <a:lnTo>
                  <a:pt x="2370537" y="416064"/>
                </a:lnTo>
                <a:cubicBezTo>
                  <a:pt x="2220885" y="158353"/>
                  <a:pt x="2220885" y="158353"/>
                  <a:pt x="2220885" y="158353"/>
                </a:cubicBezTo>
                <a:cubicBezTo>
                  <a:pt x="2199478" y="118745"/>
                  <a:pt x="2156666" y="94371"/>
                  <a:pt x="2112324" y="94371"/>
                </a:cubicBezTo>
                <a:cubicBezTo>
                  <a:pt x="1404390" y="94371"/>
                  <a:pt x="1404390" y="94371"/>
                  <a:pt x="1404390" y="94371"/>
                </a:cubicBezTo>
                <a:cubicBezTo>
                  <a:pt x="1358520" y="94371"/>
                  <a:pt x="1317236" y="118745"/>
                  <a:pt x="1294301" y="158353"/>
                </a:cubicBezTo>
                <a:cubicBezTo>
                  <a:pt x="941098" y="769224"/>
                  <a:pt x="941098" y="769224"/>
                  <a:pt x="941098" y="769224"/>
                </a:cubicBezTo>
                <a:cubicBezTo>
                  <a:pt x="918163" y="807309"/>
                  <a:pt x="918163" y="856057"/>
                  <a:pt x="941098" y="894141"/>
                </a:cubicBezTo>
                <a:cubicBezTo>
                  <a:pt x="1294301" y="1505013"/>
                  <a:pt x="1294301" y="1505013"/>
                  <a:pt x="1294301" y="1505013"/>
                </a:cubicBezTo>
                <a:cubicBezTo>
                  <a:pt x="1305769" y="1524817"/>
                  <a:pt x="1321823" y="1540812"/>
                  <a:pt x="1340745" y="1551856"/>
                </a:cubicBezTo>
                <a:lnTo>
                  <a:pt x="1346119" y="1554109"/>
                </a:lnTo>
                <a:lnTo>
                  <a:pt x="1317310" y="1603934"/>
                </a:lnTo>
                <a:lnTo>
                  <a:pt x="1295884" y="1640991"/>
                </a:lnTo>
                <a:lnTo>
                  <a:pt x="1318107" y="1650309"/>
                </a:lnTo>
                <a:cubicBezTo>
                  <a:pt x="1330154" y="1653584"/>
                  <a:pt x="1342766" y="1655302"/>
                  <a:pt x="1355700" y="1655302"/>
                </a:cubicBezTo>
                <a:cubicBezTo>
                  <a:pt x="2154247" y="1655302"/>
                  <a:pt x="2154247" y="1655302"/>
                  <a:pt x="2154247" y="1655302"/>
                </a:cubicBezTo>
                <a:cubicBezTo>
                  <a:pt x="2204264" y="1655302"/>
                  <a:pt x="2252555" y="1627810"/>
                  <a:pt x="2276701" y="1583132"/>
                </a:cubicBezTo>
                <a:cubicBezTo>
                  <a:pt x="2676837" y="894072"/>
                  <a:pt x="2676837" y="894072"/>
                  <a:pt x="2676837" y="894072"/>
                </a:cubicBezTo>
                <a:cubicBezTo>
                  <a:pt x="2702708" y="851114"/>
                  <a:pt x="2702708" y="796127"/>
                  <a:pt x="2676837" y="753167"/>
                </a:cubicBezTo>
                <a:cubicBezTo>
                  <a:pt x="2626820" y="667035"/>
                  <a:pt x="2583056" y="591669"/>
                  <a:pt x="2544761" y="525724"/>
                </a:cubicBezTo>
                <a:lnTo>
                  <a:pt x="2525427" y="492430"/>
                </a:lnTo>
                <a:lnTo>
                  <a:pt x="2614995" y="492430"/>
                </a:lnTo>
                <a:cubicBezTo>
                  <a:pt x="2893530" y="492430"/>
                  <a:pt x="3339185" y="492430"/>
                  <a:pt x="4052233" y="492430"/>
                </a:cubicBezTo>
                <a:cubicBezTo>
                  <a:pt x="4171332" y="492430"/>
                  <a:pt x="4286323" y="557897"/>
                  <a:pt x="4343819" y="664281"/>
                </a:cubicBezTo>
                <a:cubicBezTo>
                  <a:pt x="4343819" y="664281"/>
                  <a:pt x="4343819" y="664281"/>
                  <a:pt x="5296604" y="2305041"/>
                </a:cubicBezTo>
                <a:cubicBezTo>
                  <a:pt x="5358207" y="2407332"/>
                  <a:pt x="5358207" y="2538266"/>
                  <a:pt x="5296604" y="2640558"/>
                </a:cubicBezTo>
                <a:cubicBezTo>
                  <a:pt x="5296604" y="2640558"/>
                  <a:pt x="5296604" y="2640558"/>
                  <a:pt x="4343819" y="4281318"/>
                </a:cubicBezTo>
                <a:cubicBezTo>
                  <a:pt x="4286323" y="4387702"/>
                  <a:pt x="4171332" y="4453168"/>
                  <a:pt x="4052233" y="4453168"/>
                </a:cubicBezTo>
                <a:cubicBezTo>
                  <a:pt x="4052233" y="4453168"/>
                  <a:pt x="4052233" y="4453168"/>
                  <a:pt x="2150770" y="4453168"/>
                </a:cubicBezTo>
                <a:cubicBezTo>
                  <a:pt x="2027565" y="4453168"/>
                  <a:pt x="1916680" y="4387702"/>
                  <a:pt x="1855078" y="4281318"/>
                </a:cubicBezTo>
                <a:cubicBezTo>
                  <a:pt x="1855078" y="4281318"/>
                  <a:pt x="1855078" y="4281318"/>
                  <a:pt x="906399" y="2640558"/>
                </a:cubicBezTo>
                <a:cubicBezTo>
                  <a:pt x="844796" y="2538266"/>
                  <a:pt x="844796" y="2407332"/>
                  <a:pt x="906399" y="2305041"/>
                </a:cubicBezTo>
                <a:cubicBezTo>
                  <a:pt x="906399" y="2305041"/>
                  <a:pt x="906399" y="2305041"/>
                  <a:pt x="1258651" y="1695815"/>
                </a:cubicBezTo>
                <a:lnTo>
                  <a:pt x="1288338" y="1644472"/>
                </a:lnTo>
                <a:lnTo>
                  <a:pt x="1287293" y="1644034"/>
                </a:lnTo>
                <a:cubicBezTo>
                  <a:pt x="1265949" y="1631576"/>
                  <a:pt x="1247840" y="1613534"/>
                  <a:pt x="1234904" y="1591195"/>
                </a:cubicBezTo>
                <a:cubicBezTo>
                  <a:pt x="1234904" y="1591195"/>
                  <a:pt x="1234904" y="1591195"/>
                  <a:pt x="836494" y="902135"/>
                </a:cubicBezTo>
                <a:cubicBezTo>
                  <a:pt x="810622" y="859177"/>
                  <a:pt x="810622" y="804190"/>
                  <a:pt x="836494" y="761230"/>
                </a:cubicBezTo>
                <a:cubicBezTo>
                  <a:pt x="836494" y="761230"/>
                  <a:pt x="836494" y="761230"/>
                  <a:pt x="1234904" y="72172"/>
                </a:cubicBezTo>
                <a:cubicBezTo>
                  <a:pt x="1260775" y="27495"/>
                  <a:pt x="1307343" y="0"/>
                  <a:pt x="13590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Графика, логотип, символ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5E825867-40C8-B0F4-C204-F0AAA7F1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222" y="1675341"/>
            <a:ext cx="2420410" cy="2420410"/>
          </a:xfrm>
          <a:prstGeom prst="rect">
            <a:avLst/>
          </a:prstGeom>
        </p:spPr>
      </p:pic>
      <p:pic>
        <p:nvPicPr>
          <p:cNvPr id="5" name="Рисунок 4" descr="Изображение выглядит как на открытом воздухе, облако, неб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3E1CDE51-2F83-0AB9-ED6C-3F4AC0B3A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221" y="2203930"/>
            <a:ext cx="5096955" cy="3313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1699DD-7E83-E97A-DB7E-1BF40D647309}"/>
              </a:ext>
            </a:extLst>
          </p:cNvPr>
          <p:cNvSpPr txBox="1"/>
          <p:nvPr/>
        </p:nvSpPr>
        <p:spPr>
          <a:xfrm>
            <a:off x="489231" y="4469423"/>
            <a:ext cx="6050387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600" dirty="0">
                <a:latin typeface="Times New Roman"/>
                <a:ea typeface="Calibri"/>
                <a:cs typeface="Calibri"/>
              </a:rPr>
              <a:t>Пока что, единственным нашим спонсором является Ивановский государственный энергетический университет имени В. И. Ленина</a:t>
            </a:r>
            <a:endParaRPr lang="ru-RU" sz="26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5580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обувь, одежда, мультфильм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0AEBF3E-18BC-B858-762C-417E83DD4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659D7D-5C65-B552-2CD3-C83B07B14C3E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err="1">
                <a:latin typeface="Times New Roman"/>
                <a:cs typeface="Times New Roman"/>
              </a:rPr>
              <a:t>Мы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планируем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заручиться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поддержкой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от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государства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направить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выделенные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средства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на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увеличение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точек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сбору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домов</a:t>
            </a:r>
            <a:r>
              <a:rPr lang="en-US" sz="2000">
                <a:latin typeface="Times New Roman"/>
                <a:cs typeface="Times New Roman"/>
              </a:rPr>
              <a:t>.​</a:t>
            </a:r>
            <a:endParaRPr lang="en-US" sz="2000" dirty="0">
              <a:latin typeface="Times New Roman"/>
              <a:cs typeface="Times New Roman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err="1">
                <a:latin typeface="Times New Roman"/>
                <a:cs typeface="Times New Roman"/>
              </a:rPr>
              <a:t>Также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планируем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увеличить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штатный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персонал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путем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тщательного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отбора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только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лучших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кандидатов</a:t>
            </a:r>
            <a:r>
              <a:rPr lang="en-US" sz="2000">
                <a:latin typeface="Times New Roman"/>
                <a:cs typeface="Times New Roman"/>
              </a:rPr>
              <a:t>. ​</a:t>
            </a:r>
            <a:endParaRPr lang="en-US" sz="2000" dirty="0">
              <a:latin typeface="Times New Roman"/>
              <a:cs typeface="Times New Roman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err="1">
                <a:latin typeface="Times New Roman"/>
                <a:cs typeface="Times New Roman"/>
              </a:rPr>
              <a:t>После</a:t>
            </a:r>
            <a:r>
              <a:rPr lang="en-US" sz="2000" dirty="0">
                <a:latin typeface="Times New Roman"/>
                <a:cs typeface="Times New Roman"/>
              </a:rPr>
              <a:t>  </a:t>
            </a:r>
            <a:r>
              <a:rPr lang="en-US" sz="2000" err="1">
                <a:latin typeface="Times New Roman"/>
                <a:cs typeface="Times New Roman"/>
              </a:rPr>
              <a:t>чего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мы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будем</a:t>
            </a:r>
            <a:r>
              <a:rPr lang="en-US" sz="2000" dirty="0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постепенно</a:t>
            </a:r>
            <a:r>
              <a:rPr lang="en-US" sz="2000" dirty="0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улучшать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качество</a:t>
            </a:r>
            <a:r>
              <a:rPr lang="en-US" sz="2000">
                <a:latin typeface="Times New Roman"/>
                <a:cs typeface="Times New Roman"/>
              </a:rPr>
              <a:t> и </a:t>
            </a:r>
            <a:r>
              <a:rPr lang="en-US" sz="2000" err="1">
                <a:latin typeface="Times New Roman"/>
                <a:cs typeface="Times New Roman"/>
              </a:rPr>
              <a:t>количество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производства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внедряя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все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более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новые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технологии</a:t>
            </a:r>
            <a:r>
              <a:rPr lang="en-US" sz="2000">
                <a:latin typeface="Times New Roman"/>
                <a:cs typeface="Times New Roman"/>
              </a:rPr>
              <a:t>. ​</a:t>
            </a:r>
            <a:endParaRPr lang="en-US" sz="2000" dirty="0">
              <a:latin typeface="Times New Roman"/>
              <a:cs typeface="Times New Roman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err="1">
                <a:latin typeface="Times New Roman"/>
                <a:cs typeface="Times New Roman"/>
              </a:rPr>
              <a:t>Наладив</a:t>
            </a:r>
            <a:r>
              <a:rPr lang="en-US" sz="2000" dirty="0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производство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мы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планируем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расширять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зону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рынка</a:t>
            </a:r>
            <a:r>
              <a:rPr lang="en-US" sz="2000">
                <a:latin typeface="Times New Roman"/>
                <a:cs typeface="Times New Roman"/>
              </a:rPr>
              <a:t> - </a:t>
            </a:r>
            <a:r>
              <a:rPr lang="en-US" sz="2000" err="1">
                <a:latin typeface="Times New Roman"/>
                <a:cs typeface="Times New Roman"/>
              </a:rPr>
              <a:t>выходом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на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всю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территорию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Российской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Федерации</a:t>
            </a:r>
            <a:r>
              <a:rPr lang="en-US" sz="2000">
                <a:latin typeface="Times New Roman"/>
                <a:cs typeface="Times New Roman"/>
              </a:rPr>
              <a:t>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8FE2D-C831-EA22-A6AF-E1BEE3C1FBC4}"/>
              </a:ext>
            </a:extLst>
          </p:cNvPr>
          <p:cNvSpPr txBox="1"/>
          <p:nvPr/>
        </p:nvSpPr>
        <p:spPr>
          <a:xfrm>
            <a:off x="509881" y="246474"/>
            <a:ext cx="454001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b="1">
                <a:latin typeface="Times New Roman"/>
              </a:rPr>
              <a:t>План развития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158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53220" y="4625389"/>
            <a:ext cx="5899290" cy="165581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ts val="2643"/>
              </a:lnSpc>
              <a:buNone/>
            </a:pPr>
            <a:endParaRPr lang="ru-RU" sz="1050">
              <a:ea typeface="Calibri"/>
              <a:cs typeface="Calibri"/>
            </a:endParaRPr>
          </a:p>
          <a:p>
            <a:pPr>
              <a:lnSpc>
                <a:spcPts val="2643"/>
              </a:lnSpc>
              <a:buNone/>
            </a:pPr>
            <a:r>
              <a:rPr lang="ru-RU" sz="1091"/>
              <a:t>Телефон</a:t>
            </a:r>
          </a:p>
          <a:p>
            <a:pPr>
              <a:lnSpc>
                <a:spcPts val="2643"/>
              </a:lnSpc>
              <a:buNone/>
            </a:pPr>
            <a:r>
              <a:rPr lang="en-US" sz="1091"/>
              <a:t>email</a:t>
            </a:r>
            <a:endParaRPr lang="ru-RU" sz="109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20" y="2766580"/>
            <a:ext cx="5899290" cy="1324841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b="1"/>
              <a:t>Контакты</a:t>
            </a:r>
            <a:endParaRPr lang="ru-RU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621280" y="4625389"/>
            <a:ext cx="5899290" cy="1655811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43"/>
              </a:lnSpc>
            </a:pPr>
            <a:endParaRPr lang="ru-RU"/>
          </a:p>
          <a:p>
            <a:pPr>
              <a:lnSpc>
                <a:spcPts val="2643"/>
              </a:lnSpc>
            </a:pPr>
            <a:r>
              <a:rPr lang="en-US" sz="1650"/>
              <a:t>+7 </a:t>
            </a:r>
            <a:r>
              <a:rPr lang="en-US" sz="1650">
                <a:ea typeface="Calibri"/>
                <a:cs typeface="Calibri"/>
              </a:rPr>
              <a:t>9807357730</a:t>
            </a:r>
          </a:p>
          <a:p>
            <a:pPr>
              <a:lnSpc>
                <a:spcPts val="2643"/>
              </a:lnSpc>
            </a:pPr>
            <a:r>
              <a:rPr lang="en-US" sz="1650">
                <a:ea typeface="Calibri"/>
                <a:cs typeface="Calibri"/>
              </a:rPr>
              <a:t>koryukin-km@mail.ru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15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670</Words>
  <Application>Microsoft Office PowerPoint</Application>
  <PresentationFormat>Широкоэкранный</PresentationFormat>
  <Paragraphs>142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Arial,Sans-Serif</vt:lpstr>
      <vt:lpstr>Calibri</vt:lpstr>
      <vt:lpstr>Calibri Light</vt:lpstr>
      <vt:lpstr>Times New Roman</vt:lpstr>
      <vt:lpstr>Тема Office</vt:lpstr>
      <vt:lpstr>КИНГДОМ</vt:lpstr>
      <vt:lpstr>Команда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Бизнес-модель. Расчеты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Максим Крунов</cp:lastModifiedBy>
  <cp:revision>739</cp:revision>
  <dcterms:created xsi:type="dcterms:W3CDTF">2023-11-21T15:11:04Z</dcterms:created>
  <dcterms:modified xsi:type="dcterms:W3CDTF">2023-11-26T17:38:19Z</dcterms:modified>
</cp:coreProperties>
</file>