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70" r:id="rId2"/>
    <p:sldId id="281" r:id="rId3"/>
    <p:sldId id="286" r:id="rId4"/>
    <p:sldId id="291" r:id="rId5"/>
    <p:sldId id="29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5" r:id="rId14"/>
    <p:sldId id="316" r:id="rId15"/>
    <p:sldId id="317" r:id="rId16"/>
    <p:sldId id="269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>
        <p:scale>
          <a:sx n="54" d="100"/>
          <a:sy n="54" d="100"/>
        </p:scale>
        <p:origin x="-2472" y="-1314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892846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b="1" dirty="0">
                <a:solidFill>
                  <a:srgbClr val="9F00FF"/>
                </a:solidFill>
              </a:rPr>
              <a:t>АРМ Работника в конфигурации 1С:УНФ</a:t>
            </a:r>
            <a:endParaRPr dirty="0">
              <a:solidFill>
                <a:srgbClr val="9F00FF"/>
              </a:solidFill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Фадеева Мария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Студент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xmlns="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23740" y="1955443"/>
            <a:ext cx="1084911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>
              <a:tabLst>
                <a:tab pos="0" algn="l"/>
              </a:tabLst>
            </a:pPr>
            <a:r>
              <a:rPr lang="ru-RU" sz="3600" spc="-1" dirty="0"/>
              <a:t>Проблема и потребность в продукте</a:t>
            </a:r>
            <a:endParaRPr lang="ru-RU" sz="3600" spc="-1" dirty="0">
              <a:latin typeface="XO Oriel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ru-RU" sz="2000" dirty="0"/>
              <a:t>Проблема автоматизации процесса производства для руководителя, а также кладовщика, отвечающего за прием и выдачу материала/товара. Сильная нагрузка на вышеуказанные должности. 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ru-RU" sz="2000" dirty="0"/>
              <a:t>Существующие варианты не учитывают особенности процесса производства;</a:t>
            </a:r>
          </a:p>
          <a:p>
            <a:r>
              <a:rPr lang="ru-RU" sz="2000" dirty="0"/>
              <a:t>Нет разработок именно для работника, только для АУП (аппарата управления предприятия).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420955" y="3175192"/>
            <a:ext cx="11218595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758825" indent="-742950">
              <a:buFont typeface="+mj-lt"/>
              <a:buAutoNum type="arabicPeriod"/>
            </a:pPr>
            <a:r>
              <a:rPr lang="ru-RU" sz="2400" dirty="0"/>
              <a:t>Разработка автоматизированного рабочего места индивидуально для работника с учетом специфики производственного процесса;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2400" dirty="0"/>
              <a:t>Не требует дополнительного оборудования. Необходимо иметь рабочую конфигурацию программного продукта «1С: Управление нашей фирмой».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2400" dirty="0"/>
              <a:t>Программный продукт остается на поддержке.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Решение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Цель проекта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xmlns="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xmlns="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xmlns="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993857" y="1905000"/>
            <a:ext cx="10150393" cy="25237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800" dirty="0"/>
              <a:t>Цель работы - проектирование и разработка АРМ-системы работника производственной компании для снижении нагрузки на начальника производства и кладовщика. </a:t>
            </a:r>
          </a:p>
          <a:p>
            <a:r>
              <a:rPr lang="ru-RU" sz="2800" dirty="0"/>
              <a:t>А также возможность оперативного анализа процесса производства.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Технология</a:t>
            </a:r>
            <a:endParaRPr lang="ru-RU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673166" y="1790700"/>
            <a:ext cx="10794934" cy="12311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800" dirty="0"/>
              <a:t>Используется технология информационных систем, позволяющая автоматизировать тот или иной процесс.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47196" y="6365338"/>
            <a:ext cx="582679" cy="506843"/>
            <a:chOff x="-40418" y="0"/>
            <a:chExt cx="582677" cy="506841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-40418" y="138710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Продукт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3166" y="1790700"/>
            <a:ext cx="10794934" cy="12311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800" dirty="0"/>
              <a:t>Обработка «Автоматизированное рабочее место работника для конфигурации 1С: УНФ»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7410142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Целевой рынок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3166" y="1790700"/>
            <a:ext cx="4599099" cy="20928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800" dirty="0"/>
              <a:t>Продажа продукта компаниям, специализирующимся на производстве.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EF5617BD-DEB2-424C-ABE7-7C415CEDE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309" y="753934"/>
            <a:ext cx="7245691" cy="549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4440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Конкуренты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3166" y="1790700"/>
            <a:ext cx="10585384" cy="25237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2800" dirty="0"/>
              <a:t>Программисты 1С (индивидуальные предприниматели), занимающие доработкой типового ПО 1С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2800" dirty="0"/>
              <a:t>Юридические лица - компании, занимающиеся сопровождением и доработкой продуктов 1С (</a:t>
            </a:r>
            <a:r>
              <a:rPr lang="ru-RU" sz="2800" dirty="0" err="1"/>
              <a:t>франчайзи</a:t>
            </a:r>
            <a:r>
              <a:rPr lang="ru-RU" sz="2800" dirty="0"/>
              <a:t>)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2800" dirty="0"/>
              <a:t>1С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2151275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Бизнес-модель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3166" y="5113721"/>
            <a:ext cx="10585384" cy="19082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400" dirty="0"/>
              <a:t>Поскольку трудоемкость проекта по предварительной оценке составляет  </a:t>
            </a:r>
            <a:r>
              <a:rPr lang="ru-RU" sz="2400" dirty="0" smtClean="0"/>
              <a:t>1,7 </a:t>
            </a:r>
            <a:r>
              <a:rPr lang="ru-RU" sz="2400" dirty="0"/>
              <a:t>месяца, то сметная калькуляция по планируемой себестоимости на разработку ИС за этот период составит:</a:t>
            </a:r>
          </a:p>
          <a:p>
            <a:pPr algn="ctr"/>
            <a:r>
              <a:rPr lang="ru-RU" sz="2400" dirty="0" smtClean="0"/>
              <a:t>32582*1,7 </a:t>
            </a:r>
            <a:r>
              <a:rPr lang="ru-RU" sz="2400" dirty="0"/>
              <a:t>= </a:t>
            </a:r>
            <a:r>
              <a:rPr lang="ru-RU" sz="2400" b="1" dirty="0" smtClean="0"/>
              <a:t>55389,40 </a:t>
            </a:r>
            <a:r>
              <a:rPr lang="ru-RU" sz="2400" b="1" dirty="0"/>
              <a:t>руб</a:t>
            </a:r>
            <a:r>
              <a:rPr lang="ru-RU" sz="2800" b="1" dirty="0"/>
              <a:t>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980519"/>
              </p:ext>
            </p:extLst>
          </p:nvPr>
        </p:nvGraphicFramePr>
        <p:xfrm>
          <a:off x="1320397" y="1586564"/>
          <a:ext cx="9436536" cy="32004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6364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000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8392"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Статья расходов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Сумма, руб.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8392"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Основная заработная плата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22000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392"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Отчисления в страховые фонды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6600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392"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Стоимость машинного времени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1782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392"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Накладные расходы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1100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392"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Прочие затраты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1100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392"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Итого затраты на разработку ИС на 1 месяц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32582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813526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Текущий статус проекта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3166" y="1790700"/>
            <a:ext cx="10585384" cy="8002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800" dirty="0"/>
              <a:t>Концепция на этапе разработки ПО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5883402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План реализации</a:t>
            </a:r>
          </a:p>
        </p:txBody>
      </p:sp>
      <p:pic>
        <p:nvPicPr>
          <p:cNvPr id="18" name="image105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166" y="1555282"/>
            <a:ext cx="4452620" cy="4188460"/>
          </a:xfrm>
          <a:prstGeom prst="rect">
            <a:avLst/>
          </a:prstGeom>
        </p:spPr>
      </p:pic>
      <p:pic>
        <p:nvPicPr>
          <p:cNvPr id="20" name="image106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25786" y="1555282"/>
            <a:ext cx="6814168" cy="414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12688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13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Команда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3166" y="1790700"/>
            <a:ext cx="10585384" cy="25237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>
              <a:tabLst>
                <a:tab pos="0" algn="l"/>
              </a:tabLst>
            </a:pPr>
            <a:r>
              <a:rPr lang="ru-RU" sz="2800" spc="-1" dirty="0">
                <a:solidFill>
                  <a:srgbClr val="1B1B1B"/>
                </a:solidFill>
                <a:latin typeface="XO Oriel"/>
                <a:ea typeface="Gilroy-Light"/>
              </a:rPr>
              <a:t>Лидер — студент группы ПИм-11 Фадеева Мария </a:t>
            </a:r>
            <a:r>
              <a:rPr lang="ru-RU" sz="2800" spc="-1" dirty="0" smtClean="0">
                <a:solidFill>
                  <a:srgbClr val="1B1B1B"/>
                </a:solidFill>
                <a:latin typeface="XO Oriel"/>
                <a:ea typeface="Gilroy-Light"/>
              </a:rPr>
              <a:t>Андреевна</a:t>
            </a:r>
          </a:p>
          <a:p>
            <a:pPr algn="just">
              <a:tabLst>
                <a:tab pos="0" algn="l"/>
              </a:tabLst>
            </a:pPr>
            <a:r>
              <a:rPr lang="ru-RU" sz="2800" spc="-1" dirty="0" smtClean="0">
                <a:solidFill>
                  <a:srgbClr val="1B1B1B"/>
                </a:solidFill>
                <a:latin typeface="XO Oriel"/>
              </a:rPr>
              <a:t>Помощник </a:t>
            </a:r>
            <a:r>
              <a:rPr lang="ru-RU" sz="2800" spc="-1" dirty="0">
                <a:solidFill>
                  <a:srgbClr val="1B1B1B"/>
                </a:solidFill>
                <a:latin typeface="XO Oriel"/>
                <a:ea typeface="Gilroy-Light"/>
              </a:rPr>
              <a:t>—</a:t>
            </a:r>
            <a:r>
              <a:rPr lang="ru-RU" sz="2800" spc="-1" dirty="0">
                <a:solidFill>
                  <a:srgbClr val="1B1B1B"/>
                </a:solidFill>
                <a:latin typeface="XO Oriel"/>
              </a:rPr>
              <a:t> </a:t>
            </a:r>
            <a:r>
              <a:rPr lang="ru-RU" sz="2800" spc="-1" dirty="0" smtClean="0">
                <a:solidFill>
                  <a:srgbClr val="1B1B1B"/>
                </a:solidFill>
                <a:latin typeface="XO Oriel"/>
              </a:rPr>
              <a:t>студент группы ПИ-43 </a:t>
            </a:r>
            <a:r>
              <a:rPr lang="ru-RU" sz="2800" spc="-1" dirty="0">
                <a:solidFill>
                  <a:srgbClr val="1B1B1B"/>
                </a:solidFill>
                <a:latin typeface="XO Oriel"/>
              </a:rPr>
              <a:t>Моисеев Александр Владимирович</a:t>
            </a:r>
            <a:endParaRPr lang="ru-RU" sz="2800" spc="-1" dirty="0">
              <a:latin typeface="XO Oriel"/>
            </a:endParaRPr>
          </a:p>
          <a:p>
            <a:pPr algn="just">
              <a:tabLst>
                <a:tab pos="0" algn="l"/>
              </a:tabLst>
            </a:pPr>
            <a:r>
              <a:rPr lang="ru-RU" sz="2800" spc="-1" dirty="0" err="1">
                <a:solidFill>
                  <a:srgbClr val="1B1B1B"/>
                </a:solidFill>
                <a:latin typeface="XO Oriel"/>
                <a:ea typeface="Gilroy-Light"/>
              </a:rPr>
              <a:t>Трекер</a:t>
            </a:r>
            <a:r>
              <a:rPr lang="ru-RU" sz="2800" spc="-1" dirty="0">
                <a:solidFill>
                  <a:srgbClr val="1B1B1B"/>
                </a:solidFill>
                <a:latin typeface="XO Oriel"/>
                <a:ea typeface="Gilroy-Light"/>
              </a:rPr>
              <a:t> — доктор экономических наук, доцент Швецов Андрей Владимирович</a:t>
            </a:r>
            <a:endParaRPr lang="ru-RU" sz="2800" spc="-1" dirty="0">
              <a:latin typeface="XO Orie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3210259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14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7DA271B1-E3E2-B470-7FBD-BF2F39D0553F}"/>
              </a:ext>
            </a:extLst>
          </p:cNvPr>
          <p:cNvSpPr txBox="1"/>
          <p:nvPr/>
        </p:nvSpPr>
        <p:spPr>
          <a:xfrm>
            <a:off x="2536641" y="239596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Финансовые показатели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127912"/>
              </p:ext>
            </p:extLst>
          </p:nvPr>
        </p:nvGraphicFramePr>
        <p:xfrm>
          <a:off x="673166" y="1064680"/>
          <a:ext cx="10908322" cy="574893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72235"/>
                <a:gridCol w="3016088"/>
                <a:gridCol w="1617785"/>
                <a:gridCol w="1776046"/>
                <a:gridCol w="1371600"/>
                <a:gridCol w="1579029"/>
                <a:gridCol w="1275539"/>
              </a:tblGrid>
              <a:tr h="953537">
                <a:tc>
                  <a:txBody>
                    <a:bodyPr/>
                    <a:lstStyle/>
                    <a:p>
                      <a:pPr marR="605155" algn="ctr">
                        <a:spcAft>
                          <a:spcPts val="0"/>
                        </a:spcAft>
                        <a:tabLst>
                          <a:tab pos="-408305" algn="ctr"/>
                          <a:tab pos="514350" algn="l"/>
                        </a:tabLst>
                      </a:pPr>
                      <a:r>
                        <a:rPr lang="en-US" sz="800" dirty="0">
                          <a:effectLst/>
                        </a:rPr>
                        <a:t>№</a:t>
                      </a:r>
                      <a:endParaRPr lang="ru-RU" sz="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Название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операции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Частота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проведения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операций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Временные затраты на 1 операцию по базовому варианту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Временные затраты на 1 операцию по проектируемому варианту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Годовые затраты труда по базовому варианту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Годовые затраты труда по проекти-руемому варианту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</a:tr>
              <a:tr h="529200">
                <a:tc>
                  <a:txBody>
                    <a:bodyPr/>
                    <a:lstStyle/>
                    <a:p>
                      <a:pPr marR="605155" algn="ctr">
                        <a:spcAft>
                          <a:spcPts val="0"/>
                        </a:spcAft>
                        <a:tabLst>
                          <a:tab pos="-408305" algn="ctr"/>
                          <a:tab pos="514350" algn="l"/>
                        </a:tabLs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Запуск базы и авторизация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 раз в день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 мин</a:t>
                      </a:r>
                      <a:r>
                        <a:rPr lang="ru-RU" sz="1600">
                          <a:effectLst/>
                        </a:rPr>
                        <a:t>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260*1мин.=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260 мин.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</a:tr>
              <a:tr h="529200">
                <a:tc>
                  <a:txBody>
                    <a:bodyPr/>
                    <a:lstStyle/>
                    <a:p>
                      <a:pPr marR="605155" algn="ctr">
                        <a:spcAft>
                          <a:spcPts val="0"/>
                        </a:spcAft>
                        <a:tabLst>
                          <a:tab pos="-408305" algn="ctr"/>
                          <a:tab pos="514350" algn="l"/>
                        </a:tabLst>
                      </a:pPr>
                      <a:r>
                        <a:rPr lang="en-US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Получение задания и просмотр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 раз в д</a:t>
                      </a:r>
                      <a:r>
                        <a:rPr lang="ru-RU" sz="1600">
                          <a:effectLst/>
                        </a:rPr>
                        <a:t>ень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 мин.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 мин.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216*15 мин.= 3240 мин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260*1мин.=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260 мин.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</a:tr>
              <a:tr h="529200">
                <a:tc>
                  <a:txBody>
                    <a:bodyPr/>
                    <a:lstStyle/>
                    <a:p>
                      <a:pPr marR="605155" algn="ctr">
                        <a:spcAft>
                          <a:spcPts val="0"/>
                        </a:spcAft>
                        <a:tabLst>
                          <a:tab pos="-408305" algn="ctr"/>
                          <a:tab pos="514350" algn="l"/>
                        </a:tabLst>
                      </a:pPr>
                      <a:r>
                        <a:rPr lang="en-US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Прием или отклонение задания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 раз в д</a:t>
                      </a:r>
                      <a:r>
                        <a:rPr lang="ru-RU" sz="1600">
                          <a:effectLst/>
                        </a:rPr>
                        <a:t>ень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 мин.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 мин.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216*15 мин.= 3240 мин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260*1мин.=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260 мин.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</a:tr>
              <a:tr h="713535">
                <a:tc>
                  <a:txBody>
                    <a:bodyPr/>
                    <a:lstStyle/>
                    <a:p>
                      <a:pPr marR="605155" algn="ctr">
                        <a:spcAft>
                          <a:spcPts val="0"/>
                        </a:spcAft>
                        <a:tabLst>
                          <a:tab pos="-408305" algn="ctr"/>
                          <a:tab pos="514350" algn="l"/>
                        </a:tabLst>
                      </a:pPr>
                      <a:r>
                        <a:rPr lang="en-US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Ввод данных о выполнении задания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 раз в д</a:t>
                      </a:r>
                      <a:r>
                        <a:rPr lang="ru-RU" sz="1600">
                          <a:effectLst/>
                        </a:rPr>
                        <a:t>ень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 мин.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 мин.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216*10 мин.= 2160 мин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260*1мин.=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260 мин.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</a:tr>
              <a:tr h="702463">
                <a:tc>
                  <a:txBody>
                    <a:bodyPr/>
                    <a:lstStyle/>
                    <a:p>
                      <a:pPr marR="605155" algn="ctr">
                        <a:spcAft>
                          <a:spcPts val="0"/>
                        </a:spcAft>
                        <a:tabLst>
                          <a:tab pos="-408305" algn="ctr"/>
                          <a:tab pos="514350" algn="l"/>
                        </a:tabLst>
                      </a:pPr>
                      <a:r>
                        <a:rPr lang="en-US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Распределение задания между бригадой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 раз в день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 мин.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 мин.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216*15 мин.= 3240 мин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260*</a:t>
                      </a:r>
                      <a:r>
                        <a:rPr lang="ru-RU" sz="1600">
                          <a:effectLst/>
                        </a:rPr>
                        <a:t>5</a:t>
                      </a:r>
                      <a:r>
                        <a:rPr lang="en-US" sz="1600">
                          <a:effectLst/>
                        </a:rPr>
                        <a:t>мин.=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1300 мин.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</a:tr>
              <a:tr h="794614">
                <a:tc>
                  <a:txBody>
                    <a:bodyPr/>
                    <a:lstStyle/>
                    <a:p>
                      <a:pPr marR="605155" algn="ctr">
                        <a:spcAft>
                          <a:spcPts val="0"/>
                        </a:spcAft>
                        <a:tabLst>
                          <a:tab pos="-408305" algn="ctr"/>
                          <a:tab pos="514350" algn="l"/>
                        </a:tabLst>
                      </a:pPr>
                      <a:r>
                        <a:rPr lang="en-US" sz="8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Сформировать и распечатать накладную на перемещение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 раз в день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 мин.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 мин.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216*5 мин.= 1300 мин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260*</a:t>
                      </a:r>
                      <a:r>
                        <a:rPr lang="ru-RU" sz="1600">
                          <a:effectLst/>
                        </a:rPr>
                        <a:t>3</a:t>
                      </a:r>
                      <a:r>
                        <a:rPr lang="en-US" sz="1600">
                          <a:effectLst/>
                        </a:rPr>
                        <a:t>мин.=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780 мин.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</a:tr>
              <a:tr h="367561">
                <a:tc>
                  <a:txBody>
                    <a:bodyPr/>
                    <a:lstStyle/>
                    <a:p>
                      <a:pPr marR="605155" algn="ctr">
                        <a:spcAft>
                          <a:spcPts val="0"/>
                        </a:spcAft>
                        <a:tabLst>
                          <a:tab pos="-408305" algn="ctr"/>
                          <a:tab pos="514350" algn="l"/>
                        </a:tabLs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Итого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1278мин.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630мин.</a:t>
                      </a:r>
                      <a:endParaRPr lang="ru-RU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13180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Мин</a:t>
                      </a:r>
                      <a:r>
                        <a:rPr lang="ru-RU" sz="1600" b="1" dirty="0">
                          <a:effectLst/>
                        </a:rPr>
                        <a:t>.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3120 мин.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1968" marR="5196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13918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15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spc="-1" dirty="0"/>
              <a:t>Предложение инвестору</a:t>
            </a:r>
            <a:endParaRPr lang="ru-RU" sz="3600" b="1" dirty="0"/>
          </a:p>
        </p:txBody>
      </p:sp>
      <p:pic>
        <p:nvPicPr>
          <p:cNvPr id="18" name="Рисунок 17"/>
          <p:cNvPicPr/>
          <p:nvPr/>
        </p:nvPicPr>
        <p:blipFill>
          <a:blip r:embed="rId3"/>
          <a:stretch>
            <a:fillRect/>
          </a:stretch>
        </p:blipFill>
        <p:spPr>
          <a:xfrm>
            <a:off x="1330440" y="2018961"/>
            <a:ext cx="9539605" cy="450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5312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16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7DA271B1-E3E2-B470-7FBD-BF2F39D0553F}"/>
              </a:ext>
            </a:extLst>
          </p:cNvPr>
          <p:cNvSpPr txBox="1"/>
          <p:nvPr/>
        </p:nvSpPr>
        <p:spPr>
          <a:xfrm>
            <a:off x="993857" y="3094556"/>
            <a:ext cx="9365538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5400" b="1" spc="-1" dirty="0"/>
              <a:t>Вопросы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34765415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Фадеева Мария Андреевна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8-902-439-51-47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mmaltakova@gmail.com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3087</TotalTime>
  <Words>543</Words>
  <Application>Microsoft Office PowerPoint</Application>
  <PresentationFormat>Произвольный</PresentationFormat>
  <Paragraphs>149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Мария Малтакова</cp:lastModifiedBy>
  <cp:revision>31</cp:revision>
  <dcterms:modified xsi:type="dcterms:W3CDTF">2023-10-24T11:24:58Z</dcterms:modified>
</cp:coreProperties>
</file>