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67" autoAdjust="0"/>
  </p:normalViewPr>
  <p:slideViewPr>
    <p:cSldViewPr>
      <p:cViewPr varScale="1">
        <p:scale>
          <a:sx n="91" d="100"/>
          <a:sy n="91" d="100"/>
        </p:scale>
        <p:origin x="78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2F5D-4BFF-4414-AE20-C106618C5800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53BFC-4578-4092-8FBD-DD5A8032F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57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53BFC-4578-4092-8FBD-DD5A8032FB2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37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3947" y="912100"/>
            <a:ext cx="7618095" cy="294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615" y="4882075"/>
            <a:ext cx="226060" cy="167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497" y="4393986"/>
            <a:ext cx="512348" cy="3799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817" y="4395438"/>
            <a:ext cx="750521" cy="37139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6817" y="1200150"/>
            <a:ext cx="1427028" cy="544373"/>
          </a:xfrm>
          <a:prstGeom prst="rect">
            <a:avLst/>
          </a:prstGeom>
        </p:spPr>
        <p:txBody>
          <a:bodyPr vert="horz" wrap="square" lIns="0" tIns="66668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lang="en-US" sz="3100" spc="135" dirty="0" smtClean="0"/>
              <a:t>P-MAP</a:t>
            </a:r>
            <a:endParaRPr sz="3100" dirty="0"/>
          </a:p>
        </p:txBody>
      </p:sp>
      <p:grpSp>
        <p:nvGrpSpPr>
          <p:cNvPr id="5" name="object 5"/>
          <p:cNvGrpSpPr/>
          <p:nvPr/>
        </p:nvGrpSpPr>
        <p:grpSpPr>
          <a:xfrm>
            <a:off x="5224605" y="0"/>
            <a:ext cx="3919854" cy="5143500"/>
            <a:chOff x="5224605" y="0"/>
            <a:chExt cx="3919854" cy="51435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4605" y="669600"/>
              <a:ext cx="2832753" cy="44738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24661" y="0"/>
              <a:ext cx="2832735" cy="1099185"/>
            </a:xfrm>
            <a:custGeom>
              <a:avLst/>
              <a:gdLst/>
              <a:ahLst/>
              <a:cxnLst/>
              <a:rect l="l" t="t" r="r" b="b"/>
              <a:pathLst>
                <a:path w="2832734" h="1099185">
                  <a:moveTo>
                    <a:pt x="2832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2832599" y="0"/>
                  </a:lnTo>
                  <a:lnTo>
                    <a:pt x="2832599" y="10985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57357" y="1098450"/>
              <a:ext cx="1087120" cy="2379345"/>
            </a:xfrm>
            <a:custGeom>
              <a:avLst/>
              <a:gdLst/>
              <a:ahLst/>
              <a:cxnLst/>
              <a:rect l="l" t="t" r="r" b="b"/>
              <a:pathLst>
                <a:path w="1087120" h="2379345">
                  <a:moveTo>
                    <a:pt x="1086599" y="2378999"/>
                  </a:moveTo>
                  <a:lnTo>
                    <a:pt x="0" y="23789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2378999"/>
                  </a:lnTo>
                  <a:close/>
                </a:path>
              </a:pathLst>
            </a:custGeom>
            <a:solidFill>
              <a:srgbClr val="FC49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57357" y="3469799"/>
              <a:ext cx="1087120" cy="1673860"/>
            </a:xfrm>
            <a:custGeom>
              <a:avLst/>
              <a:gdLst/>
              <a:ahLst/>
              <a:cxnLst/>
              <a:rect l="l" t="t" r="r" b="b"/>
              <a:pathLst>
                <a:path w="1087120" h="1673860">
                  <a:moveTo>
                    <a:pt x="1086599" y="1673699"/>
                  </a:moveTo>
                  <a:lnTo>
                    <a:pt x="0" y="16736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6736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57499" y="0"/>
              <a:ext cx="1087120" cy="1099185"/>
            </a:xfrm>
            <a:custGeom>
              <a:avLst/>
              <a:gdLst/>
              <a:ahLst/>
              <a:cxnLst/>
              <a:rect l="l" t="t" r="r" b="b"/>
              <a:pathLst>
                <a:path w="1087120" h="1099185">
                  <a:moveTo>
                    <a:pt x="1086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098599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2402" y="252469"/>
              <a:ext cx="756787" cy="59367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05500" y="295942"/>
              <a:ext cx="1486634" cy="5066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69480" y="157070"/>
              <a:ext cx="606549" cy="78444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A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50317" y="4870044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29231" y="0"/>
            <a:ext cx="1914525" cy="370205"/>
          </a:xfrm>
          <a:custGeom>
            <a:avLst/>
            <a:gdLst/>
            <a:ahLst/>
            <a:cxnLst/>
            <a:rect l="l" t="t" r="r" b="b"/>
            <a:pathLst>
              <a:path w="1914525" h="370205">
                <a:moveTo>
                  <a:pt x="1913999" y="369599"/>
                </a:moveTo>
                <a:lnTo>
                  <a:pt x="0" y="369599"/>
                </a:lnTo>
                <a:lnTo>
                  <a:pt x="0" y="0"/>
                </a:lnTo>
                <a:lnTo>
                  <a:pt x="1913999" y="0"/>
                </a:lnTo>
                <a:lnTo>
                  <a:pt x="1913999" y="369599"/>
                </a:lnTo>
                <a:close/>
              </a:path>
            </a:pathLst>
          </a:custGeom>
          <a:solidFill>
            <a:srgbClr val="FCA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94443" y="3461531"/>
            <a:ext cx="1649095" cy="1682114"/>
          </a:xfrm>
          <a:custGeom>
            <a:avLst/>
            <a:gdLst/>
            <a:ahLst/>
            <a:cxnLst/>
            <a:rect l="l" t="t" r="r" b="b"/>
            <a:pathLst>
              <a:path w="1649095" h="1682114">
                <a:moveTo>
                  <a:pt x="0" y="0"/>
                </a:moveTo>
                <a:lnTo>
                  <a:pt x="1648499" y="0"/>
                </a:lnTo>
                <a:lnTo>
                  <a:pt x="1648499" y="1681967"/>
                </a:lnTo>
                <a:lnTo>
                  <a:pt x="0" y="1681967"/>
                </a:lnTo>
                <a:lnTo>
                  <a:pt x="0" y="0"/>
                </a:lnTo>
                <a:close/>
              </a:path>
            </a:pathLst>
          </a:custGeom>
          <a:solidFill>
            <a:srgbClr val="FF2F2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494443" y="321818"/>
            <a:ext cx="1649095" cy="3140075"/>
            <a:chOff x="7494443" y="321818"/>
            <a:chExt cx="1649095" cy="3140075"/>
          </a:xfrm>
        </p:grpSpPr>
        <p:sp>
          <p:nvSpPr>
            <p:cNvPr id="5" name="object 5"/>
            <p:cNvSpPr/>
            <p:nvPr/>
          </p:nvSpPr>
          <p:spPr>
            <a:xfrm>
              <a:off x="7494443" y="321818"/>
              <a:ext cx="1649095" cy="1570355"/>
            </a:xfrm>
            <a:custGeom>
              <a:avLst/>
              <a:gdLst/>
              <a:ahLst/>
              <a:cxnLst/>
              <a:rect l="l" t="t" r="r" b="b"/>
              <a:pathLst>
                <a:path w="1649095" h="1570355">
                  <a:moveTo>
                    <a:pt x="1648499" y="1569899"/>
                  </a:moveTo>
                  <a:lnTo>
                    <a:pt x="0" y="1569899"/>
                  </a:lnTo>
                  <a:lnTo>
                    <a:pt x="0" y="0"/>
                  </a:lnTo>
                  <a:lnTo>
                    <a:pt x="1648499" y="0"/>
                  </a:lnTo>
                  <a:lnTo>
                    <a:pt x="1648499" y="15698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94443" y="1891712"/>
              <a:ext cx="1649095" cy="1570355"/>
            </a:xfrm>
            <a:custGeom>
              <a:avLst/>
              <a:gdLst/>
              <a:ahLst/>
              <a:cxnLst/>
              <a:rect l="l" t="t" r="r" b="b"/>
              <a:pathLst>
                <a:path w="1649095" h="1570354">
                  <a:moveTo>
                    <a:pt x="1648499" y="1569899"/>
                  </a:moveTo>
                  <a:lnTo>
                    <a:pt x="0" y="1569899"/>
                  </a:lnTo>
                  <a:lnTo>
                    <a:pt x="0" y="0"/>
                  </a:lnTo>
                  <a:lnTo>
                    <a:pt x="1648499" y="0"/>
                  </a:lnTo>
                  <a:lnTo>
                    <a:pt x="1648499" y="1569899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4182" y="3916831"/>
            <a:ext cx="869414" cy="86941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4189" y="671990"/>
            <a:ext cx="869414" cy="86941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229231" y="309843"/>
            <a:ext cx="266065" cy="4833620"/>
          </a:xfrm>
          <a:custGeom>
            <a:avLst/>
            <a:gdLst/>
            <a:ahLst/>
            <a:cxnLst/>
            <a:rect l="l" t="t" r="r" b="b"/>
            <a:pathLst>
              <a:path w="266065" h="4833620">
                <a:moveTo>
                  <a:pt x="265499" y="4833600"/>
                </a:moveTo>
                <a:lnTo>
                  <a:pt x="0" y="4833600"/>
                </a:lnTo>
                <a:lnTo>
                  <a:pt x="0" y="0"/>
                </a:lnTo>
                <a:lnTo>
                  <a:pt x="265499" y="0"/>
                </a:lnTo>
                <a:lnTo>
                  <a:pt x="265499" y="483360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3212" y="1971379"/>
            <a:ext cx="64008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5425">
              <a:lnSpc>
                <a:spcPct val="100000"/>
              </a:lnSpc>
              <a:buClr>
                <a:srgbClr val="8F00FF"/>
              </a:buClr>
              <a:tabLst>
                <a:tab pos="621665" algn="l"/>
              </a:tabLst>
            </a:pPr>
            <a:r>
              <a:rPr lang="ru-RU" sz="1200" spc="-10" dirty="0" smtClean="0">
                <a:solidFill>
                  <a:srgbClr val="132C40"/>
                </a:solidFill>
                <a:latin typeface="Trebuchet MS"/>
                <a:cs typeface="Trebuchet MS"/>
              </a:rPr>
              <a:t>Актуальность: Рост числа паразитических заболеваний и потребность в повышении осведомленности и прививочном покрытии.</a:t>
            </a:r>
          </a:p>
          <a:p>
            <a:pPr marL="621665" indent="-396240">
              <a:lnSpc>
                <a:spcPct val="100000"/>
              </a:lnSpc>
              <a:buClr>
                <a:srgbClr val="8F00FF"/>
              </a:buClr>
              <a:buFont typeface="Arial MT"/>
              <a:buChar char="●"/>
              <a:tabLst>
                <a:tab pos="6216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Проблема: Недостаток информации о местоположении паразитов и доступности прививок.</a:t>
            </a:r>
          </a:p>
          <a:p>
            <a:pPr marL="621665" indent="-396240">
              <a:lnSpc>
                <a:spcPct val="100000"/>
              </a:lnSpc>
              <a:buClr>
                <a:srgbClr val="8F00FF"/>
              </a:buClr>
              <a:buFont typeface="Arial MT"/>
              <a:buChar char="●"/>
              <a:tabLst>
                <a:tab pos="6216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Данные, подтверждающие актуальность проекта: Статистика </a:t>
            </a:r>
            <a:r>
              <a:rPr lang="ru-RU" sz="1200" dirty="0" smtClean="0">
                <a:latin typeface="Trebuchet MS"/>
                <a:cs typeface="Trebuchet MS"/>
              </a:rPr>
              <a:t>заболеваемости</a:t>
            </a:r>
          </a:p>
          <a:p>
            <a:pPr marL="621665" indent="-396240">
              <a:lnSpc>
                <a:spcPct val="100000"/>
              </a:lnSpc>
              <a:buClr>
                <a:srgbClr val="8F00FF"/>
              </a:buClr>
              <a:buFont typeface="Arial MT"/>
              <a:buChar char="●"/>
              <a:tabLst>
                <a:tab pos="6216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Мы сможем это решить</a:t>
            </a:r>
            <a:r>
              <a:rPr lang="en-US" sz="1200" dirty="0" smtClean="0">
                <a:latin typeface="Trebuchet MS"/>
                <a:cs typeface="Trebuchet MS"/>
              </a:rPr>
              <a:t>,</a:t>
            </a:r>
            <a:r>
              <a:rPr lang="ru-RU" sz="1200" dirty="0" smtClean="0">
                <a:latin typeface="Trebuchet MS"/>
                <a:cs typeface="Trebuchet MS"/>
              </a:rPr>
              <a:t> так как уже существует приличный объём статистических данных необходимый для функционирования нашей системы</a:t>
            </a:r>
            <a:r>
              <a:rPr lang="en-US" sz="1200" dirty="0" smtClean="0">
                <a:latin typeface="Trebuchet MS"/>
                <a:cs typeface="Trebuchet MS"/>
              </a:rPr>
              <a:t>, </a:t>
            </a:r>
            <a:r>
              <a:rPr lang="ru-RU" sz="1200" dirty="0" smtClean="0">
                <a:latin typeface="Trebuchet MS"/>
                <a:cs typeface="Trebuchet MS"/>
              </a:rPr>
              <a:t>и присутствуют кейсы работы схожих по функционалу приложений</a:t>
            </a:r>
            <a:r>
              <a:rPr lang="en-US" sz="1200" dirty="0">
                <a:latin typeface="Trebuchet MS"/>
                <a:cs typeface="Trebuchet MS"/>
              </a:rPr>
              <a:t>.</a:t>
            </a:r>
            <a:endParaRPr lang="ru-RU" sz="1200" dirty="0" smtClean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96450" y="963434"/>
            <a:ext cx="49339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5" dirty="0"/>
              <a:t>АКТУАЛЬНОСТЬ</a:t>
            </a:r>
            <a:r>
              <a:rPr spc="-130" dirty="0"/>
              <a:t> </a:t>
            </a:r>
            <a:r>
              <a:rPr spc="40" dirty="0"/>
              <a:t>ПРОЕКТА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0" y="681924"/>
            <a:ext cx="4728845" cy="97790"/>
            <a:chOff x="0" y="681924"/>
            <a:chExt cx="4728845" cy="97790"/>
          </a:xfrm>
        </p:grpSpPr>
        <p:sp>
          <p:nvSpPr>
            <p:cNvPr id="13" name="object 13"/>
            <p:cNvSpPr/>
            <p:nvPr/>
          </p:nvSpPr>
          <p:spPr>
            <a:xfrm>
              <a:off x="0" y="681924"/>
              <a:ext cx="606425" cy="97790"/>
            </a:xfrm>
            <a:custGeom>
              <a:avLst/>
              <a:gdLst/>
              <a:ahLst/>
              <a:cxnLst/>
              <a:rect l="l" t="t" r="r" b="b"/>
              <a:pathLst>
                <a:path w="606425" h="97790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6286" y="681924"/>
              <a:ext cx="606425" cy="97790"/>
            </a:xfrm>
            <a:custGeom>
              <a:avLst/>
              <a:gdLst/>
              <a:ahLst/>
              <a:cxnLst/>
              <a:rect l="l" t="t" r="r" b="b"/>
              <a:pathLst>
                <a:path w="606425" h="97790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12573" y="681924"/>
              <a:ext cx="577850" cy="97790"/>
            </a:xfrm>
            <a:custGeom>
              <a:avLst/>
              <a:gdLst/>
              <a:ahLst/>
              <a:cxnLst/>
              <a:rect l="l" t="t" r="r" b="b"/>
              <a:pathLst>
                <a:path w="577850" h="97790">
                  <a:moveTo>
                    <a:pt x="0" y="97199"/>
                  </a:moveTo>
                  <a:lnTo>
                    <a:pt x="577660" y="97199"/>
                  </a:lnTo>
                  <a:lnTo>
                    <a:pt x="57766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C49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90234" y="681924"/>
              <a:ext cx="606425" cy="97790"/>
            </a:xfrm>
            <a:custGeom>
              <a:avLst/>
              <a:gdLst/>
              <a:ahLst/>
              <a:cxnLst/>
              <a:rect l="l" t="t" r="r" b="b"/>
              <a:pathLst>
                <a:path w="606425" h="97790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96521" y="681924"/>
              <a:ext cx="2332355" cy="97790"/>
            </a:xfrm>
            <a:custGeom>
              <a:avLst/>
              <a:gdLst/>
              <a:ahLst/>
              <a:cxnLst/>
              <a:rect l="l" t="t" r="r" b="b"/>
              <a:pathLst>
                <a:path w="2332354" h="97790">
                  <a:moveTo>
                    <a:pt x="2331782" y="97199"/>
                  </a:moveTo>
                  <a:lnTo>
                    <a:pt x="0" y="97199"/>
                  </a:lnTo>
                  <a:lnTo>
                    <a:pt x="0" y="0"/>
                  </a:lnTo>
                  <a:lnTo>
                    <a:pt x="2331782" y="0"/>
                  </a:lnTo>
                  <a:lnTo>
                    <a:pt x="2331782" y="97199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397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ЦЕЛЕВАЯ</a:t>
            </a:r>
            <a:r>
              <a:rPr spc="-235" dirty="0"/>
              <a:t> </a:t>
            </a:r>
            <a:r>
              <a:rPr spc="70" dirty="0"/>
              <a:t>АУДИТОРИЯ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0422" y="2129397"/>
            <a:ext cx="7681595" cy="21877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Потенциальными потребителями карты с местоположением паразитов и информацией о местах получения прививки могут быть: </a:t>
            </a:r>
          </a:p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1. Туристы и путешественники, которые ищут информацию о риске заражения паразитами в различных регионах и странах. </a:t>
            </a:r>
          </a:p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2. Работники медицинских учреждений и специалисты в сфере здравоохранения, которым нужна актуальная информация о распространении паразитов и доступных вакцинах. </a:t>
            </a:r>
          </a:p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3. Местные жители и население тех регионов, где паразитарные заболевания распространены или есть риск заражения. </a:t>
            </a:r>
          </a:p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4. Ремонтные и строительные фирмы</a:t>
            </a:r>
            <a:r>
              <a:rPr lang="ru-RU" sz="1200" dirty="0" smtClean="0">
                <a:latin typeface="Trebuchet MS"/>
                <a:cs typeface="Trebuchet MS"/>
              </a:rPr>
              <a:t>,</a:t>
            </a:r>
            <a:r>
              <a:rPr lang="en-US" sz="1200" dirty="0" smtClean="0">
                <a:latin typeface="Trebuchet MS"/>
                <a:cs typeface="Trebuchet MS"/>
              </a:rPr>
              <a:t> </a:t>
            </a:r>
            <a:r>
              <a:rPr lang="ru-RU" sz="1200" dirty="0" smtClean="0">
                <a:latin typeface="Trebuchet MS"/>
                <a:cs typeface="Trebuchet MS"/>
              </a:rPr>
              <a:t>риэлтерские компании  </a:t>
            </a:r>
            <a:r>
              <a:rPr lang="ru-RU" sz="1200" dirty="0" smtClean="0">
                <a:latin typeface="Trebuchet MS"/>
                <a:cs typeface="Trebuchet MS"/>
              </a:rPr>
              <a:t>чтобы учесть наличие рисков и принять меры по их снижению.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49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6" name="object 6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730" y="656240"/>
              <a:ext cx="539946" cy="53994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788179" y="0"/>
            <a:ext cx="354965" cy="5143500"/>
            <a:chOff x="8788179" y="0"/>
            <a:chExt cx="354965" cy="5143500"/>
          </a:xfrm>
        </p:grpSpPr>
        <p:sp>
          <p:nvSpPr>
            <p:cNvPr id="9" name="object 9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8247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ПРОБЛЕМА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5117" y="2579803"/>
            <a:ext cx="5821045" cy="14816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smtClean="0">
                <a:latin typeface="Trebuchet MS"/>
                <a:cs typeface="Trebuchet MS"/>
              </a:rPr>
              <a:t>Данный проект решает проблему отсутствия удобного и надежного источника информации о местоположении паразитов и доступных местах для получения прививок. Существующие варианты решения этой проблемы недостаточны, так как отсутствует централизованная и актуальная информация, доступ к информации ограничен или неудобен в использовании, а также отсутствует сопроводительная информация к ресурсам.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6" name="object 6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725" y="656236"/>
              <a:ext cx="539946" cy="53994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788179" y="0"/>
            <a:ext cx="354965" cy="5143500"/>
            <a:chOff x="8788179" y="0"/>
            <a:chExt cx="354965" cy="5143500"/>
          </a:xfrm>
        </p:grpSpPr>
        <p:sp>
          <p:nvSpPr>
            <p:cNvPr id="9" name="object 9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397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РЕШЕНИЕ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2123890"/>
            <a:ext cx="8178523" cy="261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1. Научно-технологическое решение проекта - инновационная карта с местоположением паразитов и информацией о прививочных пунктах. Она предоставит надежную информацию о распространении паразитарных заболеваний и доступных прививках.</a:t>
            </a:r>
          </a:p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2. На начало проекта доступны научно-технологический задел: собраны актуальные данные о паразитах, их местоположении и прививочных пунктах из различных источников. Однако, нужно улучшить представление и доступность информации для пользователей.</a:t>
            </a:r>
          </a:p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3. Мы предлагаем инновационную карту, объединяющую данные о местоположении паразитов и прививочных пунктах для удобного и надежного доступа. Уникальные преимущества продукта: </a:t>
            </a:r>
          </a:p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   - Централизованная и актуальная информация: обеспечение доступа к надежным и обновляемым данным о паразитах и прививочных пунктах.</a:t>
            </a:r>
          </a:p>
          <a:p>
            <a:pPr marL="294640" marR="5080" indent="-28257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 MT"/>
              <a:buChar char="●"/>
              <a:tabLst>
                <a:tab pos="2946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   - Подробная информация: предоставление дополнительных сведений о различных паразитарных заболеваниях и рекомендациях по прививкам.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49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6" name="object 6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721" y="656236"/>
              <a:ext cx="539946" cy="53994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788179" y="0"/>
            <a:ext cx="354965" cy="5143500"/>
            <a:chOff x="8788179" y="0"/>
            <a:chExt cx="354965" cy="5143500"/>
          </a:xfrm>
        </p:grpSpPr>
        <p:sp>
          <p:nvSpPr>
            <p:cNvPr id="9" name="object 9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6782" y="474241"/>
            <a:ext cx="49644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5" dirty="0"/>
              <a:t>ЦЕННОСТЬ,</a:t>
            </a:r>
            <a:r>
              <a:rPr spc="-160" dirty="0"/>
              <a:t> </a:t>
            </a:r>
            <a:r>
              <a:rPr spc="105" dirty="0"/>
              <a:t>ЦЕННОСТНОЕ </a:t>
            </a:r>
            <a:r>
              <a:rPr spc="130" dirty="0"/>
              <a:t>ПРЕДЛОЖЕНИЕ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6782" y="2114550"/>
            <a:ext cx="7102475" cy="1148391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ru-RU" sz="1200" dirty="0" smtClean="0">
                <a:latin typeface="Trebuchet MS"/>
                <a:cs typeface="Trebuchet MS"/>
              </a:rPr>
              <a:t>Мы, компания </a:t>
            </a:r>
            <a:r>
              <a:rPr lang="en-US" sz="1200" dirty="0" smtClean="0">
                <a:latin typeface="Trebuchet MS"/>
                <a:cs typeface="Trebuchet MS"/>
              </a:rPr>
              <a:t>P-Map</a:t>
            </a:r>
            <a:r>
              <a:rPr lang="ru-RU" sz="1200" dirty="0" smtClean="0">
                <a:latin typeface="Trebuchet MS"/>
                <a:cs typeface="Trebuchet MS"/>
              </a:rPr>
              <a:t>, помогаем </a:t>
            </a:r>
            <a:r>
              <a:rPr lang="ru-RU" sz="1200" dirty="0" smtClean="0">
                <a:latin typeface="Trebuchet MS"/>
                <a:cs typeface="Trebuchet MS"/>
              </a:rPr>
              <a:t>туристам</a:t>
            </a:r>
            <a:r>
              <a:rPr lang="en-US" sz="1200" dirty="0" smtClean="0">
                <a:latin typeface="Trebuchet MS"/>
                <a:cs typeface="Trebuchet MS"/>
              </a:rPr>
              <a:t>,</a:t>
            </a:r>
            <a:r>
              <a:rPr lang="ru-RU" sz="1200" dirty="0" smtClean="0">
                <a:latin typeface="Trebuchet MS"/>
                <a:cs typeface="Trebuchet MS"/>
              </a:rPr>
              <a:t> местным жителям и медицинским </a:t>
            </a:r>
            <a:r>
              <a:rPr lang="ru-RU" sz="1200" dirty="0" err="1" smtClean="0">
                <a:latin typeface="Trebuchet MS"/>
                <a:cs typeface="Trebuchet MS"/>
              </a:rPr>
              <a:t>орагнизациям</a:t>
            </a:r>
            <a:r>
              <a:rPr lang="ru-RU" sz="1200" dirty="0" smtClean="0">
                <a:latin typeface="Trebuchet MS"/>
                <a:cs typeface="Trebuchet MS"/>
              </a:rPr>
              <a:t> экономить </a:t>
            </a:r>
            <a:r>
              <a:rPr lang="ru-RU" sz="1200" dirty="0" smtClean="0">
                <a:latin typeface="Trebuchet MS"/>
                <a:cs typeface="Trebuchet MS"/>
              </a:rPr>
              <a:t>время и обеспечиваем доступ к надежной информации о местоположении паразитов и прививочных пунктов с помощью нашей инновационной </a:t>
            </a:r>
            <a:r>
              <a:rPr lang="ru-RU" sz="1200" dirty="0" smtClean="0">
                <a:latin typeface="Trebuchet MS"/>
                <a:cs typeface="Trebuchet MS"/>
              </a:rPr>
              <a:t>карты</a:t>
            </a:r>
            <a:r>
              <a:rPr lang="en-US" sz="1200" dirty="0" smtClean="0">
                <a:latin typeface="Trebuchet MS"/>
                <a:cs typeface="Trebuchet MS"/>
              </a:rPr>
              <a:t>, </a:t>
            </a:r>
            <a:r>
              <a:rPr lang="ru-RU" sz="1200" dirty="0" smtClean="0">
                <a:latin typeface="Trebuchet MS"/>
                <a:cs typeface="Trebuchet MS"/>
              </a:rPr>
              <a:t>а так же строительным</a:t>
            </a:r>
            <a:r>
              <a:rPr lang="en-US" sz="1200" dirty="0" smtClean="0">
                <a:latin typeface="Trebuchet MS"/>
                <a:cs typeface="Trebuchet MS"/>
              </a:rPr>
              <a:t>, </a:t>
            </a:r>
            <a:r>
              <a:rPr lang="ru-RU" sz="1200" dirty="0" smtClean="0">
                <a:latin typeface="Trebuchet MS"/>
                <a:cs typeface="Trebuchet MS"/>
              </a:rPr>
              <a:t>ремонтным</a:t>
            </a:r>
            <a:r>
              <a:rPr lang="en-US" sz="1200" dirty="0" smtClean="0">
                <a:latin typeface="Trebuchet MS"/>
                <a:cs typeface="Trebuchet MS"/>
              </a:rPr>
              <a:t>,</a:t>
            </a:r>
            <a:r>
              <a:rPr lang="ru-RU" sz="1200" dirty="0" smtClean="0">
                <a:latin typeface="Trebuchet MS"/>
                <a:cs typeface="Trebuchet MS"/>
              </a:rPr>
              <a:t> риэлтерским компаниям которые смогут учесть и просчитать убытки</a:t>
            </a:r>
            <a:r>
              <a:rPr lang="en-US" sz="1200" dirty="0" smtClean="0">
                <a:latin typeface="Trebuchet MS"/>
                <a:cs typeface="Trebuchet MS"/>
              </a:rPr>
              <a:t>, </a:t>
            </a:r>
            <a:r>
              <a:rPr lang="ru-RU" sz="1200" dirty="0" smtClean="0">
                <a:latin typeface="Trebuchet MS"/>
                <a:cs typeface="Trebuchet MS"/>
              </a:rPr>
              <a:t>и принять меры по их минимизации . </a:t>
            </a:r>
            <a:r>
              <a:rPr lang="ru-RU" sz="1200" dirty="0" smtClean="0">
                <a:latin typeface="Trebuchet MS"/>
                <a:cs typeface="Trebuchet MS"/>
              </a:rPr>
              <a:t>Наше ценностное предложение: безопасные путешествия и защита здоровья через осознанные решения на основе актуальных данных.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4400" y="1276350"/>
            <a:ext cx="1568450" cy="511175"/>
          </a:xfrm>
          <a:prstGeom prst="rect">
            <a:avLst/>
          </a:prstGeom>
          <a:solidFill>
            <a:srgbClr val="8F00FF"/>
          </a:solidFill>
        </p:spPr>
        <p:txBody>
          <a:bodyPr vert="horz" wrap="square" lIns="0" tIns="29209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229"/>
              </a:spcBef>
            </a:pPr>
            <a:r>
              <a:rPr spc="110" dirty="0">
                <a:solidFill>
                  <a:srgbClr val="FFFFFF"/>
                </a:solidFill>
              </a:rPr>
              <a:t>РЫНОК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2088578"/>
            <a:ext cx="4880610" cy="1941556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720"/>
              </a:spcBef>
              <a:buClr>
                <a:srgbClr val="8F00FF"/>
              </a:buClr>
              <a:buFont typeface="Arial MT"/>
              <a:buChar char="●"/>
              <a:tabLst>
                <a:tab pos="2819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Мы работаем на рынке </a:t>
            </a:r>
            <a:r>
              <a:rPr lang="ru-RU" sz="1200" dirty="0" smtClean="0">
                <a:latin typeface="Trebuchet MS"/>
                <a:cs typeface="Trebuchet MS"/>
              </a:rPr>
              <a:t>B2</a:t>
            </a:r>
            <a:r>
              <a:rPr lang="en-US" sz="1200" dirty="0" smtClean="0">
                <a:latin typeface="Trebuchet MS"/>
                <a:cs typeface="Trebuchet MS"/>
              </a:rPr>
              <a:t>B</a:t>
            </a:r>
            <a:r>
              <a:rPr lang="ru-RU" sz="1200" dirty="0" smtClean="0">
                <a:latin typeface="Trebuchet MS"/>
                <a:cs typeface="Trebuchet MS"/>
              </a:rPr>
              <a:t> </a:t>
            </a:r>
            <a:r>
              <a:rPr lang="ru-RU" sz="1200" dirty="0" smtClean="0">
                <a:latin typeface="Trebuchet MS"/>
                <a:cs typeface="Trebuchet MS"/>
              </a:rPr>
              <a:t>(</a:t>
            </a:r>
            <a:r>
              <a:rPr lang="ru-RU" sz="1200" dirty="0" err="1" smtClean="0">
                <a:latin typeface="Trebuchet MS"/>
                <a:cs typeface="Trebuchet MS"/>
              </a:rPr>
              <a:t>Business-to</a:t>
            </a:r>
            <a:r>
              <a:rPr lang="ru-RU" sz="1200" dirty="0" smtClean="0">
                <a:latin typeface="Trebuchet MS"/>
                <a:cs typeface="Trebuchet MS"/>
              </a:rPr>
              <a:t>-</a:t>
            </a:r>
            <a:r>
              <a:rPr lang="en-US" sz="1200" dirty="0" smtClean="0">
                <a:latin typeface="Trebuchet MS"/>
                <a:cs typeface="Trebuchet MS"/>
              </a:rPr>
              <a:t>Business</a:t>
            </a:r>
            <a:r>
              <a:rPr lang="ru-RU" sz="1200" dirty="0" smtClean="0">
                <a:latin typeface="Trebuchet MS"/>
                <a:cs typeface="Trebuchet MS"/>
              </a:rPr>
              <a:t>), </a:t>
            </a:r>
            <a:r>
              <a:rPr lang="en-US" sz="1200" dirty="0" smtClean="0">
                <a:latin typeface="Trebuchet MS"/>
                <a:cs typeface="Trebuchet MS"/>
              </a:rPr>
              <a:t>B2C (</a:t>
            </a:r>
            <a:r>
              <a:rPr lang="ru-RU" sz="1200" dirty="0" err="1" smtClean="0">
                <a:latin typeface="Trebuchet MS"/>
                <a:cs typeface="Trebuchet MS"/>
              </a:rPr>
              <a:t>Business-to</a:t>
            </a:r>
            <a:r>
              <a:rPr lang="ru-RU" sz="1200" dirty="0" smtClean="0">
                <a:latin typeface="Trebuchet MS"/>
                <a:cs typeface="Trebuchet MS"/>
              </a:rPr>
              <a:t>-</a:t>
            </a:r>
            <a:r>
              <a:rPr lang="en-US" sz="1200" dirty="0" smtClean="0">
                <a:latin typeface="Trebuchet MS"/>
                <a:cs typeface="Trebuchet MS"/>
              </a:rPr>
              <a:t>Business)</a:t>
            </a:r>
            <a:endParaRPr lang="ru-RU" sz="1200" dirty="0" smtClean="0">
              <a:latin typeface="Trebuchet MS"/>
              <a:cs typeface="Trebuchet MS"/>
            </a:endParaRPr>
          </a:p>
          <a:p>
            <a:pPr marL="281940" indent="-269240">
              <a:lnSpc>
                <a:spcPct val="100000"/>
              </a:lnSpc>
              <a:spcBef>
                <a:spcPts val="720"/>
              </a:spcBef>
              <a:buClr>
                <a:srgbClr val="8F00FF"/>
              </a:buClr>
              <a:buFont typeface="Arial MT"/>
              <a:buChar char="●"/>
              <a:tabLst>
                <a:tab pos="2819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Наша ЦА составляют путешественники, туристические агентства, медицинские учреждения и так далее, в зависимости от сегмента рынка и географической области.</a:t>
            </a:r>
          </a:p>
          <a:p>
            <a:pPr marL="281940" indent="-269240">
              <a:lnSpc>
                <a:spcPct val="100000"/>
              </a:lnSpc>
              <a:spcBef>
                <a:spcPts val="720"/>
              </a:spcBef>
              <a:buClr>
                <a:srgbClr val="8F00FF"/>
              </a:buClr>
              <a:buFont typeface="Arial MT"/>
              <a:buChar char="●"/>
              <a:tabLst>
                <a:tab pos="28194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Наше</a:t>
            </a:r>
            <a:r>
              <a:rPr lang="ru-RU" sz="1200" spc="70" dirty="0" smtClean="0">
                <a:latin typeface="Trebuchet MS"/>
                <a:cs typeface="Trebuchet MS"/>
              </a:rPr>
              <a:t> </a:t>
            </a:r>
            <a:r>
              <a:rPr lang="ru-RU" sz="1200" dirty="0" smtClean="0">
                <a:latin typeface="Trebuchet MS"/>
                <a:cs typeface="Trebuchet MS"/>
              </a:rPr>
              <a:t>решение</a:t>
            </a:r>
            <a:r>
              <a:rPr lang="ru-RU" sz="1200" spc="70" dirty="0" smtClean="0">
                <a:latin typeface="Trebuchet MS"/>
                <a:cs typeface="Trebuchet MS"/>
              </a:rPr>
              <a:t> </a:t>
            </a:r>
            <a:r>
              <a:rPr lang="ru-RU" sz="1200" dirty="0" smtClean="0">
                <a:latin typeface="Trebuchet MS"/>
                <a:cs typeface="Trebuchet MS"/>
              </a:rPr>
              <a:t>будет</a:t>
            </a:r>
            <a:r>
              <a:rPr lang="ru-RU" sz="1200" spc="75" dirty="0" smtClean="0">
                <a:latin typeface="Trebuchet MS"/>
                <a:cs typeface="Trebuchet MS"/>
              </a:rPr>
              <a:t> </a:t>
            </a:r>
            <a:r>
              <a:rPr lang="ru-RU" sz="1200" dirty="0" smtClean="0">
                <a:latin typeface="Trebuchet MS"/>
                <a:cs typeface="Trebuchet MS"/>
              </a:rPr>
              <a:t>стоить</a:t>
            </a:r>
            <a:r>
              <a:rPr lang="ru-RU" sz="1200" spc="70" dirty="0" smtClean="0">
                <a:latin typeface="Trebuchet MS"/>
                <a:cs typeface="Trebuchet MS"/>
              </a:rPr>
              <a:t> </a:t>
            </a:r>
            <a:r>
              <a:rPr sz="1200" spc="85" dirty="0" smtClean="0">
                <a:latin typeface="Trebuchet MS"/>
                <a:cs typeface="Trebuchet MS"/>
              </a:rPr>
              <a:t>Y</a:t>
            </a:r>
            <a:r>
              <a:rPr sz="1200" spc="15" dirty="0" smtClean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рублей</a:t>
            </a:r>
            <a:r>
              <a:rPr sz="1200" spc="70" dirty="0">
                <a:latin typeface="Trebuchet MS"/>
                <a:cs typeface="Trebuchet MS"/>
              </a:rPr>
              <a:t> </a:t>
            </a:r>
            <a:r>
              <a:rPr sz="1200" spc="65" dirty="0">
                <a:latin typeface="Trebuchet MS"/>
                <a:cs typeface="Trebuchet MS"/>
              </a:rPr>
              <a:t>-</a:t>
            </a:r>
            <a:r>
              <a:rPr sz="1200" spc="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это</a:t>
            </a:r>
            <a:r>
              <a:rPr sz="1200" spc="70" dirty="0">
                <a:latin typeface="Trebuchet MS"/>
                <a:cs typeface="Trebuchet MS"/>
              </a:rPr>
              <a:t> </a:t>
            </a:r>
            <a:r>
              <a:rPr sz="1200" spc="55" dirty="0">
                <a:latin typeface="Trebuchet MS"/>
                <a:cs typeface="Trebuchet MS"/>
              </a:rPr>
              <a:t>ХХ*YY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рублей</a:t>
            </a:r>
            <a:endParaRPr sz="1200" dirty="0">
              <a:latin typeface="Trebuchet MS"/>
              <a:cs typeface="Trebuchet MS"/>
            </a:endParaRPr>
          </a:p>
          <a:p>
            <a:pPr marL="281940" indent="-269240">
              <a:lnSpc>
                <a:spcPct val="100000"/>
              </a:lnSpc>
              <a:spcBef>
                <a:spcPts val="720"/>
              </a:spcBef>
              <a:buClr>
                <a:srgbClr val="8F00FF"/>
              </a:buClr>
              <a:buFont typeface="Arial MT"/>
              <a:buChar char="●"/>
              <a:tabLst>
                <a:tab pos="281940" algn="l"/>
              </a:tabLst>
            </a:pPr>
            <a:r>
              <a:rPr sz="1200" dirty="0">
                <a:latin typeface="Trebuchet MS"/>
                <a:cs typeface="Trebuchet MS"/>
              </a:rPr>
              <a:t>Сегменты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90" dirty="0">
                <a:latin typeface="Trebuchet MS"/>
                <a:cs typeface="Trebuchet MS"/>
              </a:rPr>
              <a:t>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и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120" dirty="0">
                <a:latin typeface="Trebuchet MS"/>
                <a:cs typeface="Trebuchet MS"/>
              </a:rPr>
              <a:t>B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spc="65" dirty="0">
                <a:latin typeface="Trebuchet MS"/>
                <a:cs typeface="Trebuchet MS"/>
              </a:rPr>
              <a:t>-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Х1Х1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рублей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(доля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предыдущей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суммы)</a:t>
            </a:r>
            <a:endParaRPr sz="1200" dirty="0">
              <a:latin typeface="Trebuchet MS"/>
              <a:cs typeface="Trebuchet MS"/>
            </a:endParaRPr>
          </a:p>
          <a:p>
            <a:pPr marL="281940" indent="-269240">
              <a:lnSpc>
                <a:spcPct val="100000"/>
              </a:lnSpc>
              <a:spcBef>
                <a:spcPts val="720"/>
              </a:spcBef>
              <a:buClr>
                <a:srgbClr val="8F00FF"/>
              </a:buClr>
              <a:buFont typeface="Arial MT"/>
              <a:buChar char="●"/>
              <a:tabLst>
                <a:tab pos="281940" algn="l"/>
              </a:tabLst>
            </a:pPr>
            <a:r>
              <a:rPr sz="1200" spc="50" dirty="0">
                <a:latin typeface="Trebuchet MS"/>
                <a:cs typeface="Trebuchet MS"/>
              </a:rPr>
              <a:t>Сможем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заработать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первый</a:t>
            </a:r>
            <a:r>
              <a:rPr sz="1200" spc="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год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spc="65" dirty="0">
                <a:latin typeface="Trebuchet MS"/>
                <a:cs typeface="Trebuchet MS"/>
              </a:rPr>
              <a:t>-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Х2Х2</a:t>
            </a:r>
            <a:r>
              <a:rPr sz="1200" spc="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рублей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(доля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</a:t>
            </a:r>
            <a:r>
              <a:rPr sz="1200" spc="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доли)</a:t>
            </a:r>
            <a:endParaRPr sz="1200" dirty="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788179" y="0"/>
            <a:ext cx="354965" cy="5143500"/>
            <a:chOff x="8788179" y="0"/>
            <a:chExt cx="354965" cy="5143500"/>
          </a:xfrm>
        </p:grpSpPr>
        <p:sp>
          <p:nvSpPr>
            <p:cNvPr id="7" name="object 7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4189" y="1612074"/>
            <a:ext cx="4366895" cy="2721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8F00FF"/>
                </a:solidFill>
                <a:latin typeface="Trebuchet MS"/>
                <a:cs typeface="Trebuchet MS"/>
              </a:rPr>
              <a:t>БИЗНЕС-</a:t>
            </a:r>
            <a:r>
              <a:rPr sz="1200" b="1" spc="55" dirty="0">
                <a:solidFill>
                  <a:srgbClr val="8F00FF"/>
                </a:solidFill>
                <a:latin typeface="Trebuchet MS"/>
                <a:cs typeface="Trebuchet MS"/>
              </a:rPr>
              <a:t>МОДЕЛЬ</a:t>
            </a:r>
            <a:r>
              <a:rPr sz="1200" b="1" spc="-30" dirty="0">
                <a:solidFill>
                  <a:srgbClr val="8F00FF"/>
                </a:solidFill>
                <a:latin typeface="Trebuchet MS"/>
                <a:cs typeface="Trebuchet MS"/>
              </a:rPr>
              <a:t> </a:t>
            </a:r>
            <a:r>
              <a:rPr sz="1200" spc="245" dirty="0">
                <a:solidFill>
                  <a:srgbClr val="132C40"/>
                </a:solidFill>
                <a:latin typeface="Trebuchet MS"/>
                <a:cs typeface="Trebuchet MS"/>
              </a:rPr>
              <a:t>–</a:t>
            </a:r>
            <a:r>
              <a:rPr sz="1200" spc="-15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200" spc="10" dirty="0">
                <a:solidFill>
                  <a:srgbClr val="132C40"/>
                </a:solidFill>
                <a:latin typeface="Trebuchet MS"/>
                <a:cs typeface="Trebuchet MS"/>
              </a:rPr>
              <a:t>как</a:t>
            </a:r>
            <a:r>
              <a:rPr sz="1200" spc="-15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200" spc="10" dirty="0">
                <a:solidFill>
                  <a:srgbClr val="132C40"/>
                </a:solidFill>
                <a:latin typeface="Trebuchet MS"/>
                <a:cs typeface="Trebuchet MS"/>
              </a:rPr>
              <a:t>вы</a:t>
            </a:r>
            <a:r>
              <a:rPr sz="1200" spc="-15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200" spc="10" dirty="0">
                <a:solidFill>
                  <a:srgbClr val="132C40"/>
                </a:solidFill>
                <a:latin typeface="Trebuchet MS"/>
                <a:cs typeface="Trebuchet MS"/>
              </a:rPr>
              <a:t>зарабатываете</a:t>
            </a:r>
            <a:r>
              <a:rPr sz="1200" spc="-10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200" spc="10" dirty="0">
                <a:solidFill>
                  <a:srgbClr val="132C40"/>
                </a:solidFill>
                <a:latin typeface="Trebuchet MS"/>
                <a:cs typeface="Trebuchet MS"/>
              </a:rPr>
              <a:t>или</a:t>
            </a:r>
            <a:r>
              <a:rPr sz="1200" spc="-15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132C40"/>
                </a:solidFill>
                <a:latin typeface="Trebuchet MS"/>
                <a:cs typeface="Trebuchet MS"/>
              </a:rPr>
              <a:t>планируете;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200" dirty="0">
              <a:latin typeface="Trebuchet MS"/>
              <a:cs typeface="Trebuchet MS"/>
            </a:endParaRPr>
          </a:p>
          <a:p>
            <a:pPr marL="323215" indent="-269875">
              <a:lnSpc>
                <a:spcPct val="100000"/>
              </a:lnSpc>
              <a:buClr>
                <a:srgbClr val="8F00FF"/>
              </a:buClr>
              <a:buFont typeface="Arial MT"/>
              <a:buChar char="●"/>
              <a:tabLst>
                <a:tab pos="323215" algn="l"/>
              </a:tabLst>
            </a:pPr>
            <a:r>
              <a:rPr sz="1200" spc="65" dirty="0">
                <a:latin typeface="Trebuchet MS"/>
                <a:cs typeface="Trebuchet MS"/>
              </a:rPr>
              <a:t>Мы</a:t>
            </a:r>
            <a:r>
              <a:rPr sz="1200" spc="114" dirty="0">
                <a:latin typeface="Trebuchet MS"/>
                <a:cs typeface="Trebuchet MS"/>
              </a:rPr>
              <a:t> </a:t>
            </a:r>
            <a:r>
              <a:rPr sz="1200" dirty="0" err="1">
                <a:latin typeface="Trebuchet MS"/>
                <a:cs typeface="Trebuchet MS"/>
              </a:rPr>
              <a:t>будем</a:t>
            </a:r>
            <a:r>
              <a:rPr sz="1200" spc="120" dirty="0">
                <a:latin typeface="Trebuchet MS"/>
                <a:cs typeface="Trebuchet MS"/>
              </a:rPr>
              <a:t> </a:t>
            </a:r>
            <a:r>
              <a:rPr sz="1200" dirty="0" err="1" smtClean="0">
                <a:latin typeface="Trebuchet MS"/>
                <a:cs typeface="Trebuchet MS"/>
              </a:rPr>
              <a:t>делать</a:t>
            </a:r>
            <a:r>
              <a:rPr lang="ru-RU" sz="1200" spc="120" dirty="0">
                <a:latin typeface="Trebuchet MS"/>
                <a:cs typeface="Trebuchet MS"/>
              </a:rPr>
              <a:t> </a:t>
            </a:r>
            <a:r>
              <a:rPr lang="ru-RU" sz="1200" spc="120" dirty="0" smtClean="0">
                <a:latin typeface="Trebuchet MS"/>
                <a:cs typeface="Trebuchet MS"/>
              </a:rPr>
              <a:t>приложение </a:t>
            </a:r>
            <a:r>
              <a:rPr lang="ru-RU" sz="1200" spc="120" dirty="0" err="1" smtClean="0">
                <a:latin typeface="Trebuchet MS"/>
                <a:cs typeface="Trebuchet MS"/>
              </a:rPr>
              <a:t>предоставляющиее</a:t>
            </a:r>
            <a:r>
              <a:rPr lang="ru-RU" sz="1200" spc="120" dirty="0" smtClean="0">
                <a:latin typeface="Trebuchet MS"/>
                <a:cs typeface="Trebuchet MS"/>
              </a:rPr>
              <a:t> интерактивную карту паразитов </a:t>
            </a:r>
            <a:endParaRPr lang="ru-RU" sz="1200" spc="120" dirty="0" smtClean="0">
              <a:latin typeface="Trebuchet MS"/>
              <a:cs typeface="Trebuchet MS"/>
            </a:endParaRPr>
          </a:p>
          <a:p>
            <a:pPr marL="323215" indent="-269875">
              <a:lnSpc>
                <a:spcPct val="100000"/>
              </a:lnSpc>
              <a:buClr>
                <a:srgbClr val="8F00FF"/>
              </a:buClr>
              <a:buFont typeface="Arial MT"/>
              <a:buChar char="●"/>
              <a:tabLst>
                <a:tab pos="323215" algn="l"/>
              </a:tabLst>
            </a:pPr>
            <a:r>
              <a:rPr sz="1200" spc="75" dirty="0" err="1" smtClean="0">
                <a:latin typeface="Trebuchet MS"/>
                <a:cs typeface="Trebuchet MS"/>
              </a:rPr>
              <a:t>Это</a:t>
            </a:r>
            <a:r>
              <a:rPr sz="1200" spc="10" dirty="0" smtClean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будет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dirty="0" err="1">
                <a:latin typeface="Trebuchet MS"/>
                <a:cs typeface="Trebuchet MS"/>
              </a:rPr>
              <a:t>стоить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lang="ru-RU" sz="1200" spc="80" dirty="0" smtClean="0">
                <a:latin typeface="Trebuchet MS"/>
                <a:cs typeface="Trebuchet MS"/>
              </a:rPr>
              <a:t>1500000</a:t>
            </a:r>
            <a:r>
              <a:rPr sz="1200" spc="15" dirty="0" smtClean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рублей</a:t>
            </a:r>
            <a:endParaRPr sz="1200" dirty="0">
              <a:latin typeface="Trebuchet MS"/>
              <a:cs typeface="Trebuchet MS"/>
            </a:endParaRPr>
          </a:p>
          <a:p>
            <a:pPr marL="323215" indent="-269875">
              <a:lnSpc>
                <a:spcPct val="100000"/>
              </a:lnSpc>
              <a:spcBef>
                <a:spcPts val="720"/>
              </a:spcBef>
              <a:buClr>
                <a:srgbClr val="8F00FF"/>
              </a:buClr>
              <a:buFont typeface="Arial MT"/>
              <a:buChar char="●"/>
              <a:tabLst>
                <a:tab pos="323215" algn="l"/>
              </a:tabLst>
            </a:pP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 err="1">
                <a:latin typeface="Trebuchet MS"/>
                <a:cs typeface="Trebuchet MS"/>
              </a:rPr>
              <a:t>нас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lang="ru-RU" sz="1200" dirty="0" smtClean="0">
                <a:latin typeface="Trebuchet MS"/>
                <a:cs typeface="Trebuchet MS"/>
              </a:rPr>
              <a:t>будут покупать рекламные слоты </a:t>
            </a:r>
            <a:endParaRPr sz="1200" dirty="0">
              <a:latin typeface="Trebuchet MS"/>
              <a:cs typeface="Trebuchet MS"/>
            </a:endParaRPr>
          </a:p>
          <a:p>
            <a:pPr marL="323215" indent="-269875">
              <a:lnSpc>
                <a:spcPct val="100000"/>
              </a:lnSpc>
              <a:spcBef>
                <a:spcPts val="720"/>
              </a:spcBef>
              <a:buClr>
                <a:srgbClr val="8F00FF"/>
              </a:buClr>
              <a:buFont typeface="Arial MT"/>
              <a:buChar char="●"/>
              <a:tabLst>
                <a:tab pos="323215" algn="l"/>
              </a:tabLst>
            </a:pPr>
            <a:r>
              <a:rPr sz="1200" dirty="0" err="1" smtClean="0">
                <a:latin typeface="Trebuchet MS"/>
                <a:cs typeface="Trebuchet MS"/>
              </a:rPr>
              <a:t>Бизнес-</a:t>
            </a:r>
            <a:r>
              <a:rPr sz="1200" spc="-10" dirty="0" err="1" smtClean="0">
                <a:latin typeface="Trebuchet MS"/>
                <a:cs typeface="Trebuchet MS"/>
              </a:rPr>
              <a:t>модель</a:t>
            </a:r>
            <a:r>
              <a:rPr lang="ru-RU" sz="1200" spc="-10" dirty="0">
                <a:latin typeface="Trebuchet MS"/>
                <a:cs typeface="Trebuchet MS"/>
              </a:rPr>
              <a:t> </a:t>
            </a:r>
            <a:r>
              <a:rPr lang="ru-RU" sz="1200" spc="-10" dirty="0" smtClean="0">
                <a:latin typeface="Trebuchet MS"/>
                <a:cs typeface="Trebuchet MS"/>
              </a:rPr>
              <a:t>ориентирована на получение прибыли с рекламных слотов и специализированных версий</a:t>
            </a:r>
            <a:endParaRPr sz="1200" dirty="0">
              <a:latin typeface="Trebuchet MS"/>
              <a:cs typeface="Trebuchet MS"/>
            </a:endParaRPr>
          </a:p>
          <a:p>
            <a:pPr marL="323215" indent="-269875">
              <a:lnSpc>
                <a:spcPct val="100000"/>
              </a:lnSpc>
              <a:spcBef>
                <a:spcPts val="720"/>
              </a:spcBef>
              <a:buClr>
                <a:srgbClr val="8F00FF"/>
              </a:buClr>
              <a:buFont typeface="Arial MT"/>
              <a:buChar char="●"/>
              <a:tabLst>
                <a:tab pos="323215" algn="l"/>
              </a:tabLst>
            </a:pPr>
            <a:r>
              <a:rPr sz="1200" spc="10" dirty="0">
                <a:latin typeface="Trebuchet MS"/>
                <a:cs typeface="Trebuchet MS"/>
              </a:rPr>
              <a:t>Дополнительно</a:t>
            </a:r>
            <a:r>
              <a:rPr sz="1200" spc="65" dirty="0">
                <a:latin typeface="Trebuchet MS"/>
                <a:cs typeface="Trebuchet MS"/>
              </a:rPr>
              <a:t> </a:t>
            </a:r>
            <a:r>
              <a:rPr sz="1200" spc="10" dirty="0">
                <a:latin typeface="Trebuchet MS"/>
                <a:cs typeface="Trebuchet MS"/>
              </a:rPr>
              <a:t>мы</a:t>
            </a:r>
            <a:r>
              <a:rPr sz="1200" spc="65" dirty="0">
                <a:latin typeface="Trebuchet MS"/>
                <a:cs typeface="Trebuchet MS"/>
              </a:rPr>
              <a:t> </a:t>
            </a:r>
            <a:r>
              <a:rPr sz="1200" spc="10" dirty="0">
                <a:latin typeface="Trebuchet MS"/>
                <a:cs typeface="Trebuchet MS"/>
              </a:rPr>
              <a:t>можем</a:t>
            </a:r>
            <a:r>
              <a:rPr sz="1200" spc="70" dirty="0">
                <a:latin typeface="Trebuchet MS"/>
                <a:cs typeface="Trebuchet MS"/>
              </a:rPr>
              <a:t> </a:t>
            </a:r>
            <a:r>
              <a:rPr sz="1200" spc="10" dirty="0" err="1">
                <a:latin typeface="Trebuchet MS"/>
                <a:cs typeface="Trebuchet MS"/>
              </a:rPr>
              <a:t>зарабатывать</a:t>
            </a:r>
            <a:r>
              <a:rPr sz="1200" spc="65" dirty="0">
                <a:latin typeface="Trebuchet MS"/>
                <a:cs typeface="Trebuchet MS"/>
              </a:rPr>
              <a:t> </a:t>
            </a:r>
            <a:r>
              <a:rPr sz="1200" spc="-25" dirty="0" smtClean="0">
                <a:latin typeface="Trebuchet MS"/>
                <a:cs typeface="Trebuchet MS"/>
              </a:rPr>
              <a:t>н</a:t>
            </a:r>
            <a:r>
              <a:rPr lang="ru-RU" sz="1200" spc="-25" dirty="0" smtClean="0">
                <a:latin typeface="Trebuchet MS"/>
                <a:cs typeface="Trebuchet MS"/>
              </a:rPr>
              <a:t>а продаже профессионально ориентированных версий и премиум подписок</a:t>
            </a:r>
            <a:r>
              <a:rPr lang="en-US" sz="1200" spc="-25" dirty="0" smtClean="0">
                <a:latin typeface="Trebuchet MS"/>
                <a:cs typeface="Trebuchet MS"/>
              </a:rPr>
              <a:t>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4189" y="747077"/>
            <a:ext cx="3524885" cy="594995"/>
          </a:xfrm>
          <a:prstGeom prst="rect">
            <a:avLst/>
          </a:prstGeom>
          <a:solidFill>
            <a:srgbClr val="8F00FF"/>
          </a:solidFill>
        </p:spPr>
        <p:txBody>
          <a:bodyPr vert="horz" wrap="square" lIns="0" tIns="66675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525"/>
              </a:spcBef>
            </a:pPr>
            <a:r>
              <a:rPr spc="114" dirty="0">
                <a:solidFill>
                  <a:srgbClr val="FFFFFF"/>
                </a:solidFill>
              </a:rPr>
              <a:t>БИЗНЕС-</a:t>
            </a:r>
            <a:r>
              <a:rPr spc="130" dirty="0">
                <a:solidFill>
                  <a:srgbClr val="FFFFFF"/>
                </a:solidFill>
              </a:rPr>
              <a:t>МОДЕЛЬ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788179" y="0"/>
            <a:ext cx="354965" cy="5143500"/>
            <a:chOff x="8788179" y="0"/>
            <a:chExt cx="354965" cy="5143500"/>
          </a:xfrm>
        </p:grpSpPr>
        <p:sp>
          <p:nvSpPr>
            <p:cNvPr id="6" name="object 6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43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700" spc="90" dirty="0"/>
              <a:t>ТЕКУЩИЕ</a:t>
            </a:r>
            <a:r>
              <a:rPr sz="2700" spc="-165" dirty="0"/>
              <a:t> </a:t>
            </a:r>
            <a:r>
              <a:rPr sz="2700" spc="-10" dirty="0"/>
              <a:t>РЕЗУЛЬТАТЫ</a:t>
            </a:r>
            <a:endParaRPr sz="2700"/>
          </a:p>
        </p:txBody>
      </p:sp>
      <p:sp>
        <p:nvSpPr>
          <p:cNvPr id="3" name="object 3"/>
          <p:cNvSpPr txBox="1"/>
          <p:nvPr/>
        </p:nvSpPr>
        <p:spPr>
          <a:xfrm>
            <a:off x="529843" y="2379777"/>
            <a:ext cx="5108957" cy="8622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ru-RU" sz="1200" dirty="0" smtClean="0">
                <a:latin typeface="Trebuchet MS"/>
                <a:cs typeface="Trebuchet MS"/>
              </a:rPr>
              <a:t>На данный момент работы над проектом</a:t>
            </a:r>
            <a:r>
              <a:rPr lang="en-US" sz="1200" dirty="0" smtClean="0">
                <a:latin typeface="Trebuchet MS"/>
                <a:cs typeface="Trebuchet MS"/>
              </a:rPr>
              <a:t>,</a:t>
            </a:r>
            <a:r>
              <a:rPr lang="ru-RU" sz="1200" dirty="0" smtClean="0">
                <a:latin typeface="Trebuchet MS"/>
                <a:cs typeface="Trebuchet MS"/>
              </a:rPr>
              <a:t> у нас имеется подборка статистических данных необходимых для работы самого приложения</a:t>
            </a:r>
            <a:r>
              <a:rPr lang="en-US" sz="1200" dirty="0" smtClean="0">
                <a:latin typeface="Trebuchet MS"/>
                <a:cs typeface="Trebuchet MS"/>
              </a:rPr>
              <a:t>,</a:t>
            </a:r>
            <a:r>
              <a:rPr lang="ru-RU" sz="1200" dirty="0" smtClean="0">
                <a:latin typeface="Trebuchet MS"/>
                <a:cs typeface="Trebuchet MS"/>
              </a:rPr>
              <a:t>и базисное понимание сущностного плана</a:t>
            </a:r>
            <a:r>
              <a:rPr lang="en-US" sz="1200" dirty="0" smtClean="0">
                <a:latin typeface="Trebuchet MS"/>
                <a:cs typeface="Trebuchet MS"/>
              </a:rPr>
              <a:t>, </a:t>
            </a:r>
            <a:r>
              <a:rPr lang="ru-RU" sz="1200" dirty="0" smtClean="0">
                <a:latin typeface="Trebuchet MS"/>
                <a:cs typeface="Trebuchet MS"/>
              </a:rPr>
              <a:t>карты действий по осуществлению и овеществлению проекта</a:t>
            </a:r>
            <a:r>
              <a:rPr lang="en-US" sz="1200" dirty="0" smtClean="0">
                <a:latin typeface="Trebuchet MS"/>
                <a:cs typeface="Trebuchet MS"/>
              </a:rPr>
              <a:t>.</a:t>
            </a:r>
            <a:endParaRPr sz="12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788179" y="0"/>
            <a:ext cx="354965" cy="5143500"/>
            <a:chOff x="8788179" y="0"/>
            <a:chExt cx="354965" cy="5143500"/>
          </a:xfrm>
        </p:grpSpPr>
        <p:sp>
          <p:nvSpPr>
            <p:cNvPr id="5" name="object 5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9842" y="344866"/>
            <a:ext cx="40220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КОМАНДА</a:t>
            </a:r>
            <a:r>
              <a:rPr spc="-235" dirty="0"/>
              <a:t> </a:t>
            </a:r>
            <a:r>
              <a:rPr spc="-10" dirty="0"/>
              <a:t>СТАРТАПА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598883"/>
              </p:ext>
            </p:extLst>
          </p:nvPr>
        </p:nvGraphicFramePr>
        <p:xfrm>
          <a:off x="452047" y="912101"/>
          <a:ext cx="7548953" cy="36598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9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2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6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533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100" b="1" spc="-20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РОЛЬ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0541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100" b="1" spc="10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ФАМИЛИЯ</a:t>
                      </a:r>
                      <a:r>
                        <a:rPr sz="1100" b="1" spc="180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35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ИМЯ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10541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100" b="1" spc="-20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ФОТО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0541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solidFill>
                      <a:srgbClr val="DBE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1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ЛИДЕР</a:t>
                      </a:r>
                      <a:r>
                        <a:rPr sz="1100" b="1" spc="155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(CEO)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100" b="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100" b="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  <a:cs typeface="Times New Roman"/>
                        </a:rPr>
                        <a:t>Шегай Андрей</a:t>
                      </a:r>
                      <a:endParaRPr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rebuchet MS" panose="020B0603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СТОРОННИЙ</a:t>
                      </a:r>
                      <a:r>
                        <a:rPr lang="ru-RU" sz="1100" b="1" baseline="0" dirty="0" smtClean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 КОНСУЛЬТАНТ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  <a:cs typeface="Times New Roman"/>
                        </a:rPr>
                        <a:t>Хиврич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  <a:cs typeface="Times New Roman"/>
                        </a:rPr>
                        <a:t>Руслан</a:t>
                      </a:r>
                      <a:endParaRPr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rebuchet MS" panose="020B0603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АНАЛИТИК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  <a:cs typeface="Times New Roman"/>
                        </a:rPr>
                        <a:t>Гончарова Кристина</a:t>
                      </a:r>
                      <a:endParaRPr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rebuchet MS" panose="020B0603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6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rebuchet MS"/>
                        <a:cs typeface="Trebuchet MS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rebuchet MS"/>
                        <a:cs typeface="Trebuchet MS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СПИЧРАЙТЕР</a:t>
                      </a:r>
                      <a:endParaRPr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  <a:cs typeface="Times New Roman"/>
                        </a:rPr>
                        <a:t>Иванова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  <a:cs typeface="Times New Roman"/>
                        </a:rPr>
                        <a:t> Елизавета</a:t>
                      </a:r>
                      <a:endParaRPr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rebuchet MS" panose="020B0603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019379"/>
                  </a:ext>
                </a:extLst>
              </a:tr>
              <a:tr h="6636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rebuchet MS"/>
                        <a:cs typeface="Trebuchet MS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rebuchet MS"/>
                        <a:cs typeface="Trebuchet MS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РЕДАКТОР</a:t>
                      </a:r>
                      <a:endParaRPr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1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rebuchet MS" panose="020B0603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BE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51496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788179" y="0"/>
            <a:ext cx="354965" cy="5143500"/>
            <a:chOff x="8788179" y="0"/>
            <a:chExt cx="354965" cy="5143500"/>
          </a:xfrm>
        </p:grpSpPr>
        <p:sp>
          <p:nvSpPr>
            <p:cNvPr id="8" name="object 8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9067" y="612556"/>
            <a:ext cx="33439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35" dirty="0"/>
              <a:t>ПЛАНЫ</a:t>
            </a:r>
            <a:r>
              <a:rPr sz="2800" spc="-140" dirty="0"/>
              <a:t> </a:t>
            </a:r>
            <a:r>
              <a:rPr sz="2800" spc="55" dirty="0"/>
              <a:t>РАЗВИТИЯ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08224" y="1423154"/>
            <a:ext cx="5042535" cy="157670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62585" indent="-351155">
              <a:lnSpc>
                <a:spcPct val="100000"/>
              </a:lnSpc>
              <a:spcBef>
                <a:spcPts val="470"/>
              </a:spcBef>
              <a:buClr>
                <a:srgbClr val="8F00FF"/>
              </a:buClr>
              <a:buFont typeface="Arial MT"/>
              <a:buChar char="●"/>
              <a:tabLst>
                <a:tab pos="362585" algn="l"/>
              </a:tabLst>
            </a:pPr>
            <a:r>
              <a:rPr sz="1600" dirty="0">
                <a:solidFill>
                  <a:srgbClr val="132C40"/>
                </a:solidFill>
                <a:latin typeface="Trebuchet MS"/>
                <a:cs typeface="Trebuchet MS"/>
              </a:rPr>
              <a:t>Планы</a:t>
            </a:r>
            <a:r>
              <a:rPr sz="1600" spc="170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132C40"/>
                </a:solidFill>
                <a:latin typeface="Trebuchet MS"/>
                <a:cs typeface="Trebuchet MS"/>
              </a:rPr>
              <a:t>развития,</a:t>
            </a:r>
            <a:r>
              <a:rPr sz="1600" spc="170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132C40"/>
                </a:solidFill>
                <a:latin typeface="Trebuchet MS"/>
                <a:cs typeface="Trebuchet MS"/>
              </a:rPr>
              <a:t>основные</a:t>
            </a:r>
            <a:r>
              <a:rPr sz="1600" spc="95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132C40"/>
                </a:solidFill>
                <a:latin typeface="Trebuchet MS"/>
                <a:cs typeface="Trebuchet MS"/>
              </a:rPr>
              <a:t>укрупненные</a:t>
            </a:r>
            <a:r>
              <a:rPr sz="1600" spc="175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132C40"/>
                </a:solidFill>
                <a:latin typeface="Trebuchet MS"/>
                <a:cs typeface="Trebuchet MS"/>
              </a:rPr>
              <a:t>задачи</a:t>
            </a:r>
            <a:endParaRPr sz="16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00"/>
              </a:spcBef>
            </a:pPr>
            <a:r>
              <a:rPr sz="1300" spc="-25" dirty="0">
                <a:latin typeface="Trebuchet MS"/>
                <a:cs typeface="Trebuchet MS"/>
              </a:rPr>
              <a:t>1)</a:t>
            </a:r>
            <a:endParaRPr sz="1300">
              <a:latin typeface="Trebuchet MS"/>
              <a:cs typeface="Trebuchet MS"/>
            </a:endParaRPr>
          </a:p>
          <a:p>
            <a:pPr marL="3810">
              <a:lnSpc>
                <a:spcPct val="100000"/>
              </a:lnSpc>
              <a:spcBef>
                <a:spcPts val="229"/>
              </a:spcBef>
            </a:pPr>
            <a:r>
              <a:rPr sz="1300" spc="-25" dirty="0">
                <a:solidFill>
                  <a:srgbClr val="132C40"/>
                </a:solidFill>
                <a:latin typeface="Trebuchet MS"/>
                <a:cs typeface="Trebuchet MS"/>
              </a:rPr>
              <a:t>2)</a:t>
            </a:r>
            <a:endParaRPr sz="1300">
              <a:latin typeface="Trebuchet MS"/>
              <a:cs typeface="Trebuchet MS"/>
            </a:endParaRPr>
          </a:p>
          <a:p>
            <a:pPr marL="1905">
              <a:lnSpc>
                <a:spcPct val="100000"/>
              </a:lnSpc>
              <a:spcBef>
                <a:spcPts val="235"/>
              </a:spcBef>
            </a:pPr>
            <a:r>
              <a:rPr sz="1300" spc="-25" dirty="0">
                <a:solidFill>
                  <a:srgbClr val="132C40"/>
                </a:solidFill>
                <a:latin typeface="Trebuchet MS"/>
                <a:cs typeface="Trebuchet MS"/>
              </a:rPr>
              <a:t>3)</a:t>
            </a: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sz="1300" spc="-25" dirty="0">
                <a:solidFill>
                  <a:srgbClr val="132C40"/>
                </a:solidFill>
                <a:latin typeface="Trebuchet MS"/>
                <a:cs typeface="Trebuchet MS"/>
              </a:rPr>
              <a:t>4)</a:t>
            </a:r>
            <a:endParaRPr sz="1300">
              <a:latin typeface="Trebuchet MS"/>
              <a:cs typeface="Trebuchet MS"/>
            </a:endParaRPr>
          </a:p>
          <a:p>
            <a:pPr marL="412115" indent="-328295">
              <a:lnSpc>
                <a:spcPct val="100000"/>
              </a:lnSpc>
              <a:spcBef>
                <a:spcPts val="1120"/>
              </a:spcBef>
              <a:buClr>
                <a:srgbClr val="8F00FF"/>
              </a:buClr>
              <a:buFont typeface="Arial MT"/>
              <a:buChar char="●"/>
              <a:tabLst>
                <a:tab pos="412115" algn="l"/>
              </a:tabLst>
            </a:pPr>
            <a:r>
              <a:rPr sz="1300" spc="10" dirty="0">
                <a:solidFill>
                  <a:srgbClr val="132C40"/>
                </a:solidFill>
                <a:latin typeface="Trebuchet MS"/>
                <a:cs typeface="Trebuchet MS"/>
              </a:rPr>
              <a:t>план-график на</a:t>
            </a:r>
            <a:r>
              <a:rPr sz="1300" spc="15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300" spc="10" dirty="0">
                <a:solidFill>
                  <a:srgbClr val="132C40"/>
                </a:solidFill>
                <a:latin typeface="Trebuchet MS"/>
                <a:cs typeface="Trebuchet MS"/>
              </a:rPr>
              <a:t>ближайшие 2-4</a:t>
            </a:r>
            <a:r>
              <a:rPr sz="1300" spc="420" dirty="0">
                <a:solidFill>
                  <a:srgbClr val="132C40"/>
                </a:solidFill>
                <a:latin typeface="Trebuchet MS"/>
                <a:cs typeface="Trebuchet MS"/>
              </a:rPr>
              <a:t> </a:t>
            </a:r>
            <a:r>
              <a:rPr sz="1300" spc="-10" dirty="0">
                <a:solidFill>
                  <a:srgbClr val="132C40"/>
                </a:solidFill>
                <a:latin typeface="Trebuchet MS"/>
                <a:cs typeface="Trebuchet MS"/>
              </a:rPr>
              <a:t>недели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6" name="object 6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715" y="656236"/>
              <a:ext cx="539946" cy="53994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788179" y="0"/>
            <a:ext cx="354965" cy="5143500"/>
            <a:chOff x="8788179" y="0"/>
            <a:chExt cx="354965" cy="5143500"/>
          </a:xfrm>
        </p:grpSpPr>
        <p:sp>
          <p:nvSpPr>
            <p:cNvPr id="9" name="object 9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625572" y="3140649"/>
          <a:ext cx="7532370" cy="1703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1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989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100" b="1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ЧТО</a:t>
                      </a:r>
                      <a:r>
                        <a:rPr sz="1100" b="1" spc="-55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ДЕЛАЕМ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0541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100" b="1" spc="-20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СРОК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0541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100" b="1" spc="-10" dirty="0">
                          <a:solidFill>
                            <a:srgbClr val="132C40"/>
                          </a:solidFill>
                          <a:latin typeface="Trebuchet MS"/>
                          <a:cs typeface="Trebuchet MS"/>
                        </a:rPr>
                        <a:t>ОТВЕТСТВЕННЫЙ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0541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solidFill>
                      <a:srgbClr val="DBE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BE6FC"/>
                      </a:solidFill>
                      <a:prstDash val="solid"/>
                    </a:lnL>
                    <a:lnR w="9525">
                      <a:solidFill>
                        <a:srgbClr val="DBE6FC"/>
                      </a:solidFill>
                      <a:prstDash val="solid"/>
                    </a:lnR>
                    <a:lnT w="9525">
                      <a:solidFill>
                        <a:srgbClr val="DBE6FC"/>
                      </a:solidFill>
                      <a:prstDash val="solid"/>
                    </a:lnT>
                    <a:lnB w="9525">
                      <a:solidFill>
                        <a:srgbClr val="DBE6F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397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dirty="0"/>
              <a:t>КОНТАКТЫ</a:t>
            </a:r>
            <a:r>
              <a:rPr spc="20" dirty="0"/>
              <a:t> </a:t>
            </a:r>
            <a:r>
              <a:rPr spc="75" dirty="0"/>
              <a:t>ЛИДЕРА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4774003"/>
            <a:ext cx="401955" cy="369570"/>
          </a:xfrm>
          <a:custGeom>
            <a:avLst/>
            <a:gdLst/>
            <a:ahLst/>
            <a:cxnLst/>
            <a:rect l="l" t="t" r="r" b="b"/>
            <a:pathLst>
              <a:path w="401955" h="36957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AB3C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5" name="object 5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49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726" y="656231"/>
              <a:ext cx="539946" cy="539946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8788179" y="0"/>
            <a:ext cx="354965" cy="5143500"/>
            <a:chOff x="8788179" y="0"/>
            <a:chExt cx="354965" cy="5143500"/>
          </a:xfrm>
        </p:grpSpPr>
        <p:sp>
          <p:nvSpPr>
            <p:cNvPr id="8" name="object 8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13" name="TextBox 12"/>
          <p:cNvSpPr txBox="1"/>
          <p:nvPr/>
        </p:nvSpPr>
        <p:spPr>
          <a:xfrm>
            <a:off x="467327" y="2800350"/>
            <a:ext cx="625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Электронная почта</a:t>
            </a:r>
            <a:r>
              <a:rPr lang="en-US" dirty="0" smtClean="0"/>
              <a:t>:shegajandrej@gmail.com</a:t>
            </a:r>
          </a:p>
          <a:p>
            <a:r>
              <a:rPr lang="ru-RU" dirty="0" smtClean="0"/>
              <a:t>Номер телефона</a:t>
            </a:r>
            <a:r>
              <a:rPr lang="en-US" dirty="0" smtClean="0"/>
              <a:t>:89635384822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648</Words>
  <Application>Microsoft Office PowerPoint</Application>
  <PresentationFormat>Экран (16:9)</PresentationFormat>
  <Paragraphs>95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 MT</vt:lpstr>
      <vt:lpstr>Calibri</vt:lpstr>
      <vt:lpstr>Times New Roman</vt:lpstr>
      <vt:lpstr>Trebuchet MS</vt:lpstr>
      <vt:lpstr>Office Theme</vt:lpstr>
      <vt:lpstr>P-MAP</vt:lpstr>
      <vt:lpstr>АКТУАЛЬНОСТЬ ПРОЕКТА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ТГУ.2023.389 Шаблон_Презентация стартап проекта ТГУ</dc:title>
  <dc:creator>Андрей Шегай</dc:creator>
  <cp:lastModifiedBy>Руслан</cp:lastModifiedBy>
  <cp:revision>18</cp:revision>
  <dcterms:created xsi:type="dcterms:W3CDTF">2023-11-08T11:51:08Z</dcterms:created>
  <dcterms:modified xsi:type="dcterms:W3CDTF">2023-11-08T19:37:04Z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