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2"/>
  </p:notesMasterIdLst>
  <p:sldIdLst>
    <p:sldId id="257" r:id="rId5"/>
    <p:sldId id="258" r:id="rId6"/>
    <p:sldId id="259" r:id="rId7"/>
    <p:sldId id="260" r:id="rId8"/>
    <p:sldId id="263" r:id="rId9"/>
    <p:sldId id="261" r:id="rId10"/>
    <p:sldId id="262" r:id="rId11"/>
  </p:sldIdLst>
  <p:sldSz cx="9144000" cy="5143500" type="screen16x9"/>
  <p:notesSz cx="6858000" cy="9144000"/>
  <p:embeddedFontLst>
    <p:embeddedFont>
      <p:font typeface="Calibri" panose="020F0502020204030204" pitchFamily="34" charset="0"/>
      <p:regular r:id="rId13"/>
      <p:bold r:id="rId14"/>
      <p:italic r:id="rId15"/>
      <p:boldItalic r:id="rId16"/>
    </p:embeddedFont>
    <p:embeddedFont>
      <p:font typeface="Calibri Light" panose="020F0302020204030204" pitchFamily="34" charset="0"/>
      <p:regular r:id="rId17"/>
      <p:italic r:id="rId18"/>
    </p:embeddedFont>
    <p:embeddedFont>
      <p:font typeface="Nunito" pitchFamily="2" charset="-52"/>
      <p:regular r:id="rId19"/>
      <p:bold r:id="rId20"/>
      <p:italic r:id="rId21"/>
      <p:boldItalic r:id="rId22"/>
    </p:embeddedFont>
    <p:embeddedFont>
      <p:font typeface="Segoe UI" panose="020B0502040204020203" pitchFamily="34" charset="0"/>
      <p:regular r:id="rId23"/>
      <p:bold r:id="rId24"/>
      <p:italic r:id="rId25"/>
      <p:boldItalic r:id="rId26"/>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747775"/>
          </p15:clr>
        </p15:guide>
        <p15:guide id="2" pos="2876"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66" autoAdjust="0"/>
    <p:restoredTop sz="94660"/>
  </p:normalViewPr>
  <p:slideViewPr>
    <p:cSldViewPr snapToGrid="0" showGuides="1">
      <p:cViewPr varScale="1">
        <p:scale>
          <a:sx n="138" d="100"/>
          <a:sy n="138" d="100"/>
        </p:scale>
        <p:origin x="360" y="102"/>
      </p:cViewPr>
      <p:guideLst>
        <p:guide orient="horz" pos="1620"/>
        <p:guide pos="287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customXml" Target="../customXml/item3.xml"/><Relationship Id="rId21"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en-US" u="sng">
                <a:solidFill>
                  <a:srgbClr val="1155CC"/>
                </a:solidFill>
                <a:hlinkClick r:id="rId3"/>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solidFill>
                <a:schemeClr val="dk1"/>
              </a:solidFill>
              <a:latin typeface="Nunito"/>
              <a:ea typeface="Nunito"/>
              <a:cs typeface="Nunito"/>
              <a:sym typeface="Nuni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Как заполнять паспорт проекта </a:t>
            </a:r>
            <a:r>
              <a:rPr lang="en-US" u="sng">
                <a:solidFill>
                  <a:srgbClr val="1155CC"/>
                </a:solidFill>
                <a:latin typeface="Nunito"/>
                <a:ea typeface="Nunito"/>
                <a:cs typeface="Nunito"/>
                <a:sym typeface="Nunito"/>
                <a:hlinkClick r:id="rId3"/>
              </a:rPr>
              <a:t>https://www.notion.so/intensive2035/e16bcedd0635425083043cee40507eff?pvs=4</a:t>
            </a:r>
            <a:r>
              <a:rPr lang="en-US">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Ошибки при заполнении паспорта проекта </a:t>
            </a:r>
            <a:r>
              <a:rPr lang="en-US" u="sng">
                <a:solidFill>
                  <a:srgbClr val="1155CC"/>
                </a:solidFill>
                <a:latin typeface="Nunito"/>
                <a:ea typeface="Nunito"/>
                <a:cs typeface="Nunito"/>
                <a:sym typeface="Nunito"/>
                <a:hlinkClick r:id="rId4"/>
              </a:rPr>
              <a:t>https://www.notion.so/intensive2035/08ff407807a14bdd940722bd2c2f5fe5?pvs=4</a:t>
            </a:r>
            <a:r>
              <a:rPr lang="en-US">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panose="020B0604020202020204"/>
              <a:buNone/>
            </a:pPr>
            <a:r>
              <a:rPr lang="en-US">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b="1">
                <a:solidFill>
                  <a:schemeClr val="dk1"/>
                </a:solidFill>
                <a:latin typeface="Nunito"/>
                <a:ea typeface="Nunito"/>
                <a:cs typeface="Nunito"/>
                <a:sym typeface="Nunito"/>
              </a:rPr>
              <a:t>Полные аналоги</a:t>
            </a:r>
            <a:r>
              <a:rPr lang="en-US">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b="1">
                <a:solidFill>
                  <a:schemeClr val="dk1"/>
                </a:solidFill>
                <a:latin typeface="Nunito"/>
                <a:ea typeface="Nunito"/>
                <a:cs typeface="Nunito"/>
                <a:sym typeface="Nunito"/>
              </a:rPr>
              <a:t>Частичными аналогами</a:t>
            </a:r>
            <a:r>
              <a:rPr lang="en-US">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en-US" b="1">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a:solidFill>
                <a:schemeClr val="dk1"/>
              </a:solidFill>
              <a:latin typeface="Nunito"/>
              <a:ea typeface="Nunito"/>
              <a:cs typeface="Nunito"/>
              <a:sym typeface="Nunito"/>
            </a:endParaRPr>
          </a:p>
          <a:p>
            <a:pPr marL="0" lvl="0" indent="0" algn="l" rtl="0">
              <a:spcBef>
                <a:spcPts val="0"/>
              </a:spcBef>
              <a:spcAft>
                <a:spcPts val="0"/>
              </a:spcAft>
              <a:buNone/>
            </a:pPr>
            <a:endParaRPr>
              <a:solidFill>
                <a:schemeClr val="dk1"/>
              </a:solidFill>
              <a:latin typeface="Nunito"/>
              <a:ea typeface="Nunito"/>
              <a:cs typeface="Nunito"/>
              <a:sym typeface="Nunit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Для </a:t>
            </a:r>
            <a:r>
              <a:rPr lang="en-US" b="1">
                <a:solidFill>
                  <a:schemeClr val="dk1"/>
                </a:solidFill>
                <a:latin typeface="Nunito"/>
                <a:ea typeface="Nunito"/>
                <a:cs typeface="Nunito"/>
                <a:sym typeface="Nunito"/>
              </a:rPr>
              <a:t>&lt;мам с колясками&gt;</a:t>
            </a:r>
            <a:r>
              <a:rPr lang="en-US">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которым нужно </a:t>
            </a:r>
            <a:r>
              <a:rPr lang="en-US" b="1">
                <a:solidFill>
                  <a:schemeClr val="dk1"/>
                </a:solidFill>
                <a:latin typeface="Nunito"/>
                <a:ea typeface="Nunito"/>
                <a:cs typeface="Nunito"/>
                <a:sym typeface="Nunito"/>
              </a:rPr>
              <a:t>&lt;два раза в день гулять с ребенком&gt;</a:t>
            </a:r>
            <a:r>
              <a:rPr lang="en-US">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наше </a:t>
            </a:r>
            <a:r>
              <a:rPr lang="en-US"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будет </a:t>
            </a:r>
            <a:r>
              <a:rPr lang="en-US"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В отличие от </a:t>
            </a:r>
            <a:r>
              <a:rPr lang="en-US" b="1">
                <a:solidFill>
                  <a:schemeClr val="dk1"/>
                </a:solidFill>
                <a:latin typeface="Nunito"/>
                <a:ea typeface="Nunito"/>
                <a:cs typeface="Nunito"/>
                <a:sym typeface="Nunito"/>
              </a:rPr>
              <a:t>&lt;Яндекс.Карт, Google Maps и 2Gis&gt;</a:t>
            </a:r>
            <a:r>
              <a:rPr lang="en-US">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что </a:t>
            </a:r>
            <a:r>
              <a:rPr lang="en-US"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b="1">
              <a:solidFill>
                <a:schemeClr val="dk1"/>
              </a:solidFill>
              <a:latin typeface="Nunito"/>
              <a:ea typeface="Nunito"/>
              <a:cs typeface="Nunito"/>
              <a:sym typeface="Nuni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en-US">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solidFill>
                <a:schemeClr val="dk1"/>
              </a:solidFill>
              <a:latin typeface="Nunito"/>
              <a:ea typeface="Nunito"/>
              <a:cs typeface="Nunito"/>
              <a:sym typeface="Nunit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panose="020B0604020202020204"/>
              <a:buNone/>
            </a:pPr>
            <a:r>
              <a:rPr lang="en-US">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841772"/>
            <a:ext cx="6858000" cy="1790700"/>
          </a:xfrm>
        </p:spPr>
        <p:txBody>
          <a:bodyPr anchor="b"/>
          <a:lstStyle>
            <a:lvl1pPr algn="ctr">
              <a:defRPr sz="4500"/>
            </a:lvl1pPr>
          </a:lstStyle>
          <a:p>
            <a:r>
              <a:rPr lang="ru-RU"/>
              <a:t>Образец заголовка</a:t>
            </a:r>
          </a:p>
        </p:txBody>
      </p:sp>
      <p:sp>
        <p:nvSpPr>
          <p:cNvPr id="3" name="Подзаголовок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p:cNvSpPr>
            <a:spLocks noGrp="1"/>
          </p:cNvSpPr>
          <p:nvPr>
            <p:ph type="dt" sz="half" idx="10"/>
          </p:nvPr>
        </p:nvSpPr>
        <p:spPr/>
        <p:txBody>
          <a:bodyPr/>
          <a:lstStyle/>
          <a:p>
            <a:fld id="{11CE94C9-E639-46C4-BBB3-D9AB0C4EE257}" type="datetimeFigureOut">
              <a:rPr lang="ru-RU" smtClean="0"/>
              <a:t>17.10.2025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1CE94C9-E639-46C4-BBB3-D9AB0C4EE257}" type="datetimeFigureOut">
              <a:rPr lang="ru-RU" smtClean="0"/>
              <a:t>17.10.2025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282304"/>
            <a:ext cx="7886700" cy="2139553"/>
          </a:xfrm>
        </p:spPr>
        <p:txBody>
          <a:bodyPr anchor="b"/>
          <a:lstStyle>
            <a:lvl1pPr>
              <a:defRPr sz="4500"/>
            </a:lvl1pPr>
          </a:lstStyle>
          <a:p>
            <a:r>
              <a:rPr lang="ru-RU"/>
              <a:t>Образец заголовка</a:t>
            </a:r>
          </a:p>
        </p:txBody>
      </p:sp>
      <p:sp>
        <p:nvSpPr>
          <p:cNvPr id="3" name="Текст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11CE94C9-E639-46C4-BBB3-D9AB0C4EE257}" type="datetimeFigureOut">
              <a:rPr lang="ru-RU" smtClean="0"/>
              <a:t>17.10.2025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28650" y="1369219"/>
            <a:ext cx="3886200" cy="326350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29150" y="1369219"/>
            <a:ext cx="3886200" cy="326350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11CE94C9-E639-46C4-BBB3-D9AB0C4EE257}" type="datetimeFigureOut">
              <a:rPr lang="ru-RU" smtClean="0"/>
              <a:t>17.10.2025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273844"/>
            <a:ext cx="7886700" cy="994172"/>
          </a:xfrm>
        </p:spPr>
        <p:txBody>
          <a:bodyPr/>
          <a:lstStyle/>
          <a:p>
            <a:r>
              <a:rPr lang="ru-RU"/>
              <a:t>Образец заголовка</a:t>
            </a:r>
          </a:p>
        </p:txBody>
      </p:sp>
      <p:sp>
        <p:nvSpPr>
          <p:cNvPr id="3" name="Текст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p:cNvSpPr>
            <a:spLocks noGrp="1"/>
          </p:cNvSpPr>
          <p:nvPr>
            <p:ph sz="half" idx="2"/>
          </p:nvPr>
        </p:nvSpPr>
        <p:spPr>
          <a:xfrm>
            <a:off x="629842" y="1878806"/>
            <a:ext cx="3868340" cy="27634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p:cNvSpPr>
            <a:spLocks noGrp="1"/>
          </p:cNvSpPr>
          <p:nvPr>
            <p:ph sz="quarter" idx="4"/>
          </p:nvPr>
        </p:nvSpPr>
        <p:spPr>
          <a:xfrm>
            <a:off x="4629150" y="1878806"/>
            <a:ext cx="3887391" cy="27634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11CE94C9-E639-46C4-BBB3-D9AB0C4EE257}" type="datetimeFigureOut">
              <a:rPr lang="ru-RU" smtClean="0"/>
              <a:t>17.10.2025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11CE94C9-E639-46C4-BBB3-D9AB0C4EE257}" type="datetimeFigureOut">
              <a:rPr lang="ru-RU" smtClean="0"/>
              <a:t>17.10.2025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1CE94C9-E639-46C4-BBB3-D9AB0C4EE257}" type="datetimeFigureOut">
              <a:rPr lang="ru-RU" smtClean="0"/>
              <a:t>17.10.2025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42900"/>
            <a:ext cx="2949178" cy="1200150"/>
          </a:xfrm>
        </p:spPr>
        <p:txBody>
          <a:bodyPr anchor="b"/>
          <a:lstStyle>
            <a:lvl1pPr>
              <a:defRPr sz="2400"/>
            </a:lvl1pPr>
          </a:lstStyle>
          <a:p>
            <a:r>
              <a:rPr lang="ru-RU"/>
              <a:t>Образец заголовка</a:t>
            </a:r>
          </a:p>
        </p:txBody>
      </p:sp>
      <p:sp>
        <p:nvSpPr>
          <p:cNvPr id="3" name="Объект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p:cNvSpPr>
            <a:spLocks noGrp="1"/>
          </p:cNvSpPr>
          <p:nvPr>
            <p:ph type="dt" sz="half" idx="10"/>
          </p:nvPr>
        </p:nvSpPr>
        <p:spPr/>
        <p:txBody>
          <a:bodyPr/>
          <a:lstStyle/>
          <a:p>
            <a:fld id="{11CE94C9-E639-46C4-BBB3-D9AB0C4EE257}" type="datetimeFigureOut">
              <a:rPr lang="ru-RU" smtClean="0"/>
              <a:t>17.10.2025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42900"/>
            <a:ext cx="2949178" cy="1200150"/>
          </a:xfrm>
        </p:spPr>
        <p:txBody>
          <a:bodyPr anchor="b"/>
          <a:lstStyle>
            <a:lvl1pPr>
              <a:defRPr sz="2400"/>
            </a:lvl1pPr>
          </a:lstStyle>
          <a:p>
            <a:r>
              <a:rPr lang="ru-RU"/>
              <a:t>Образец заголовка</a:t>
            </a:r>
          </a:p>
        </p:txBody>
      </p:sp>
      <p:sp>
        <p:nvSpPr>
          <p:cNvPr id="3" name="Рисунок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p>
        </p:txBody>
      </p:sp>
      <p:sp>
        <p:nvSpPr>
          <p:cNvPr id="4" name="Текст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p:cNvSpPr>
            <a:spLocks noGrp="1"/>
          </p:cNvSpPr>
          <p:nvPr>
            <p:ph type="dt" sz="half" idx="10"/>
          </p:nvPr>
        </p:nvSpPr>
        <p:spPr/>
        <p:txBody>
          <a:bodyPr/>
          <a:lstStyle/>
          <a:p>
            <a:fld id="{11CE94C9-E639-46C4-BBB3-D9AB0C4EE257}" type="datetimeFigureOut">
              <a:rPr lang="ru-RU" smtClean="0"/>
              <a:t>17.10.2025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1CE94C9-E639-46C4-BBB3-D9AB0C4EE257}" type="datetimeFigureOut">
              <a:rPr lang="ru-RU" smtClean="0"/>
              <a:t>17.10.2025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273844"/>
            <a:ext cx="1971675" cy="4358879"/>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28650" y="273844"/>
            <a:ext cx="5800725" cy="435887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1CE94C9-E639-46C4-BBB3-D9AB0C4EE257}" type="datetimeFigureOut">
              <a:rPr lang="ru-RU" smtClean="0"/>
              <a:t>17.10.2025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Заголовок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Текст 2"/>
          <p:cNvSpPr>
            <a:spLocks noGrp="1"/>
          </p:cNvSpPr>
          <p:nvPr>
            <p:ph type="body"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1CE94C9-E639-46C4-BBB3-D9AB0C4EE257}" type="datetimeFigureOut">
              <a:rPr lang="ru-RU" smtClean="0"/>
              <a:t>17.10.2025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1CE94C9-E639-46C4-BBB3-D9AB0C4EE257}" type="datetimeFigureOut">
              <a:rPr lang="ru-RU" smtClean="0"/>
              <a:t>17.10.2025</a:t>
            </a:fld>
            <a:endParaRPr lang="ru-RU"/>
          </a:p>
        </p:txBody>
      </p:sp>
      <p:sp>
        <p:nvSpPr>
          <p:cNvPr id="5" name="Нижний колонтитул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9"/>
        <p:cNvGrpSpPr/>
        <p:nvPr/>
      </p:nvGrpSpPr>
      <p:grpSpPr>
        <a:xfrm>
          <a:off x="0" y="0"/>
          <a:ext cx="0" cy="0"/>
          <a:chOff x="0" y="0"/>
          <a:chExt cx="0" cy="0"/>
        </a:xfrm>
      </p:grpSpPr>
      <p:sp>
        <p:nvSpPr>
          <p:cNvPr id="61" name="Google Shape;61;p14"/>
          <p:cNvSpPr txBox="1">
            <a:spLocks noGrp="1"/>
          </p:cNvSpPr>
          <p:nvPr>
            <p:ph type="subTitle" idx="1"/>
          </p:nvPr>
        </p:nvSpPr>
        <p:spPr>
          <a:xfrm>
            <a:off x="457865" y="742463"/>
            <a:ext cx="4415692" cy="1790700"/>
          </a:xfrm>
          <a:prstGeom prst="rect">
            <a:avLst/>
          </a:prstGeom>
        </p:spPr>
        <p:txBody>
          <a:bodyPr spcFirstLastPara="1" wrap="square" lIns="91425" tIns="91425" rIns="91425" bIns="91425" anchor="t" anchorCtr="0">
            <a:normAutofit/>
          </a:bodyPr>
          <a:lstStyle/>
          <a:p>
            <a:pPr marL="0" lvl="0" indent="0"/>
            <a:r>
              <a:rPr lang="ru-RU" b="1" dirty="0">
                <a:latin typeface="Times New Roman" panose="02020603050405020304" pitchFamily="18" charset="0"/>
                <a:cs typeface="Times New Roman" panose="02020603050405020304" pitchFamily="18" charset="0"/>
              </a:rPr>
              <a:t>Санкт-Петербургский университет Государственной противопожарной службы МЧС России им. Героя Российской Федерации генерала армии Е. Н. Зиничева</a:t>
            </a:r>
            <a:endParaRPr lang="ru-RU" dirty="0">
              <a:latin typeface="Times New Roman" panose="02020603050405020304" pitchFamily="18" charset="0"/>
              <a:cs typeface="Times New Roman" panose="02020603050405020304" pitchFamily="18" charset="0"/>
            </a:endParaRPr>
          </a:p>
        </p:txBody>
      </p:sp>
      <p:sp>
        <p:nvSpPr>
          <p:cNvPr id="62" name="Google Shape;62;p14"/>
          <p:cNvSpPr txBox="1">
            <a:spLocks noGrp="1"/>
          </p:cNvSpPr>
          <p:nvPr>
            <p:ph type="subTitle" idx="4294967295"/>
          </p:nvPr>
        </p:nvSpPr>
        <p:spPr>
          <a:xfrm>
            <a:off x="712136" y="3490127"/>
            <a:ext cx="4012263" cy="1169355"/>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ru-RU" b="1" dirty="0">
                <a:latin typeface="Times New Roman" panose="02020603050405020304" pitchFamily="18" charset="0"/>
                <a:cs typeface="Times New Roman" panose="02020603050405020304" pitchFamily="18" charset="0"/>
              </a:rPr>
              <a:t>Инициативная разработка</a:t>
            </a:r>
          </a:p>
          <a:p>
            <a:pPr marL="0" lvl="0" indent="0" algn="ctr">
              <a:spcBef>
                <a:spcPts val="0"/>
              </a:spcBef>
              <a:buNone/>
            </a:pPr>
            <a:r>
              <a:rPr lang="ru-RU" sz="1800" dirty="0">
                <a:latin typeface="Times New Roman" panose="02020603050405020304" pitchFamily="18" charset="0"/>
                <a:cs typeface="Times New Roman" panose="02020603050405020304" pitchFamily="18" charset="0"/>
              </a:rPr>
              <a:t>Запуск веб-сайта с подробной информацией о возможностях обучения в СПб УГПС МЧС России для иностранных специалистов</a:t>
            </a:r>
          </a:p>
        </p:txBody>
      </p:sp>
      <p:sp>
        <p:nvSpPr>
          <p:cNvPr id="60" name="Google Shape;60;p14"/>
          <p:cNvSpPr txBox="1">
            <a:spLocks noGrp="1"/>
          </p:cNvSpPr>
          <p:nvPr>
            <p:ph type="ctrTitle"/>
          </p:nvPr>
        </p:nvSpPr>
        <p:spPr>
          <a:xfrm>
            <a:off x="482219" y="2792533"/>
            <a:ext cx="4368254" cy="609886"/>
          </a:xfrm>
          <a:prstGeom prst="rect">
            <a:avLst/>
          </a:prstGeom>
        </p:spPr>
        <p:txBody>
          <a:bodyPr spcFirstLastPara="1" wrap="square" lIns="91425" tIns="91425" rIns="91425" bIns="91425" anchor="b" anchorCtr="0">
            <a:noAutofit/>
          </a:bodyPr>
          <a:lstStyle/>
          <a:p>
            <a:pPr lvl="0"/>
            <a:r>
              <a:rPr lang="en-US" sz="3200" b="1" dirty="0">
                <a:latin typeface="Times New Roman" panose="02020603050405020304" pitchFamily="18" charset="0"/>
                <a:cs typeface="Times New Roman" panose="02020603050405020304" pitchFamily="18" charset="0"/>
              </a:rPr>
              <a:t>EMERCOM GLOBAL EDUCATION</a:t>
            </a:r>
          </a:p>
        </p:txBody>
      </p:sp>
      <p:sp>
        <p:nvSpPr>
          <p:cNvPr id="3" name="Прямоугольник 2"/>
          <p:cNvSpPr/>
          <p:nvPr/>
        </p:nvSpPr>
        <p:spPr>
          <a:xfrm>
            <a:off x="-6439" y="4848896"/>
            <a:ext cx="9144000" cy="294604"/>
          </a:xfrm>
          <a:prstGeom prst="rect">
            <a:avLst/>
          </a:prstGeom>
          <a:gradFill>
            <a:gsLst>
              <a:gs pos="0">
                <a:srgbClr val="00B0F0"/>
              </a:gs>
              <a:gs pos="100000">
                <a:srgbClr val="0047F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202</a:t>
            </a:r>
            <a:r>
              <a:rPr lang="en-US" dirty="0"/>
              <a:t>5</a:t>
            </a:r>
            <a:r>
              <a:rPr lang="ru-RU" dirty="0"/>
              <a:t> 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283845" y="459666"/>
            <a:ext cx="8647856" cy="665956"/>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dirty="0" err="1">
                <a:latin typeface="Times New Roman" panose="02020603050405020304" pitchFamily="18" charset="0"/>
                <a:cs typeface="Times New Roman" panose="02020603050405020304" pitchFamily="18" charset="0"/>
              </a:rPr>
              <a:t>Пользователь</a:t>
            </a:r>
            <a:r>
              <a:rPr lang="en-US" dirty="0">
                <a:latin typeface="Times New Roman" panose="02020603050405020304" pitchFamily="18" charset="0"/>
                <a:cs typeface="Times New Roman" panose="02020603050405020304" pitchFamily="18" charset="0"/>
              </a:rPr>
              <a:t> и </a:t>
            </a:r>
            <a:r>
              <a:rPr lang="en-US" dirty="0" err="1">
                <a:latin typeface="Times New Roman" panose="02020603050405020304" pitchFamily="18" charset="0"/>
                <a:cs typeface="Times New Roman" panose="02020603050405020304" pitchFamily="18" charset="0"/>
              </a:rPr>
              <a:t>проблема</a:t>
            </a:r>
            <a:endParaRPr lang="en-US" dirty="0">
              <a:latin typeface="Times New Roman" panose="02020603050405020304" pitchFamily="18" charset="0"/>
              <a:cs typeface="Times New Roman" panose="02020603050405020304" pitchFamily="18" charset="0"/>
            </a:endParaRPr>
          </a:p>
        </p:txBody>
      </p:sp>
      <p:sp>
        <p:nvSpPr>
          <p:cNvPr id="68" name="Google Shape;68;p15"/>
          <p:cNvSpPr txBox="1">
            <a:spLocks noGrp="1"/>
          </p:cNvSpPr>
          <p:nvPr>
            <p:ph type="body" idx="1"/>
          </p:nvPr>
        </p:nvSpPr>
        <p:spPr>
          <a:xfrm>
            <a:off x="283845" y="939800"/>
            <a:ext cx="4808855" cy="3700780"/>
          </a:xfrm>
          <a:prstGeom prst="rect">
            <a:avLst/>
          </a:prstGeom>
        </p:spPr>
        <p:txBody>
          <a:bodyPr spcFirstLastPara="1" wrap="square" lIns="91425" tIns="91425" rIns="91425" bIns="91425" anchor="t" anchorCtr="0">
            <a:normAutofit fontScale="92500" lnSpcReduction="20000"/>
          </a:bodyPr>
          <a:lstStyle/>
          <a:p>
            <a:pPr marL="0" indent="0">
              <a:buNone/>
            </a:pPr>
            <a:r>
              <a:rPr lang="ru-RU" b="1" dirty="0">
                <a:latin typeface="Times New Roman" panose="02020603050405020304" pitchFamily="18" charset="0"/>
                <a:cs typeface="Times New Roman" panose="02020603050405020304" pitchFamily="18" charset="0"/>
              </a:rPr>
              <a:t>Наш пользователь </a:t>
            </a:r>
            <a:r>
              <a:rPr lang="ru-RU" dirty="0">
                <a:latin typeface="Times New Roman" panose="02020603050405020304" pitchFamily="18" charset="0"/>
                <a:cs typeface="Times New Roman" panose="02020603050405020304" pitchFamily="18" charset="0"/>
              </a:rPr>
              <a:t>— потенциальный иностранный студент</a:t>
            </a:r>
            <a:br>
              <a:rPr lang="ru-RU"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Главное препятствие:</a:t>
            </a:r>
            <a:r>
              <a:rPr lang="ru-RU" dirty="0">
                <a:latin typeface="Times New Roman" panose="02020603050405020304" pitchFamily="18" charset="0"/>
                <a:cs typeface="Times New Roman" panose="02020603050405020304" pitchFamily="18" charset="0"/>
              </a:rPr>
              <a:t> Языковой и информационный барьер</a:t>
            </a:r>
          </a:p>
          <a:p>
            <a:r>
              <a:rPr lang="ru-RU" dirty="0">
                <a:latin typeface="Times New Roman" panose="02020603050405020304" pitchFamily="18" charset="0"/>
                <a:cs typeface="Times New Roman" panose="02020603050405020304" pitchFamily="18" charset="0"/>
              </a:rPr>
              <a:t>Информация о возможностях обучения в университете для иностранных специалистов размещена в недостаточном объеме</a:t>
            </a:r>
          </a:p>
          <a:p>
            <a:r>
              <a:rPr lang="ru-RU" dirty="0">
                <a:latin typeface="Times New Roman" panose="02020603050405020304" pitchFamily="18" charset="0"/>
                <a:cs typeface="Times New Roman" panose="02020603050405020304" pitchFamily="18" charset="0"/>
              </a:rPr>
              <a:t>Отсутствуют материалы (брошюры, буклеты) на иностранных языках</a:t>
            </a:r>
          </a:p>
          <a:p>
            <a:r>
              <a:rPr lang="ru-RU" dirty="0">
                <a:latin typeface="Times New Roman" panose="02020603050405020304" pitchFamily="18" charset="0"/>
                <a:cs typeface="Times New Roman" panose="02020603050405020304" pitchFamily="18" charset="0"/>
              </a:rPr>
              <a:t>Информация не достаточно адаптирована для иностранцев</a:t>
            </a:r>
          </a:p>
          <a:p>
            <a:pPr marL="0" indent="0">
              <a:buNone/>
            </a:pPr>
            <a:r>
              <a:rPr lang="ru-RU" b="1" dirty="0">
                <a:latin typeface="Times New Roman" panose="02020603050405020304" pitchFamily="18" charset="0"/>
                <a:cs typeface="Times New Roman" panose="02020603050405020304" pitchFamily="18" charset="0"/>
              </a:rPr>
              <a:t>Результат:</a:t>
            </a:r>
            <a:r>
              <a:rPr lang="ru-RU" dirty="0">
                <a:latin typeface="Times New Roman" panose="02020603050405020304" pitchFamily="18" charset="0"/>
                <a:cs typeface="Times New Roman" panose="02020603050405020304" pitchFamily="18" charset="0"/>
              </a:rPr>
              <a:t> Абитуриент не получает нужных данных для поступления.</a:t>
            </a:r>
          </a:p>
          <a:p>
            <a:pPr marL="0" lvl="0" indent="0" algn="l" rtl="0">
              <a:spcBef>
                <a:spcPts val="0"/>
              </a:spcBef>
              <a:spcAft>
                <a:spcPts val="1200"/>
              </a:spcAft>
              <a:buNone/>
            </a:pPr>
            <a:endParaRPr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439" y="4869656"/>
            <a:ext cx="9144000" cy="273844"/>
          </a:xfrm>
          <a:prstGeom prst="rect">
            <a:avLst/>
          </a:prstGeom>
          <a:gradFill>
            <a:gsLst>
              <a:gs pos="0">
                <a:srgbClr val="00B0F0"/>
              </a:gs>
              <a:gs pos="100000">
                <a:srgbClr val="0047F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t>Санкт-Петербургский университет ГПС МЧС России им. героя Российской Федерации генерала армии Е. Н. Зиничева, 2025 г.</a:t>
            </a:r>
          </a:p>
        </p:txBody>
      </p:sp>
      <p:pic>
        <p:nvPicPr>
          <p:cNvPr id="2050" name="Picture 2"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5726" y="1310175"/>
            <a:ext cx="3765975" cy="252441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ru-RU"/>
              <a:t>Как уже решается проблема</a:t>
            </a:r>
          </a:p>
        </p:txBody>
      </p:sp>
      <p:sp>
        <p:nvSpPr>
          <p:cNvPr id="74" name="Google Shape;74;p16"/>
          <p:cNvSpPr txBox="1">
            <a:spLocks noGrp="1"/>
          </p:cNvSpPr>
          <p:nvPr>
            <p:ph type="body" idx="1"/>
          </p:nvPr>
        </p:nvSpPr>
        <p:spPr>
          <a:xfrm>
            <a:off x="628650" y="881766"/>
            <a:ext cx="7669530" cy="3704088"/>
          </a:xfrm>
          <a:prstGeom prst="rect">
            <a:avLst/>
          </a:prstGeom>
        </p:spPr>
        <p:txBody>
          <a:bodyPr spcFirstLastPara="1" wrap="square" lIns="91425" tIns="91425" rIns="91425" bIns="91425" anchor="t" anchorCtr="0">
            <a:normAutofit fontScale="97500"/>
          </a:bodyPr>
          <a:lstStyle/>
          <a:p>
            <a:pPr marL="0" indent="0">
              <a:buNone/>
            </a:pPr>
            <a:r>
              <a:rPr lang="ru-RU" dirty="0"/>
              <a:t>Текущее состояние решения выявленной нами проблемы можно охарактеризовать как недостаточно системное</a:t>
            </a:r>
          </a:p>
          <a:p>
            <a:pPr marL="0" indent="0">
              <a:buNone/>
            </a:pPr>
            <a:r>
              <a:rPr lang="ru-RU" b="1" dirty="0"/>
              <a:t>Проблемы основного сайта:</a:t>
            </a:r>
            <a:endParaRPr lang="ru-RU" dirty="0"/>
          </a:p>
          <a:p>
            <a:r>
              <a:rPr lang="ru-RU" b="1" dirty="0"/>
              <a:t>Язык:</a:t>
            </a:r>
            <a:r>
              <a:rPr lang="ru-RU" dirty="0"/>
              <a:t> Русский</a:t>
            </a:r>
          </a:p>
          <a:p>
            <a:r>
              <a:rPr lang="ru-RU" b="1" dirty="0"/>
              <a:t>Контент:</a:t>
            </a:r>
            <a:r>
              <a:rPr lang="ru-RU" dirty="0"/>
              <a:t> Информация не отвечает на ключевые вопросы иностранца (виза, общежитие, поступление).</a:t>
            </a:r>
          </a:p>
          <a:p>
            <a:r>
              <a:rPr lang="ru-RU" b="1" dirty="0"/>
              <a:t>Актуальность:</a:t>
            </a:r>
            <a:r>
              <a:rPr lang="ru-RU" dirty="0"/>
              <a:t> Данные часто устаревают, подрывая доверие.</a:t>
            </a:r>
          </a:p>
          <a:p>
            <a:r>
              <a:rPr lang="ru-RU" b="1" dirty="0"/>
              <a:t>Функционал:</a:t>
            </a:r>
            <a:r>
              <a:rPr lang="ru-RU" dirty="0"/>
              <a:t> Нет инструментов для коммуникации на английском.</a:t>
            </a:r>
          </a:p>
          <a:p>
            <a:pPr marL="0" indent="0">
              <a:buNone/>
            </a:pPr>
            <a:r>
              <a:rPr lang="ru-RU" dirty="0"/>
              <a:t>Текущий сайт не позволяет получить информацию в достаточном объеме. Наше решение полностью их устраняет.</a:t>
            </a:r>
          </a:p>
          <a:p>
            <a:pPr marL="0" indent="0">
              <a:buNone/>
            </a:pPr>
            <a:endParaRPr lang="ru-RU" dirty="0"/>
          </a:p>
        </p:txBody>
      </p:sp>
      <p:sp>
        <p:nvSpPr>
          <p:cNvPr id="6" name="Прямоугольник 5"/>
          <p:cNvSpPr/>
          <p:nvPr/>
        </p:nvSpPr>
        <p:spPr>
          <a:xfrm>
            <a:off x="-6439" y="4869656"/>
            <a:ext cx="9144000" cy="273844"/>
          </a:xfrm>
          <a:prstGeom prst="rect">
            <a:avLst/>
          </a:prstGeom>
          <a:gradFill>
            <a:gsLst>
              <a:gs pos="0">
                <a:srgbClr val="00B0F0"/>
              </a:gs>
              <a:gs pos="100000">
                <a:srgbClr val="0047F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a:t>Санкт-Петербургский университет ГПС МЧС России им. героя Российской Федерации генерала армии Е. Н. Зиничева, 2025 г.</a:t>
            </a:r>
            <a:endParaRPr lang="ru-RU" sz="11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a:latin typeface="Times New Roman" panose="02020603050405020304" pitchFamily="18" charset="0"/>
                <a:cs typeface="Times New Roman" panose="02020603050405020304" pitchFamily="18" charset="0"/>
              </a:rPr>
              <a:t>Решение</a:t>
            </a:r>
          </a:p>
        </p:txBody>
      </p:sp>
      <p:sp>
        <p:nvSpPr>
          <p:cNvPr id="80" name="Google Shape;80;p17"/>
          <p:cNvSpPr txBox="1">
            <a:spLocks noGrp="1"/>
          </p:cNvSpPr>
          <p:nvPr>
            <p:ph type="body" idx="1"/>
          </p:nvPr>
        </p:nvSpPr>
        <p:spPr>
          <a:xfrm>
            <a:off x="161925" y="896620"/>
            <a:ext cx="8590915" cy="3920490"/>
          </a:xfrm>
          <a:prstGeom prst="rect">
            <a:avLst/>
          </a:prstGeom>
        </p:spPr>
        <p:txBody>
          <a:bodyPr spcFirstLastPara="1" wrap="square" lIns="91425" tIns="91425" rIns="91425" bIns="91425" anchor="t" anchorCtr="0">
            <a:normAutofit/>
          </a:bodyPr>
          <a:lstStyle/>
          <a:p>
            <a:pPr marL="0" lvl="0" indent="0" defTabSz="914400" eaLnBrk="0" fontAlgn="base" hangingPunct="0">
              <a:lnSpc>
                <a:spcPct val="100000"/>
              </a:lnSpc>
              <a:spcBef>
                <a:spcPct val="0"/>
              </a:spcBef>
              <a:spcAft>
                <a:spcPct val="0"/>
              </a:spcAft>
              <a:buNone/>
            </a:pPr>
            <a:r>
              <a:rPr lang="ru-RU" altLang="zh-CN" sz="1400" dirty="0">
                <a:solidFill>
                  <a:srgbClr val="000000"/>
                </a:solidFill>
                <a:latin typeface="Times New Roman" panose="02020603050405020304" pitchFamily="18" charset="0"/>
                <a:ea typeface="Segoe UI" panose="020B0502040204020203" pitchFamily="34" charset="0"/>
                <a:cs typeface="Times New Roman" panose="02020603050405020304" pitchFamily="18" charset="0"/>
              </a:rPr>
              <a:t>Наше решение – прямой и единственный ответ на все выявленные сложности. Мы не просто создаем сайт, мы создаем главный канал коммуникации и инструмент преобразования заинтересованности в обучении в заявку на поступление. </a:t>
            </a:r>
            <a:endParaRPr lang="ru-RU" altLang="zh-CN" sz="1400" dirty="0">
              <a:latin typeface="Times New Roman" panose="02020603050405020304" pitchFamily="18" charset="0"/>
              <a:cs typeface="Times New Roman" panose="02020603050405020304" pitchFamily="18" charset="0"/>
            </a:endParaRPr>
          </a:p>
          <a:p>
            <a:pPr marL="0" lvl="0" indent="0" defTabSz="914400" eaLnBrk="0" fontAlgn="base" hangingPunct="0">
              <a:lnSpc>
                <a:spcPct val="100000"/>
              </a:lnSpc>
              <a:spcBef>
                <a:spcPct val="0"/>
              </a:spcBef>
              <a:spcAft>
                <a:spcPct val="0"/>
              </a:spcAft>
              <a:buNone/>
            </a:pPr>
            <a:r>
              <a:rPr lang="ru-RU" altLang="zh-CN" sz="1400" dirty="0">
                <a:solidFill>
                  <a:srgbClr val="000000"/>
                </a:solidFill>
                <a:latin typeface="Times New Roman" panose="02020603050405020304" pitchFamily="18" charset="0"/>
                <a:ea typeface="Segoe UI" panose="020B0502040204020203" pitchFamily="34" charset="0"/>
                <a:cs typeface="Times New Roman" panose="02020603050405020304" pitchFamily="18" charset="0"/>
              </a:rPr>
              <a:t>Наш сайт решает проблему следующим образом:</a:t>
            </a:r>
            <a:endParaRPr lang="ru-RU" altLang="zh-CN" sz="1400" dirty="0">
              <a:latin typeface="Times New Roman" panose="02020603050405020304" pitchFamily="18" charset="0"/>
              <a:cs typeface="Times New Roman" panose="02020603050405020304" pitchFamily="18" charset="0"/>
            </a:endParaRPr>
          </a:p>
          <a:p>
            <a:pPr marL="0" lvl="0" indent="0" algn="l" rtl="0">
              <a:spcBef>
                <a:spcPts val="0"/>
              </a:spcBef>
              <a:spcAft>
                <a:spcPts val="1200"/>
              </a:spcAft>
              <a:buNone/>
            </a:pPr>
            <a:endParaRPr dirty="0">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custDataLst>
              <p:tags r:id="rId1"/>
            </p:custDataLst>
            <p:extLst>
              <p:ext uri="{D42A27DB-BD31-4B8C-83A1-F6EECF244321}">
                <p14:modId xmlns:p14="http://schemas.microsoft.com/office/powerpoint/2010/main" val="3099254203"/>
              </p:ext>
            </p:extLst>
          </p:nvPr>
        </p:nvGraphicFramePr>
        <p:xfrm>
          <a:off x="161925" y="2061305"/>
          <a:ext cx="8864600" cy="2247459"/>
        </p:xfrm>
        <a:graphic>
          <a:graphicData uri="http://schemas.openxmlformats.org/drawingml/2006/table">
            <a:tbl>
              <a:tblPr firstRow="1" firstCol="1" bandRow="1">
                <a:tableStyleId>{5C22544A-7EE6-4342-B048-85BDC9FD1C3A}</a:tableStyleId>
              </a:tblPr>
              <a:tblGrid>
                <a:gridCol w="4432300">
                  <a:extLst>
                    <a:ext uri="{9D8B030D-6E8A-4147-A177-3AD203B41FA5}">
                      <a16:colId xmlns:a16="http://schemas.microsoft.com/office/drawing/2014/main" val="20000"/>
                    </a:ext>
                  </a:extLst>
                </a:gridCol>
                <a:gridCol w="4432300">
                  <a:extLst>
                    <a:ext uri="{9D8B030D-6E8A-4147-A177-3AD203B41FA5}">
                      <a16:colId xmlns:a16="http://schemas.microsoft.com/office/drawing/2014/main" val="20001"/>
                    </a:ext>
                  </a:extLst>
                </a:gridCol>
              </a:tblGrid>
              <a:tr h="363855">
                <a:tc>
                  <a:txBody>
                    <a:bodyPr/>
                    <a:lstStyle/>
                    <a:p>
                      <a:pPr algn="ctr">
                        <a:buNone/>
                      </a:pPr>
                      <a:r>
                        <a:rPr lang="ru-RU" sz="1000" dirty="0">
                          <a:effectLst/>
                        </a:rPr>
                        <a:t>Выявленный барьер</a:t>
                      </a:r>
                      <a:endParaRPr lang="ru-RU" sz="1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buNone/>
                      </a:pPr>
                      <a:r>
                        <a:rPr lang="ru-RU" sz="1000" dirty="0">
                          <a:effectLst/>
                        </a:rPr>
                        <a:t>Наше решение</a:t>
                      </a:r>
                      <a:endParaRPr lang="ru-RU" sz="1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344591">
                <a:tc>
                  <a:txBody>
                    <a:bodyPr/>
                    <a:lstStyle/>
                    <a:p>
                      <a:pPr algn="l">
                        <a:buNone/>
                      </a:pPr>
                      <a:r>
                        <a:rPr lang="ru-RU" sz="1000" dirty="0">
                          <a:effectLst/>
                        </a:rPr>
                        <a:t>1) Официальный сайт не переводится</a:t>
                      </a:r>
                      <a:endParaRPr lang="ru-RU" sz="1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l">
                        <a:buNone/>
                      </a:pPr>
                      <a:r>
                        <a:rPr lang="ru-RU" sz="1000">
                          <a:effectLst/>
                        </a:rPr>
                        <a:t>Полноценная англоязычная версия с профессиональным переводом, а не машинным.</a:t>
                      </a:r>
                      <a:endParaRPr lang="ru-RU" sz="1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07818">
                <a:tc>
                  <a:txBody>
                    <a:bodyPr/>
                    <a:lstStyle/>
                    <a:p>
                      <a:pPr algn="l">
                        <a:buNone/>
                      </a:pPr>
                      <a:r>
                        <a:rPr lang="ru-RU" sz="1000" dirty="0">
                          <a:effectLst/>
                        </a:rPr>
                        <a:t>2) Информация не адаптирована и не обновлена</a:t>
                      </a:r>
                      <a:endParaRPr lang="ru-RU" sz="1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l">
                        <a:buNone/>
                      </a:pPr>
                      <a:r>
                        <a:rPr lang="ru-RU" sz="1000" dirty="0">
                          <a:effectLst/>
                        </a:rPr>
                        <a:t>Разделы не копируются с русского сайта, а создаются с нуля, отвечая вопросы про визу, проживание, поступление и </a:t>
                      </a:r>
                      <a:r>
                        <a:rPr lang="ru-RU" sz="1000" dirty="0" err="1">
                          <a:effectLst/>
                        </a:rPr>
                        <a:t>т.д</a:t>
                      </a:r>
                      <a:endParaRPr lang="ru-RU" sz="1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93964">
                <a:tc>
                  <a:txBody>
                    <a:bodyPr/>
                    <a:lstStyle/>
                    <a:p>
                      <a:pPr algn="l">
                        <a:buNone/>
                      </a:pPr>
                      <a:r>
                        <a:rPr lang="ru-RU" sz="1000" dirty="0">
                          <a:effectLst/>
                        </a:rPr>
                        <a:t>3) Отсутствие последовательной и доступной информации</a:t>
                      </a:r>
                      <a:endParaRPr lang="ru-RU" sz="1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l">
                        <a:buNone/>
                      </a:pPr>
                      <a:r>
                        <a:rPr lang="ru-RU" sz="1000">
                          <a:effectLst/>
                        </a:rPr>
                        <a:t>Пошаговые гиды для поступления, интуитивно понятная структура</a:t>
                      </a:r>
                      <a:endParaRPr lang="ru-RU" sz="1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53291">
                <a:tc>
                  <a:txBody>
                    <a:bodyPr/>
                    <a:lstStyle/>
                    <a:p>
                      <a:pPr algn="l">
                        <a:buNone/>
                      </a:pPr>
                      <a:r>
                        <a:rPr lang="ru-RU" sz="1000" dirty="0">
                          <a:effectLst/>
                        </a:rPr>
                        <a:t>4) Нельзя получить точную информацию для поступления</a:t>
                      </a:r>
                      <a:endParaRPr lang="ru-RU" sz="1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l">
                        <a:buNone/>
                      </a:pPr>
                      <a:r>
                        <a:rPr lang="ru-RU" sz="1000" dirty="0">
                          <a:effectLst/>
                        </a:rPr>
                        <a:t>Создания разделов о всех условиях, требованиях, сроках, контактах приемной комиссии</a:t>
                      </a:r>
                      <a:endParaRPr lang="ru-RU" sz="1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686958">
                <a:tc>
                  <a:txBody>
                    <a:bodyPr/>
                    <a:lstStyle/>
                    <a:p>
                      <a:pPr marL="0" algn="l" defTabSz="685800" rtl="0" eaLnBrk="1" latinLnBrk="0" hangingPunct="1">
                        <a:buNone/>
                      </a:pPr>
                      <a:r>
                        <a:rPr lang="ru-RU" sz="1000" b="1" kern="1200" dirty="0">
                          <a:solidFill>
                            <a:schemeClr val="lt1"/>
                          </a:solidFill>
                          <a:effectLst/>
                          <a:latin typeface="+mn-lt"/>
                          <a:ea typeface="+mn-ea"/>
                          <a:cs typeface="+mn-cs"/>
                        </a:rPr>
                        <a:t>5</a:t>
                      </a:r>
                      <a:r>
                        <a:rPr lang="en-US" sz="1000" b="1" kern="1200" dirty="0">
                          <a:solidFill>
                            <a:schemeClr val="lt1"/>
                          </a:solidFill>
                          <a:effectLst/>
                          <a:latin typeface="+mn-lt"/>
                          <a:ea typeface="+mn-ea"/>
                          <a:cs typeface="+mn-cs"/>
                        </a:rPr>
                        <a:t>)</a:t>
                      </a:r>
                      <a:r>
                        <a:rPr lang="ru-RU" sz="1000" b="1" kern="1200" dirty="0">
                          <a:solidFill>
                            <a:schemeClr val="lt1"/>
                          </a:solidFill>
                          <a:effectLst/>
                          <a:latin typeface="+mn-lt"/>
                          <a:ea typeface="+mn-ea"/>
                          <a:cs typeface="+mn-cs"/>
                        </a:rPr>
                        <a:t> Нет возможности получить информацию о дополнительных возможностях для иностранных специалистов</a:t>
                      </a:r>
                    </a:p>
                  </a:txBody>
                  <a:tcPr marL="68580" marR="68580" marT="0" marB="0"/>
                </a:tc>
                <a:tc>
                  <a:txBody>
                    <a:bodyPr/>
                    <a:lstStyle/>
                    <a:p>
                      <a:pPr algn="l"/>
                      <a:r>
                        <a:rPr lang="ru-RU" sz="1000" dirty="0">
                          <a:solidFill>
                            <a:srgbClr val="000000"/>
                          </a:solidFill>
                          <a:effectLst/>
                          <a:latin typeface="Segoe UI" panose="020B0502040204020203" pitchFamily="34" charset="0"/>
                          <a:ea typeface="Segoe UI" panose="020B0502040204020203" pitchFamily="34" charset="0"/>
                          <a:cs typeface="Times New Roman" panose="02020603050405020304" pitchFamily="18" charset="0"/>
                        </a:rPr>
                        <a:t>На сайте будет размещена информация о реализуемых зимних/летних школах – краткосрочных программах пребывания в СПБ УГПС МЧС России в г. Санкт-Петербурге, сочетающих в себе научно-образовательную и культурно-досуговую составляющую</a:t>
                      </a:r>
                      <a:endParaRPr lang="ru-RU" sz="1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275598794"/>
                  </a:ext>
                </a:extLst>
              </a:tr>
            </a:tbl>
          </a:graphicData>
        </a:graphic>
      </p:graphicFrame>
      <p:sp>
        <p:nvSpPr>
          <p:cNvPr id="5" name="Rectangle 2"/>
          <p:cNvSpPr>
            <a:spLocks noChangeArrowheads="1"/>
          </p:cNvSpPr>
          <p:nvPr/>
        </p:nvSpPr>
        <p:spPr bwMode="auto">
          <a:xfrm>
            <a:off x="1866900" y="2028180"/>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ru-RU" altLang="zh-CN"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pPr>
            <a:endParaRPr kumimoji="0" lang="ru-RU" altLang="zh-CN" sz="1800" b="0" i="0" u="none" strike="noStrike" cap="none" normalizeH="0" baseline="0" dirty="0">
              <a:ln>
                <a:noFill/>
              </a:ln>
              <a:solidFill>
                <a:schemeClr val="tx1"/>
              </a:solidFill>
              <a:effectLst/>
              <a:latin typeface="Arial" panose="020B0604020202020204" pitchFamily="34" charset="0"/>
            </a:endParaRPr>
          </a:p>
        </p:txBody>
      </p:sp>
      <p:sp>
        <p:nvSpPr>
          <p:cNvPr id="6" name="Прямоугольник 5"/>
          <p:cNvSpPr/>
          <p:nvPr/>
        </p:nvSpPr>
        <p:spPr>
          <a:xfrm>
            <a:off x="-6439" y="4869656"/>
            <a:ext cx="9144000" cy="273844"/>
          </a:xfrm>
          <a:prstGeom prst="rect">
            <a:avLst/>
          </a:prstGeom>
          <a:gradFill>
            <a:gsLst>
              <a:gs pos="0">
                <a:srgbClr val="00B0F0"/>
              </a:gs>
              <a:gs pos="100000">
                <a:srgbClr val="0047F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t>Санкт-Петербургский университет ГПС МЧС России им. героя Российской Федерации генерала армии Е. Н. Зиничева, 2025 г.</a:t>
            </a:r>
          </a:p>
        </p:txBody>
      </p:sp>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A68F97-9B7A-46A1-B399-22A0B4CF4651}"/>
              </a:ext>
            </a:extLst>
          </p:cNvPr>
          <p:cNvSpPr>
            <a:spLocks noGrp="1"/>
          </p:cNvSpPr>
          <p:nvPr>
            <p:ph type="title"/>
          </p:nvPr>
        </p:nvSpPr>
        <p:spPr/>
        <p:txBody>
          <a:bodyPr/>
          <a:lstStyle/>
          <a:p>
            <a:r>
              <a:rPr lang="ru-RU" dirty="0"/>
              <a:t>Бенефициары проекта</a:t>
            </a:r>
          </a:p>
        </p:txBody>
      </p:sp>
      <p:sp>
        <p:nvSpPr>
          <p:cNvPr id="3" name="Текст 2">
            <a:extLst>
              <a:ext uri="{FF2B5EF4-FFF2-40B4-BE49-F238E27FC236}">
                <a16:creationId xmlns:a16="http://schemas.microsoft.com/office/drawing/2014/main" id="{6D0F6377-65B8-49E8-9E96-ADC0EFB0AC8D}"/>
              </a:ext>
            </a:extLst>
          </p:cNvPr>
          <p:cNvSpPr>
            <a:spLocks noGrp="1"/>
          </p:cNvSpPr>
          <p:nvPr>
            <p:ph type="body" idx="1"/>
          </p:nvPr>
        </p:nvSpPr>
        <p:spPr>
          <a:xfrm>
            <a:off x="76199" y="1078275"/>
            <a:ext cx="8763000" cy="3479872"/>
          </a:xfrm>
        </p:spPr>
        <p:txBody>
          <a:bodyPr>
            <a:noAutofit/>
          </a:bodyPr>
          <a:lstStyle/>
          <a:p>
            <a:pPr indent="0" algn="just">
              <a:buNone/>
            </a:pPr>
            <a:r>
              <a:rPr lang="ru-RU" sz="1300" dirty="0">
                <a:solidFill>
                  <a:srgbClr val="000000"/>
                </a:solidFill>
                <a:effectLst/>
                <a:latin typeface="Segoe UI" panose="020B0502040204020203" pitchFamily="34" charset="0"/>
                <a:ea typeface="Segoe UI" panose="020B0502040204020203" pitchFamily="34" charset="0"/>
                <a:cs typeface="Times New Roman" panose="02020603050405020304" pitchFamily="18" charset="0"/>
              </a:rPr>
              <a:t>Предлагаемое нами решение позволит получить продукт, отвечающий потребностям сразу нескольких бенефициаров:</a:t>
            </a:r>
            <a:endParaRPr lang="ru-RU" sz="1300" dirty="0">
              <a:effectLst/>
              <a:latin typeface="Calibri" panose="020F0502020204030204" pitchFamily="34" charset="0"/>
              <a:ea typeface="SimSun" panose="02010600030101010101" pitchFamily="2" charset="-122"/>
              <a:cs typeface="Times New Roman" panose="02020603050405020304" pitchFamily="18" charset="0"/>
            </a:endParaRPr>
          </a:p>
          <a:p>
            <a:pPr marL="342900" lvl="0" indent="-342900" algn="just">
              <a:buFont typeface="+mj-lt"/>
              <a:buAutoNum type="arabicParenR"/>
            </a:pPr>
            <a:r>
              <a:rPr lang="ru-RU" sz="1300" dirty="0">
                <a:solidFill>
                  <a:srgbClr val="000000"/>
                </a:solidFill>
                <a:effectLst/>
                <a:latin typeface="Segoe UI" panose="020B0502040204020203" pitchFamily="34" charset="0"/>
                <a:ea typeface="Segoe UI" panose="020B0502040204020203" pitchFamily="34" charset="0"/>
                <a:cs typeface="Times New Roman" panose="02020603050405020304" pitchFamily="18" charset="0"/>
              </a:rPr>
              <a:t>Санкт-Петербургский университет ГПС МЧС России – реализация инициативы позволит повысить осведомленность иностранных специалистов о возможностях обучения в университете, что не только будет влиять на имидж, но и позволит повысить уровень доходов университета от реализации платных образовательных услуг.</a:t>
            </a:r>
            <a:endParaRPr lang="ru-RU" sz="1300" dirty="0">
              <a:effectLst/>
              <a:latin typeface="Calibri" panose="020F0502020204030204" pitchFamily="34" charset="0"/>
              <a:ea typeface="SimSun" panose="02010600030101010101" pitchFamily="2" charset="-122"/>
              <a:cs typeface="Times New Roman" panose="02020603050405020304" pitchFamily="18" charset="0"/>
            </a:endParaRPr>
          </a:p>
          <a:p>
            <a:pPr marL="342900" lvl="0" indent="-342900" algn="just">
              <a:buFont typeface="+mj-lt"/>
              <a:buAutoNum type="arabicParenR"/>
            </a:pPr>
            <a:r>
              <a:rPr lang="ru-RU" sz="1300" dirty="0">
                <a:solidFill>
                  <a:srgbClr val="000000"/>
                </a:solidFill>
                <a:effectLst/>
                <a:latin typeface="Segoe UI" panose="020B0502040204020203" pitchFamily="34" charset="0"/>
                <a:ea typeface="Segoe UI" panose="020B0502040204020203" pitchFamily="34" charset="0"/>
                <a:cs typeface="Times New Roman" panose="02020603050405020304" pitchFamily="18" charset="0"/>
              </a:rPr>
              <a:t>г. Санкт-Петербург как регион – размещение информации о возможностях обучения в СПб УГПС МЧС России, а также прохождения краткосрочных зимних/летних школ позволит повысить показатели региона в области экспорта образования, а также увеличить доходы региона от сферы туризма</a:t>
            </a:r>
            <a:endParaRPr lang="ru-RU" sz="1300" dirty="0">
              <a:effectLst/>
              <a:latin typeface="Calibri" panose="020F0502020204030204" pitchFamily="34" charset="0"/>
              <a:ea typeface="SimSun" panose="02010600030101010101" pitchFamily="2" charset="-122"/>
              <a:cs typeface="Times New Roman" panose="02020603050405020304" pitchFamily="18" charset="0"/>
            </a:endParaRPr>
          </a:p>
          <a:p>
            <a:pPr marL="342900" lvl="0" indent="-342900" algn="just">
              <a:buFont typeface="+mj-lt"/>
              <a:buAutoNum type="arabicParenR"/>
            </a:pPr>
            <a:r>
              <a:rPr lang="ru-RU" sz="1300" dirty="0">
                <a:solidFill>
                  <a:srgbClr val="000000"/>
                </a:solidFill>
                <a:effectLst/>
                <a:latin typeface="Segoe UI" panose="020B0502040204020203" pitchFamily="34" charset="0"/>
                <a:ea typeface="Segoe UI" panose="020B0502040204020203" pitchFamily="34" charset="0"/>
                <a:cs typeface="Times New Roman" panose="02020603050405020304" pitchFamily="18" charset="0"/>
              </a:rPr>
              <a:t>Международная организация гражданской обороны – в соответствии с протоколом крайнего Заседания Научно-Образовательного комитета МОГО одним из перспективных направлений является создание Сетевого университета МОГО. На сайте будет размещена информация о программах высшего и дополнительного образования, реализуемых университетом совместно с вузами партнерами – аффилированными университетами МОГО, что станет первым шагом на пути создания сетевого университета МОГО.</a:t>
            </a:r>
          </a:p>
          <a:p>
            <a:pPr marL="342900" lvl="0" indent="-342900" algn="just">
              <a:buFont typeface="+mj-lt"/>
              <a:buAutoNum type="arabicParenR"/>
            </a:pPr>
            <a:r>
              <a:rPr lang="ru-RU" sz="1300" dirty="0">
                <a:solidFill>
                  <a:srgbClr val="000000"/>
                </a:solidFill>
                <a:effectLst/>
                <a:latin typeface="Segoe UI" panose="020B0502040204020203" pitchFamily="34" charset="0"/>
                <a:ea typeface="Segoe UI" panose="020B0502040204020203" pitchFamily="34" charset="0"/>
              </a:rPr>
              <a:t>Пожарные ведомства других стран. На сайте будет размещена информация о возможностях повышения квалификации иностранных специалистов – представителей служб пожарной охраны иностранных государств. </a:t>
            </a:r>
            <a:endParaRPr lang="ru-RU" sz="1300" dirty="0"/>
          </a:p>
        </p:txBody>
      </p:sp>
    </p:spTree>
    <p:extLst>
      <p:ext uri="{BB962C8B-B14F-4D97-AF65-F5344CB8AC3E}">
        <p14:creationId xmlns:p14="http://schemas.microsoft.com/office/powerpoint/2010/main" val="482939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4"/>
        <p:cNvGrpSpPr/>
        <p:nvPr/>
      </p:nvGrpSpPr>
      <p:grpSpPr>
        <a:xfrm>
          <a:off x="0" y="0"/>
          <a:ext cx="0" cy="0"/>
          <a:chOff x="0" y="0"/>
          <a:chExt cx="0" cy="0"/>
        </a:xfrm>
      </p:grpSpPr>
      <p:sp useBgFill="1">
        <p:nvSpPr>
          <p:cNvPr id="1035" name="Rectangle 1034"/>
          <p:cNvSpPr>
            <a:spLocks noGrp="1" noRot="1" noChangeAspect="1" noMove="1" noResize="1" noEditPoints="1" noAdjustHandles="1" noChangeArrowheads="1" noChangeShapeType="1" noTextEdit="1"/>
          </p:cNvSpPr>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t="9091" r="28181" b="-2"/>
          <a:stretch>
            <a:fillRect/>
          </a:stretch>
        </p:blipFill>
        <p:spPr bwMode="auto">
          <a:xfrm>
            <a:off x="2636177" y="0"/>
            <a:ext cx="6501384" cy="5143490"/>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p:cNvSpPr>
            <a:spLocks noGrp="1" noRot="1" noChangeAspect="1" noMove="1" noResize="1" noEditPoints="1" noAdjustHandles="1" noChangeArrowheads="1" noChangeShapeType="1" noTextEdit="1"/>
          </p:cNvSpPr>
          <p:nvPr/>
        </p:nvSpPr>
        <p:spPr>
          <a:xfrm>
            <a:off x="1" y="0"/>
            <a:ext cx="7317451" cy="51435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Google Shape;85;p18"/>
          <p:cNvSpPr txBox="1">
            <a:spLocks noGrp="1"/>
          </p:cNvSpPr>
          <p:nvPr>
            <p:ph type="title"/>
          </p:nvPr>
        </p:nvSpPr>
        <p:spPr>
          <a:xfrm>
            <a:off x="318770" y="735330"/>
            <a:ext cx="3081655" cy="843280"/>
          </a:xfrm>
          <a:prstGeom prst="rect">
            <a:avLst/>
          </a:prstGeom>
        </p:spPr>
        <p:txBody>
          <a:bodyPr spcFirstLastPara="1" vert="horz" lIns="91440" tIns="45720" rIns="91440" bIns="45720" rtlCol="0" anchor="b" anchorCtr="0">
            <a:noAutofit/>
          </a:bodyPr>
          <a:lstStyle/>
          <a:p>
            <a:pPr marL="0" lvl="0" indent="0" defTabSz="914400">
              <a:spcAft>
                <a:spcPts val="0"/>
              </a:spcAft>
            </a:pPr>
            <a:r>
              <a:rPr lang="en-US" sz="3200" b="1" dirty="0" err="1">
                <a:latin typeface="Times New Roman" panose="02020603050405020304" pitchFamily="18" charset="0"/>
                <a:cs typeface="Times New Roman" panose="02020603050405020304" pitchFamily="18" charset="0"/>
              </a:rPr>
              <a:t>Актуальность</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проблемы</a:t>
            </a:r>
            <a:endParaRPr lang="en-US" sz="3200" b="1" dirty="0">
              <a:latin typeface="Times New Roman" panose="02020603050405020304" pitchFamily="18" charset="0"/>
              <a:cs typeface="Times New Roman" panose="02020603050405020304" pitchFamily="18" charset="0"/>
            </a:endParaRPr>
          </a:p>
        </p:txBody>
      </p:sp>
      <p:sp>
        <p:nvSpPr>
          <p:cNvPr id="1039" name="Rectangle 1038"/>
          <p:cNvSpPr>
            <a:spLocks noGrp="1" noRot="1" noChangeAspect="1" noMove="1" noResize="1" noEditPoints="1" noAdjustHandles="1" noChangeArrowheads="1" noChangeShapeType="1" noTextEdit="1"/>
          </p:cNvSpPr>
          <p:nvPr/>
        </p:nvSpPr>
        <p:spPr>
          <a:xfrm rot="5400000">
            <a:off x="496919" y="454343"/>
            <a:ext cx="54864"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41" name="Rectangle 1040"/>
          <p:cNvSpPr>
            <a:spLocks noGrp="1" noRot="1" noChangeAspect="1" noMove="1" noResize="1" noEditPoints="1" noAdjustHandles="1" noChangeArrowheads="1" noChangeShapeType="1" noTextEdit="1"/>
          </p:cNvSpPr>
          <p:nvPr/>
        </p:nvSpPr>
        <p:spPr>
          <a:xfrm>
            <a:off x="321183" y="1832610"/>
            <a:ext cx="2475738" cy="6858"/>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Google Shape;86;p18"/>
          <p:cNvSpPr txBox="1">
            <a:spLocks noGrp="1"/>
          </p:cNvSpPr>
          <p:nvPr>
            <p:ph type="body" idx="1"/>
          </p:nvPr>
        </p:nvSpPr>
        <p:spPr>
          <a:xfrm>
            <a:off x="231775" y="1626235"/>
            <a:ext cx="5742940" cy="3057525"/>
          </a:xfrm>
          <a:prstGeom prst="rect">
            <a:avLst/>
          </a:prstGeom>
        </p:spPr>
        <p:txBody>
          <a:bodyPr spcFirstLastPara="1" vert="horz" lIns="91440" tIns="45720" rIns="91440" bIns="45720" rtlCol="0" anchor="t" anchorCtr="0">
            <a:normAutofit/>
          </a:bodyPr>
          <a:lstStyle/>
          <a:p>
            <a:pPr marL="0" indent="0" defTabSz="914400">
              <a:buNone/>
            </a:pPr>
            <a:r>
              <a:rPr lang="en-US" sz="1400" b="1" dirty="0" err="1">
                <a:latin typeface="Times New Roman" panose="02020603050405020304" pitchFamily="18" charset="0"/>
                <a:cs typeface="Times New Roman" panose="02020603050405020304" pitchFamily="18" charset="0"/>
              </a:rPr>
              <a:t>Национальные</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цели</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развития</a:t>
            </a:r>
            <a:r>
              <a:rPr lang="en-US" sz="1400" b="1" dirty="0">
                <a:latin typeface="Times New Roman" panose="02020603050405020304" pitchFamily="18" charset="0"/>
                <a:cs typeface="Times New Roman" panose="02020603050405020304" pitchFamily="18" charset="0"/>
              </a:rPr>
              <a:t> РФ</a:t>
            </a:r>
            <a:r>
              <a:rPr lang="en-US" sz="1000" b="1" dirty="0">
                <a:latin typeface="Times New Roman" panose="02020603050405020304" pitchFamily="18" charset="0"/>
                <a:cs typeface="Times New Roman" panose="02020603050405020304" pitchFamily="18" charset="0"/>
              </a:rPr>
              <a:t>:</a:t>
            </a:r>
            <a:endParaRPr lang="en-US" sz="1000" dirty="0">
              <a:latin typeface="Times New Roman" panose="02020603050405020304" pitchFamily="18" charset="0"/>
              <a:cs typeface="Times New Roman" panose="02020603050405020304" pitchFamily="18" charset="0"/>
            </a:endParaRPr>
          </a:p>
          <a:p>
            <a:pPr indent="-228600" defTabSz="914400"/>
            <a:r>
              <a:rPr lang="en-US" sz="1400" dirty="0" err="1">
                <a:latin typeface="Times New Roman" panose="02020603050405020304" pitchFamily="18" charset="0"/>
                <a:cs typeface="Times New Roman" panose="02020603050405020304" pitchFamily="18" charset="0"/>
              </a:rPr>
              <a:t>Увеличение</a:t>
            </a:r>
            <a:r>
              <a:rPr lang="en-US" sz="1400" dirty="0">
                <a:latin typeface="Times New Roman" panose="02020603050405020304" pitchFamily="18" charset="0"/>
                <a:cs typeface="Times New Roman" panose="02020603050405020304" pitchFamily="18" charset="0"/>
              </a:rPr>
              <a:t> в 2 </a:t>
            </a:r>
            <a:r>
              <a:rPr lang="en-US" sz="1400" dirty="0" err="1">
                <a:latin typeface="Times New Roman" panose="02020603050405020304" pitchFamily="18" charset="0"/>
                <a:cs typeface="Times New Roman" panose="02020603050405020304" pitchFamily="18" charset="0"/>
              </a:rPr>
              <a:t>раза</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числа</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иностранных</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студентов</a:t>
            </a:r>
            <a:r>
              <a:rPr lang="en-US" sz="1400" dirty="0">
                <a:latin typeface="Times New Roman" panose="02020603050405020304" pitchFamily="18" charset="0"/>
                <a:cs typeface="Times New Roman" panose="02020603050405020304" pitchFamily="18" charset="0"/>
              </a:rPr>
              <a:t> в </a:t>
            </a:r>
            <a:r>
              <a:rPr lang="en-US" sz="1400" dirty="0" err="1">
                <a:latin typeface="Times New Roman" panose="02020603050405020304" pitchFamily="18" charset="0"/>
                <a:cs typeface="Times New Roman" panose="02020603050405020304" pitchFamily="18" charset="0"/>
              </a:rPr>
              <a:t>российских</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вузах</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Указ</a:t>
            </a:r>
            <a:r>
              <a:rPr lang="ru-RU" altLang="en-US" sz="1400" dirty="0" err="1">
                <a:latin typeface="Times New Roman" panose="02020603050405020304" pitchFamily="18" charset="0"/>
                <a:cs typeface="Times New Roman" panose="02020603050405020304" pitchFamily="18" charset="0"/>
              </a:rPr>
              <a:t> Президента</a:t>
            </a:r>
            <a:r>
              <a:rPr lang="en-US" sz="1400" dirty="0">
                <a:latin typeface="Times New Roman" panose="02020603050405020304" pitchFamily="18" charset="0"/>
                <a:cs typeface="Times New Roman" panose="02020603050405020304" pitchFamily="18" charset="0"/>
              </a:rPr>
              <a:t> </a:t>
            </a:r>
            <a:r>
              <a:rPr lang="ru-RU" altLang="en-US" sz="1400" dirty="0">
                <a:latin typeface="Times New Roman" panose="02020603050405020304" pitchFamily="18" charset="0"/>
                <a:cs typeface="Times New Roman" panose="02020603050405020304" pitchFamily="18" charset="0"/>
              </a:rPr>
              <a:t>Рф </a:t>
            </a:r>
            <a:r>
              <a:rPr lang="en-US" sz="1400" dirty="0">
                <a:latin typeface="Times New Roman" panose="02020603050405020304" pitchFamily="18" charset="0"/>
                <a:cs typeface="Times New Roman" panose="02020603050405020304" pitchFamily="18" charset="0"/>
              </a:rPr>
              <a:t>№ 204)</a:t>
            </a:r>
          </a:p>
          <a:p>
            <a:pPr indent="-228600" defTabSz="914400"/>
            <a:r>
              <a:rPr lang="en-US" sz="1400" dirty="0" err="1">
                <a:latin typeface="Times New Roman" panose="02020603050405020304" pitchFamily="18" charset="0"/>
                <a:cs typeface="Times New Roman" panose="02020603050405020304" pitchFamily="18" charset="0"/>
              </a:rPr>
              <a:t>Укрепление</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роли</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России</a:t>
            </a:r>
            <a:r>
              <a:rPr lang="en-US" sz="1400" dirty="0">
                <a:latin typeface="Times New Roman" panose="02020603050405020304" pitchFamily="18" charset="0"/>
                <a:cs typeface="Times New Roman" panose="02020603050405020304" pitchFamily="18" charset="0"/>
              </a:rPr>
              <a:t> в </a:t>
            </a:r>
            <a:r>
              <a:rPr lang="en-US" sz="1400" dirty="0" err="1">
                <a:latin typeface="Times New Roman" panose="02020603050405020304" pitchFamily="18" charset="0"/>
                <a:cs typeface="Times New Roman" panose="02020603050405020304" pitchFamily="18" charset="0"/>
              </a:rPr>
              <a:t>мировом</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образовательном</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пространстве</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Указ</a:t>
            </a:r>
            <a:r>
              <a:rPr lang="en-US" sz="1400" dirty="0">
                <a:latin typeface="Times New Roman" panose="02020603050405020304" pitchFamily="18" charset="0"/>
                <a:cs typeface="Times New Roman" panose="02020603050405020304" pitchFamily="18" charset="0"/>
              </a:rPr>
              <a:t> </a:t>
            </a:r>
            <a:r>
              <a:rPr lang="ru-RU" altLang="en-US" sz="1400" dirty="0">
                <a:latin typeface="Times New Roman" panose="02020603050405020304" pitchFamily="18" charset="0"/>
                <a:cs typeface="Times New Roman" panose="02020603050405020304" pitchFamily="18" charset="0"/>
              </a:rPr>
              <a:t>Президента РФ </a:t>
            </a:r>
            <a:r>
              <a:rPr lang="en-US" sz="1400" dirty="0">
                <a:latin typeface="Times New Roman" panose="02020603050405020304" pitchFamily="18" charset="0"/>
                <a:cs typeface="Times New Roman" panose="02020603050405020304" pitchFamily="18" charset="0"/>
              </a:rPr>
              <a:t>№ 400)</a:t>
            </a:r>
          </a:p>
          <a:p>
            <a:pPr indent="-228600" defTabSz="914400"/>
            <a:r>
              <a:rPr lang="en-US" sz="1400" dirty="0" err="1">
                <a:latin typeface="Times New Roman" panose="02020603050405020304" pitchFamily="18" charset="0"/>
                <a:cs typeface="Times New Roman" panose="02020603050405020304" pitchFamily="18" charset="0"/>
              </a:rPr>
              <a:t>Повышение</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конкурентоспособности</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российского</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образования</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за</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рубежом</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Указ</a:t>
            </a:r>
            <a:r>
              <a:rPr lang="en-US" sz="1400" dirty="0">
                <a:latin typeface="Times New Roman" panose="02020603050405020304" pitchFamily="18" charset="0"/>
                <a:cs typeface="Times New Roman" panose="02020603050405020304" pitchFamily="18" charset="0"/>
              </a:rPr>
              <a:t> </a:t>
            </a:r>
            <a:r>
              <a:rPr lang="ru-RU" altLang="en-US" sz="1400" dirty="0">
                <a:latin typeface="Times New Roman" panose="02020603050405020304" pitchFamily="18" charset="0"/>
                <a:cs typeface="Times New Roman" panose="02020603050405020304" pitchFamily="18" charset="0"/>
              </a:rPr>
              <a:t>Президента РФ </a:t>
            </a:r>
            <a:r>
              <a:rPr lang="en-US" sz="1400" dirty="0">
                <a:latin typeface="Times New Roman" panose="02020603050405020304" pitchFamily="18" charset="0"/>
                <a:cs typeface="Times New Roman" panose="02020603050405020304" pitchFamily="18" charset="0"/>
              </a:rPr>
              <a:t>№ 611)</a:t>
            </a:r>
            <a:endParaRPr lang="ru-RU" sz="1400" dirty="0">
              <a:latin typeface="Times New Roman" panose="02020603050405020304" pitchFamily="18" charset="0"/>
              <a:cs typeface="Times New Roman" panose="02020603050405020304" pitchFamily="18" charset="0"/>
            </a:endParaRPr>
          </a:p>
          <a:p>
            <a:pPr marL="0" indent="0" defTabSz="914400">
              <a:buNone/>
            </a:pPr>
            <a:r>
              <a:rPr lang="en-US" sz="1400" b="1" dirty="0" err="1">
                <a:latin typeface="Times New Roman" panose="02020603050405020304" pitchFamily="18" charset="0"/>
                <a:cs typeface="Times New Roman" panose="02020603050405020304" pitchFamily="18" charset="0"/>
              </a:rPr>
              <a:t>Актуальность</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проблемы</a:t>
            </a:r>
            <a:r>
              <a:rPr lang="en-US" sz="1000" b="1" dirty="0">
                <a:latin typeface="Times New Roman" panose="02020603050405020304" pitchFamily="18" charset="0"/>
                <a:cs typeface="Times New Roman" panose="02020603050405020304" pitchFamily="18" charset="0"/>
              </a:rPr>
              <a:t>:</a:t>
            </a:r>
            <a:br>
              <a:rPr lang="en-US" sz="10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Отсутствие</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англоязычной</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информации</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препятствует</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выполнению</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указов</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Президента</a:t>
            </a:r>
            <a:r>
              <a:rPr lang="en-US" sz="1400" dirty="0">
                <a:latin typeface="Times New Roman" panose="02020603050405020304" pitchFamily="18" charset="0"/>
                <a:cs typeface="Times New Roman" panose="02020603050405020304" pitchFamily="18" charset="0"/>
              </a:rPr>
              <a:t> и </a:t>
            </a:r>
            <a:r>
              <a:rPr lang="en-US" sz="1400" dirty="0" err="1">
                <a:latin typeface="Times New Roman" panose="02020603050405020304" pitchFamily="18" charset="0"/>
                <a:cs typeface="Times New Roman" panose="02020603050405020304" pitchFamily="18" charset="0"/>
              </a:rPr>
              <a:t>достижению</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национальных</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целей</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ограничивая</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потенциал</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международного</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развития</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университета</a:t>
            </a:r>
            <a:r>
              <a:rPr lang="en-US" sz="1400" dirty="0">
                <a:latin typeface="Times New Roman" panose="02020603050405020304" pitchFamily="18" charset="0"/>
                <a:cs typeface="Times New Roman" panose="02020603050405020304" pitchFamily="18" charset="0"/>
              </a:rPr>
              <a:t>.</a:t>
            </a:r>
          </a:p>
          <a:p>
            <a:pPr marL="0" lvl="0" indent="-228600" defTabSz="914400">
              <a:spcBef>
                <a:spcPts val="0"/>
              </a:spcBef>
              <a:spcAft>
                <a:spcPts val="1200"/>
              </a:spcAft>
            </a:pPr>
            <a:endParaRPr lang="en-US" sz="1400"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6439" y="4869656"/>
            <a:ext cx="9144000" cy="273844"/>
          </a:xfrm>
          <a:prstGeom prst="rect">
            <a:avLst/>
          </a:prstGeom>
          <a:gradFill>
            <a:gsLst>
              <a:gs pos="0">
                <a:srgbClr val="00B0F0"/>
              </a:gs>
              <a:gs pos="100000">
                <a:srgbClr val="0047F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ru-RU" sz="1100" dirty="0"/>
              <a:t>Санкт-Петербургский университет ГПС МЧС России им. героя Российской Федерации генерала армии Е. Н. Зиничева, 2025 г.</a:t>
            </a:r>
            <a:endParaRPr lang="ru-RU" sz="11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a:latin typeface="Times New Roman" panose="02020603050405020304" pitchFamily="18" charset="0"/>
                <a:cs typeface="Times New Roman" panose="02020603050405020304" pitchFamily="18" charset="0"/>
              </a:rPr>
              <a:t>Команда</a:t>
            </a:r>
          </a:p>
        </p:txBody>
      </p:sp>
      <p:sp>
        <p:nvSpPr>
          <p:cNvPr id="2" name="Прямоугольник 1"/>
          <p:cNvSpPr/>
          <p:nvPr/>
        </p:nvSpPr>
        <p:spPr>
          <a:xfrm>
            <a:off x="-6439" y="4869656"/>
            <a:ext cx="9144000" cy="273844"/>
          </a:xfrm>
          <a:prstGeom prst="rect">
            <a:avLst/>
          </a:prstGeom>
          <a:gradFill>
            <a:gsLst>
              <a:gs pos="0">
                <a:srgbClr val="00B0F0"/>
              </a:gs>
              <a:gs pos="100000">
                <a:srgbClr val="0047F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C</a:t>
            </a:r>
            <a:r>
              <a:rPr lang="ru-RU" sz="1100" dirty="0" err="1"/>
              <a:t>анкт</a:t>
            </a:r>
            <a:r>
              <a:rPr lang="ru-RU" sz="1100" dirty="0"/>
              <a:t>-Петербургский университет ГПС МЧС России им. героя Российской Федерации генерала армии Е. Н. Зиничева, 2025 г.</a:t>
            </a:r>
          </a:p>
        </p:txBody>
      </p:sp>
      <p:pic>
        <p:nvPicPr>
          <p:cNvPr id="4" name="Рисунок 3"/>
          <p:cNvPicPr>
            <a:picLocks noChangeAspect="1"/>
          </p:cNvPicPr>
          <p:nvPr/>
        </p:nvPicPr>
        <p:blipFill>
          <a:blip r:embed="rId3"/>
          <a:stretch>
            <a:fillRect/>
          </a:stretch>
        </p:blipFill>
        <p:spPr>
          <a:xfrm>
            <a:off x="1796415" y="1070338"/>
            <a:ext cx="1550430" cy="1932531"/>
          </a:xfrm>
          <a:prstGeom prst="rect">
            <a:avLst/>
          </a:prstGeom>
        </p:spPr>
      </p:pic>
      <p:pic>
        <p:nvPicPr>
          <p:cNvPr id="6" name="Рисунок 5"/>
          <p:cNvPicPr>
            <a:picLocks noChangeAspect="1"/>
          </p:cNvPicPr>
          <p:nvPr/>
        </p:nvPicPr>
        <p:blipFill>
          <a:blip r:embed="rId4"/>
          <a:stretch>
            <a:fillRect/>
          </a:stretch>
        </p:blipFill>
        <p:spPr>
          <a:xfrm>
            <a:off x="3457852" y="1070338"/>
            <a:ext cx="1550430" cy="1948442"/>
          </a:xfrm>
          <a:prstGeom prst="rect">
            <a:avLst/>
          </a:prstGeom>
        </p:spPr>
      </p:pic>
      <p:pic>
        <p:nvPicPr>
          <p:cNvPr id="8" name="Рисунок 7"/>
          <p:cNvPicPr>
            <a:picLocks noChangeAspect="1"/>
          </p:cNvPicPr>
          <p:nvPr/>
        </p:nvPicPr>
        <p:blipFill>
          <a:blip r:embed="rId5"/>
          <a:stretch>
            <a:fillRect/>
          </a:stretch>
        </p:blipFill>
        <p:spPr>
          <a:xfrm>
            <a:off x="5226739" y="1067545"/>
            <a:ext cx="1563195" cy="1948442"/>
          </a:xfrm>
          <a:prstGeom prst="rect">
            <a:avLst/>
          </a:prstGeom>
        </p:spPr>
      </p:pic>
      <p:sp>
        <p:nvSpPr>
          <p:cNvPr id="12" name="TextBox 11"/>
          <p:cNvSpPr txBox="1"/>
          <p:nvPr/>
        </p:nvSpPr>
        <p:spPr>
          <a:xfrm>
            <a:off x="1705333" y="3037274"/>
            <a:ext cx="1597660" cy="1634258"/>
          </a:xfrm>
          <a:prstGeom prst="rect">
            <a:avLst/>
          </a:prstGeom>
          <a:noFill/>
        </p:spPr>
        <p:txBody>
          <a:bodyPr wrap="square" rtlCol="0">
            <a:noAutofit/>
          </a:bodyPr>
          <a:lstStyle/>
          <a:p>
            <a:pPr algn="l"/>
            <a:r>
              <a:rPr lang="ru-RU" sz="1400" b="1" dirty="0">
                <a:latin typeface="Times New Roman" panose="02020603050405020304" pitchFamily="18" charset="0"/>
                <a:cs typeface="Times New Roman" panose="02020603050405020304" pitchFamily="18" charset="0"/>
              </a:rPr>
              <a:t>Барынина Елизавета</a:t>
            </a:r>
          </a:p>
          <a:p>
            <a:r>
              <a:rPr lang="ru-RU" sz="1000" u="sng" dirty="0">
                <a:latin typeface="Times New Roman" panose="02020603050405020304" pitchFamily="18" charset="0"/>
                <a:cs typeface="Times New Roman" panose="02020603050405020304" pitchFamily="18" charset="0"/>
              </a:rPr>
              <a:t>Факультет</a:t>
            </a:r>
            <a:r>
              <a:rPr lang="ru-RU" sz="1000" dirty="0">
                <a:latin typeface="Times New Roman" panose="02020603050405020304" pitchFamily="18" charset="0"/>
                <a:cs typeface="Times New Roman" panose="02020603050405020304" pitchFamily="18" charset="0"/>
              </a:rPr>
              <a:t> экономики и права</a:t>
            </a:r>
          </a:p>
          <a:p>
            <a:r>
              <a:rPr lang="ru-RU" sz="1000" u="sng" dirty="0">
                <a:latin typeface="Times New Roman" panose="02020603050405020304" pitchFamily="18" charset="0"/>
                <a:cs typeface="Times New Roman" panose="02020603050405020304" pitchFamily="18" charset="0"/>
              </a:rPr>
              <a:t>Направление</a:t>
            </a:r>
            <a:r>
              <a:rPr lang="ru-RU" sz="1000" dirty="0">
                <a:latin typeface="Times New Roman" panose="02020603050405020304" pitchFamily="18" charset="0"/>
                <a:cs typeface="Times New Roman" panose="02020603050405020304" pitchFamily="18" charset="0"/>
              </a:rPr>
              <a:t>: правовое обеспечение национальной безопасности</a:t>
            </a:r>
            <a:br>
              <a:rPr lang="ru-RU" sz="1000" dirty="0">
                <a:latin typeface="Times New Roman" panose="02020603050405020304" pitchFamily="18" charset="0"/>
                <a:cs typeface="Times New Roman" panose="02020603050405020304" pitchFamily="18" charset="0"/>
              </a:rPr>
            </a:br>
            <a:r>
              <a:rPr lang="ru-RU" sz="1000" u="sng" dirty="0">
                <a:latin typeface="Times New Roman" panose="02020603050405020304" pitchFamily="18" charset="0"/>
                <a:cs typeface="Times New Roman" panose="02020603050405020304" pitchFamily="18" charset="0"/>
              </a:rPr>
              <a:t>Курс</a:t>
            </a:r>
            <a:r>
              <a:rPr lang="ru-RU" sz="1000" dirty="0">
                <a:latin typeface="Times New Roman" panose="02020603050405020304" pitchFamily="18" charset="0"/>
                <a:cs typeface="Times New Roman" panose="02020603050405020304" pitchFamily="18" charset="0"/>
              </a:rPr>
              <a:t>: 4</a:t>
            </a:r>
          </a:p>
        </p:txBody>
      </p:sp>
      <p:sp>
        <p:nvSpPr>
          <p:cNvPr id="13" name="TextBox 12"/>
          <p:cNvSpPr txBox="1"/>
          <p:nvPr/>
        </p:nvSpPr>
        <p:spPr>
          <a:xfrm>
            <a:off x="5146594" y="3037274"/>
            <a:ext cx="1798320" cy="1076325"/>
          </a:xfrm>
          <a:prstGeom prst="rect">
            <a:avLst/>
          </a:prstGeom>
          <a:noFill/>
        </p:spPr>
        <p:txBody>
          <a:bodyPr wrap="square" rtlCol="0">
            <a:spAutoFit/>
          </a:bodyPr>
          <a:lstStyle/>
          <a:p>
            <a:r>
              <a:rPr lang="ru-RU" sz="1400" b="1" dirty="0">
                <a:latin typeface="Times New Roman" panose="02020603050405020304" pitchFamily="18" charset="0"/>
                <a:cs typeface="Times New Roman" panose="02020603050405020304" pitchFamily="18" charset="0"/>
              </a:rPr>
              <a:t>Астахов Владимир</a:t>
            </a:r>
          </a:p>
          <a:p>
            <a:r>
              <a:rPr lang="ru-RU" sz="1000" u="sng" dirty="0">
                <a:latin typeface="Times New Roman" panose="02020603050405020304" pitchFamily="18" charset="0"/>
                <a:cs typeface="Times New Roman" panose="02020603050405020304" pitchFamily="18" charset="0"/>
              </a:rPr>
              <a:t>Факультет</a:t>
            </a:r>
            <a:r>
              <a:rPr lang="ru-RU" sz="1000" dirty="0">
                <a:latin typeface="Times New Roman" panose="02020603050405020304" pitchFamily="18" charset="0"/>
                <a:cs typeface="Times New Roman" panose="02020603050405020304" pitchFamily="18" charset="0"/>
              </a:rPr>
              <a:t> инженерно-технический</a:t>
            </a:r>
          </a:p>
          <a:p>
            <a:r>
              <a:rPr lang="ru-RU" sz="1000" u="sng" dirty="0">
                <a:latin typeface="Times New Roman" panose="02020603050405020304" pitchFamily="18" charset="0"/>
                <a:cs typeface="Times New Roman" panose="02020603050405020304" pitchFamily="18" charset="0"/>
              </a:rPr>
              <a:t>Направление</a:t>
            </a:r>
            <a:r>
              <a:rPr lang="ru-RU" sz="1000" dirty="0">
                <a:latin typeface="Times New Roman" panose="02020603050405020304" pitchFamily="18" charset="0"/>
                <a:cs typeface="Times New Roman" panose="02020603050405020304" pitchFamily="18" charset="0"/>
              </a:rPr>
              <a:t>: пожарная безопасность</a:t>
            </a:r>
            <a:br>
              <a:rPr lang="ru-RU" sz="1000" dirty="0">
                <a:latin typeface="Times New Roman" panose="02020603050405020304" pitchFamily="18" charset="0"/>
                <a:cs typeface="Times New Roman" panose="02020603050405020304" pitchFamily="18" charset="0"/>
              </a:rPr>
            </a:br>
            <a:r>
              <a:rPr lang="ru-RU" sz="1000" u="sng" dirty="0">
                <a:latin typeface="Times New Roman" panose="02020603050405020304" pitchFamily="18" charset="0"/>
                <a:cs typeface="Times New Roman" panose="02020603050405020304" pitchFamily="18" charset="0"/>
              </a:rPr>
              <a:t>Курс</a:t>
            </a:r>
            <a:r>
              <a:rPr lang="ru-RU" sz="1000" dirty="0">
                <a:latin typeface="Times New Roman" panose="02020603050405020304" pitchFamily="18" charset="0"/>
                <a:cs typeface="Times New Roman" panose="02020603050405020304" pitchFamily="18" charset="0"/>
              </a:rPr>
              <a:t>: 2</a:t>
            </a:r>
          </a:p>
        </p:txBody>
      </p:sp>
      <p:sp>
        <p:nvSpPr>
          <p:cNvPr id="14" name="TextBox 13"/>
          <p:cNvSpPr txBox="1"/>
          <p:nvPr/>
        </p:nvSpPr>
        <p:spPr>
          <a:xfrm>
            <a:off x="3367659" y="3037274"/>
            <a:ext cx="1798320" cy="1506855"/>
          </a:xfrm>
          <a:prstGeom prst="rect">
            <a:avLst/>
          </a:prstGeom>
          <a:noFill/>
        </p:spPr>
        <p:txBody>
          <a:bodyPr wrap="square" rtlCol="0">
            <a:spAutoFit/>
          </a:bodyPr>
          <a:lstStyle/>
          <a:p>
            <a:r>
              <a:rPr lang="ru-RU" sz="1400" b="1" dirty="0" err="1">
                <a:latin typeface="Times New Roman" panose="02020603050405020304" pitchFamily="18" charset="0"/>
                <a:cs typeface="Times New Roman" panose="02020603050405020304" pitchFamily="18" charset="0"/>
              </a:rPr>
              <a:t>Жугин</a:t>
            </a:r>
            <a:r>
              <a:rPr lang="ru-RU" sz="1400" b="1" dirty="0">
                <a:latin typeface="Times New Roman" panose="02020603050405020304" pitchFamily="18" charset="0"/>
                <a:cs typeface="Times New Roman" panose="02020603050405020304" pitchFamily="18" charset="0"/>
              </a:rPr>
              <a:t> Владислав</a:t>
            </a:r>
          </a:p>
          <a:p>
            <a:r>
              <a:rPr lang="ru-RU" sz="1000" u="sng" dirty="0">
                <a:latin typeface="Times New Roman" panose="02020603050405020304" pitchFamily="18" charset="0"/>
                <a:cs typeface="Times New Roman" panose="02020603050405020304" pitchFamily="18" charset="0"/>
              </a:rPr>
              <a:t>Факультет</a:t>
            </a:r>
            <a:r>
              <a:rPr lang="ru-RU" sz="1000" dirty="0">
                <a:latin typeface="Times New Roman" panose="02020603050405020304" pitchFamily="18" charset="0"/>
                <a:cs typeface="Times New Roman" panose="02020603050405020304" pitchFamily="18" charset="0"/>
              </a:rPr>
              <a:t> экономики и права</a:t>
            </a:r>
          </a:p>
          <a:p>
            <a:r>
              <a:rPr lang="ru-RU" sz="1000" u="sng" dirty="0">
                <a:latin typeface="Times New Roman" panose="02020603050405020304" pitchFamily="18" charset="0"/>
                <a:cs typeface="Times New Roman" panose="02020603050405020304" pitchFamily="18" charset="0"/>
              </a:rPr>
              <a:t>Направление</a:t>
            </a:r>
            <a:r>
              <a:rPr lang="ru-RU" sz="1000" dirty="0">
                <a:latin typeface="Times New Roman" panose="02020603050405020304" pitchFamily="18" charset="0"/>
                <a:cs typeface="Times New Roman" panose="02020603050405020304" pitchFamily="18" charset="0"/>
              </a:rPr>
              <a:t>: правовое обеспечение национальной безопасности</a:t>
            </a:r>
            <a:br>
              <a:rPr lang="ru-RU" sz="1000" dirty="0">
                <a:latin typeface="Times New Roman" panose="02020603050405020304" pitchFamily="18" charset="0"/>
                <a:cs typeface="Times New Roman" panose="02020603050405020304" pitchFamily="18" charset="0"/>
              </a:rPr>
            </a:br>
            <a:r>
              <a:rPr lang="ru-RU" sz="1000" u="sng" dirty="0">
                <a:latin typeface="Times New Roman" panose="02020603050405020304" pitchFamily="18" charset="0"/>
                <a:cs typeface="Times New Roman" panose="02020603050405020304" pitchFamily="18" charset="0"/>
              </a:rPr>
              <a:t>Курс</a:t>
            </a:r>
            <a:r>
              <a:rPr lang="ru-RU" sz="1000" dirty="0">
                <a:latin typeface="Times New Roman" panose="02020603050405020304" pitchFamily="18" charset="0"/>
                <a:cs typeface="Times New Roman" panose="02020603050405020304" pitchFamily="18" charset="0"/>
              </a:rPr>
              <a:t>: 4</a:t>
            </a:r>
          </a:p>
          <a:p>
            <a:endParaRPr lang="ru-RU"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6899113" y="3027749"/>
            <a:ext cx="1798320" cy="1568450"/>
          </a:xfrm>
          <a:prstGeom prst="rect">
            <a:avLst/>
          </a:prstGeom>
          <a:noFill/>
        </p:spPr>
        <p:txBody>
          <a:bodyPr wrap="square" rtlCol="0">
            <a:spAutoFit/>
          </a:bodyPr>
          <a:lstStyle/>
          <a:p>
            <a:r>
              <a:rPr lang="ru-RU" sz="1400" b="1" dirty="0">
                <a:latin typeface="Times New Roman" panose="02020603050405020304" pitchFamily="18" charset="0"/>
                <a:cs typeface="Times New Roman" panose="02020603050405020304" pitchFamily="18" charset="0"/>
              </a:rPr>
              <a:t>Барышникова Полина</a:t>
            </a:r>
            <a:endParaRPr lang="en-US" sz="1400" b="1" dirty="0">
              <a:latin typeface="Times New Roman" panose="02020603050405020304" pitchFamily="18" charset="0"/>
              <a:cs typeface="Times New Roman" panose="02020603050405020304" pitchFamily="18" charset="0"/>
            </a:endParaRPr>
          </a:p>
          <a:p>
            <a:r>
              <a:rPr lang="ru-RU" sz="1000" u="sng" dirty="0">
                <a:latin typeface="Times New Roman" panose="02020603050405020304" pitchFamily="18" charset="0"/>
                <a:cs typeface="Times New Roman" panose="02020603050405020304" pitchFamily="18" charset="0"/>
              </a:rPr>
              <a:t>Факультет</a:t>
            </a:r>
            <a:r>
              <a:rPr lang="ru-RU" sz="1000" dirty="0">
                <a:latin typeface="Times New Roman" panose="02020603050405020304" pitchFamily="18" charset="0"/>
                <a:cs typeface="Times New Roman" panose="02020603050405020304" pitchFamily="18" charset="0"/>
              </a:rPr>
              <a:t> экономики и права</a:t>
            </a:r>
          </a:p>
          <a:p>
            <a:r>
              <a:rPr lang="ru-RU" sz="1000" u="sng" dirty="0">
                <a:latin typeface="Times New Roman" panose="02020603050405020304" pitchFamily="18" charset="0"/>
                <a:cs typeface="Times New Roman" panose="02020603050405020304" pitchFamily="18" charset="0"/>
              </a:rPr>
              <a:t>Направление</a:t>
            </a:r>
            <a:r>
              <a:rPr lang="ru-RU" sz="1000" dirty="0">
                <a:latin typeface="Times New Roman" panose="02020603050405020304" pitchFamily="18" charset="0"/>
                <a:cs typeface="Times New Roman" panose="02020603050405020304" pitchFamily="18" charset="0"/>
              </a:rPr>
              <a:t>: судебная экспертиза</a:t>
            </a:r>
          </a:p>
          <a:p>
            <a:r>
              <a:rPr lang="ru-RU" sz="1000" u="sng" dirty="0">
                <a:latin typeface="Times New Roman" panose="02020603050405020304" pitchFamily="18" charset="0"/>
                <a:cs typeface="Times New Roman" panose="02020603050405020304" pitchFamily="18" charset="0"/>
              </a:rPr>
              <a:t>Курс</a:t>
            </a:r>
            <a:r>
              <a:rPr lang="ru-RU" sz="1000" dirty="0">
                <a:latin typeface="Times New Roman" panose="02020603050405020304" pitchFamily="18" charset="0"/>
                <a:cs typeface="Times New Roman" panose="02020603050405020304" pitchFamily="18" charset="0"/>
              </a:rPr>
              <a:t>: 2</a:t>
            </a:r>
          </a:p>
          <a:p>
            <a:endParaRPr lang="ru-RU" dirty="0">
              <a:latin typeface="Times New Roman" panose="02020603050405020304" pitchFamily="18" charset="0"/>
              <a:cs typeface="Times New Roman" panose="02020603050405020304" pitchFamily="18" charset="0"/>
            </a:endParaRPr>
          </a:p>
        </p:txBody>
      </p:sp>
      <p:pic>
        <p:nvPicPr>
          <p:cNvPr id="24" name="Рисунок 23"/>
          <p:cNvPicPr>
            <a:picLocks noChangeAspect="1"/>
          </p:cNvPicPr>
          <p:nvPr/>
        </p:nvPicPr>
        <p:blipFill>
          <a:blip r:embed="rId6"/>
          <a:stretch>
            <a:fillRect/>
          </a:stretch>
        </p:blipFill>
        <p:spPr>
          <a:xfrm>
            <a:off x="7001988" y="1067545"/>
            <a:ext cx="1557802" cy="1941720"/>
          </a:xfrm>
          <a:prstGeom prst="rect">
            <a:avLst/>
          </a:prstGeom>
        </p:spPr>
      </p:pic>
      <p:sp>
        <p:nvSpPr>
          <p:cNvPr id="9" name="Текстовое поле 8"/>
          <p:cNvSpPr txBox="1"/>
          <p:nvPr/>
        </p:nvSpPr>
        <p:spPr>
          <a:xfrm>
            <a:off x="173008" y="3022356"/>
            <a:ext cx="1588135" cy="1634259"/>
          </a:xfrm>
          <a:prstGeom prst="rect">
            <a:avLst/>
          </a:prstGeom>
          <a:noFill/>
        </p:spPr>
        <p:txBody>
          <a:bodyPr wrap="square" rtlCol="0">
            <a:noAutofit/>
          </a:bodyPr>
          <a:lstStyle/>
          <a:p>
            <a:r>
              <a:rPr lang="ru-RU" altLang="en-US" sz="1400" b="1" dirty="0">
                <a:latin typeface="Times New Roman" panose="02020603050405020304" pitchFamily="18" charset="0"/>
                <a:cs typeface="Times New Roman" panose="02020603050405020304" pitchFamily="18" charset="0"/>
              </a:rPr>
              <a:t>Тарасевич</a:t>
            </a:r>
            <a:r>
              <a:rPr lang="ru-RU" altLang="en-US" sz="1600" b="1" dirty="0">
                <a:latin typeface="Times New Roman" panose="02020603050405020304" pitchFamily="18" charset="0"/>
                <a:cs typeface="Times New Roman" panose="02020603050405020304" pitchFamily="18" charset="0"/>
              </a:rPr>
              <a:t> </a:t>
            </a:r>
            <a:r>
              <a:rPr lang="ru-RU" altLang="en-US" sz="1200" b="1" dirty="0">
                <a:latin typeface="Times New Roman" panose="02020603050405020304" pitchFamily="18" charset="0"/>
                <a:cs typeface="Times New Roman" panose="02020603050405020304" pitchFamily="18" charset="0"/>
              </a:rPr>
              <a:t>Мария</a:t>
            </a:r>
          </a:p>
          <a:p>
            <a:r>
              <a:rPr lang="ru-RU" altLang="en-US" sz="1200" b="1" dirty="0">
                <a:latin typeface="Times New Roman" panose="02020603050405020304" pitchFamily="18" charset="0"/>
                <a:cs typeface="Times New Roman" panose="02020603050405020304" pitchFamily="18" charset="0"/>
              </a:rPr>
              <a:t>Константиновна</a:t>
            </a:r>
          </a:p>
          <a:p>
            <a:r>
              <a:rPr lang="ru-RU" altLang="en-US" sz="1000" dirty="0">
                <a:latin typeface="Times New Roman" panose="02020603050405020304" pitchFamily="18" charset="0"/>
                <a:cs typeface="Times New Roman" panose="02020603050405020304" pitchFamily="18" charset="0"/>
              </a:rPr>
              <a:t>Старший инспектор отдела организации и координации международной деятельности СПб УГПС МЧС России</a:t>
            </a:r>
          </a:p>
          <a:p>
            <a:r>
              <a:rPr lang="ru-RU" altLang="en-US" sz="1000" u="sng" dirty="0"/>
              <a:t>Наставник проекта</a:t>
            </a:r>
          </a:p>
        </p:txBody>
      </p:sp>
      <p:pic>
        <p:nvPicPr>
          <p:cNvPr id="5" name="Рисунок 4">
            <a:extLst>
              <a:ext uri="{FF2B5EF4-FFF2-40B4-BE49-F238E27FC236}">
                <a16:creationId xmlns:a16="http://schemas.microsoft.com/office/drawing/2014/main" id="{FED06B24-0B5D-46BF-9F96-8D17FDDDB0A9}"/>
              </a:ext>
            </a:extLst>
          </p:cNvPr>
          <p:cNvPicPr>
            <a:picLocks noChangeAspect="1"/>
          </p:cNvPicPr>
          <p:nvPr/>
        </p:nvPicPr>
        <p:blipFill rotWithShape="1">
          <a:blip r:embed="rId7"/>
          <a:srcRect l="13628" t="14556" r="14632" b="4108"/>
          <a:stretch/>
        </p:blipFill>
        <p:spPr>
          <a:xfrm>
            <a:off x="277813" y="1048430"/>
            <a:ext cx="1378527" cy="1954439"/>
          </a:xfrm>
          <a:prstGeom prst="rect">
            <a:avLst/>
          </a:prstGeom>
        </p:spPr>
      </p:pic>
    </p:spTree>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TABLE_ENDDRAG_ORIGIN_RECT" val="676*213"/>
  <p:tag name="TABLE_ENDDRAG_RECT" val="12*155*676*213"/>
</p:tagLst>
</file>

<file path=ppt/theme/theme1.xml><?xml version="1.0" encoding="utf-8"?>
<a:theme xmlns:a="http://schemas.openxmlformats.org/drawingml/2006/main" name="Презентация по теме 4.4  2025">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e9f3da7-5674-4313-9951-26a6dc8394d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575AB94C9269D4EBA4B031DF0CEF698" ma:contentTypeVersion="6" ma:contentTypeDescription="Create a new document." ma:contentTypeScope="" ma:versionID="f6744e88015d3658a1f757b1cfd300b1">
  <xsd:schema xmlns:xsd="http://www.w3.org/2001/XMLSchema" xmlns:xs="http://www.w3.org/2001/XMLSchema" xmlns:p="http://schemas.microsoft.com/office/2006/metadata/properties" xmlns:ns3="9e9f3da7-5674-4313-9951-26a6dc8394d3" targetNamespace="http://schemas.microsoft.com/office/2006/metadata/properties" ma:root="true" ma:fieldsID="861351dd4b2a6086b8e26c6ff7a16651" ns3:_="">
    <xsd:import namespace="9e9f3da7-5674-4313-9951-26a6dc8394d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f3da7-5674-4313-9951-26a6dc8394d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5658FC-5A88-45F7-8A96-1373C3139FE6}">
  <ds:schemaRefs/>
</ds:datastoreItem>
</file>

<file path=customXml/itemProps2.xml><?xml version="1.0" encoding="utf-8"?>
<ds:datastoreItem xmlns:ds="http://schemas.openxmlformats.org/officeDocument/2006/customXml" ds:itemID="{D5D057A5-7234-48BC-A8C0-9424247C4AF6}">
  <ds:schemaRefs/>
</ds:datastoreItem>
</file>

<file path=customXml/itemProps3.xml><?xml version="1.0" encoding="utf-8"?>
<ds:datastoreItem xmlns:ds="http://schemas.openxmlformats.org/officeDocument/2006/customXml" ds:itemID="{A64293E6-BB3E-42AA-B585-69ACF014C646}">
  <ds:schemaRefs/>
</ds:datastoreItem>
</file>

<file path=docProps/app.xml><?xml version="1.0" encoding="utf-8"?>
<Properties xmlns="http://schemas.openxmlformats.org/officeDocument/2006/extended-properties" xmlns:vt="http://schemas.openxmlformats.org/officeDocument/2006/docPropsVTypes">
  <Template>Презентация по теме 4.4  2025</Template>
  <TotalTime>180</TotalTime>
  <Words>1809</Words>
  <Application>Microsoft Office PowerPoint</Application>
  <PresentationFormat>Экран (16:9)</PresentationFormat>
  <Paragraphs>119</Paragraphs>
  <Slides>7</Slides>
  <Notes>6</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7</vt:i4>
      </vt:variant>
    </vt:vector>
  </HeadingPairs>
  <TitlesOfParts>
    <vt:vector size="14" baseType="lpstr">
      <vt:lpstr>Times New Roman</vt:lpstr>
      <vt:lpstr>Calibri Light</vt:lpstr>
      <vt:lpstr>Nunito</vt:lpstr>
      <vt:lpstr>Calibri</vt:lpstr>
      <vt:lpstr>Arial</vt:lpstr>
      <vt:lpstr>Segoe UI</vt:lpstr>
      <vt:lpstr>Презентация по теме 4.4  2025</vt:lpstr>
      <vt:lpstr>EMERCOM GLOBAL EDUCATION</vt:lpstr>
      <vt:lpstr>Пользователь и проблема</vt:lpstr>
      <vt:lpstr>Как уже решается проблема</vt:lpstr>
      <vt:lpstr>Решение</vt:lpstr>
      <vt:lpstr>Бенефициары проекта</vt:lpstr>
      <vt:lpstr>Актуальность проблемы</vt:lpstr>
      <vt:lpstr>Команда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EMERCOM GLOBAL EDUCATION</dc:title>
  <dc:creator>vvv</dc:creator>
  <cp:lastModifiedBy>Мария Тарасевич</cp:lastModifiedBy>
  <cp:revision>13</cp:revision>
  <dcterms:created xsi:type="dcterms:W3CDTF">2025-10-16T13:15:02Z</dcterms:created>
  <dcterms:modified xsi:type="dcterms:W3CDTF">2025-10-17T11:12:10Z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0x010100A575AB94C9269D4EBA4B031DF0CEF698</vt:lpwstr>
  </property>
  <property fmtid="{D5CDD505-2E9C-101B-9397-08002B2CF9AE}" pid="3" name="ICV">
    <vt:lpwstr>548324F24D4B4BAD82184C3B0798BBC2_13</vt:lpwstr>
  </property>
  <property fmtid="{D5CDD505-2E9C-101B-9397-08002B2CF9AE}" pid="4" name="KSOProductBuildVer">
    <vt:lpwstr>1049-12.2.0.22549</vt:lpwstr>
  </property>
</Properties>
</file>