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DF677C-CD70-6234-61A8-533CF0FA1A84}" v="172" dt="2024-11-25T13:35:01.6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>
      <p:cViewPr varScale="1">
        <p:scale>
          <a:sx n="119" d="100"/>
          <a:sy n="119" d="100"/>
        </p:scale>
        <p:origin x="1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Рисунок 11"/>
          <p:cNvPicPr/>
          <p:nvPr/>
        </p:nvPicPr>
        <p:blipFill>
          <a:blip r:embed="rId2"/>
          <a:stretch/>
        </p:blipFill>
        <p:spPr>
          <a:xfrm>
            <a:off x="6660360" y="5445360"/>
            <a:ext cx="2015280" cy="679320"/>
          </a:xfrm>
          <a:prstGeom prst="rect">
            <a:avLst/>
          </a:prstGeom>
          <a:ln>
            <a:noFill/>
          </a:ln>
        </p:spPr>
      </p:pic>
      <p:pic>
        <p:nvPicPr>
          <p:cNvPr id="77" name="Рисунок 23"/>
          <p:cNvPicPr/>
          <p:nvPr/>
        </p:nvPicPr>
        <p:blipFill>
          <a:blip r:embed="rId3"/>
          <a:stretch/>
        </p:blipFill>
        <p:spPr>
          <a:xfrm>
            <a:off x="0" y="0"/>
            <a:ext cx="9142920" cy="527472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922320" y="2419920"/>
            <a:ext cx="7303680" cy="100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99"/>
              </a:spcBef>
            </a:pPr>
            <a:r>
              <a:rPr lang="ru-RU" sz="40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«MotionMind»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79" name="CustomShape 2"/>
          <p:cNvSpPr/>
          <p:nvPr/>
        </p:nvSpPr>
        <p:spPr>
          <a:xfrm>
            <a:off x="0" y="0"/>
            <a:ext cx="914292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80" name="CustomShape 3"/>
          <p:cNvSpPr/>
          <p:nvPr/>
        </p:nvSpPr>
        <p:spPr>
          <a:xfrm>
            <a:off x="2711160" y="3749040"/>
            <a:ext cx="3722400" cy="36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Управление на кончиках пальцев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81" name="CustomShape 4"/>
          <p:cNvSpPr/>
          <p:nvPr/>
        </p:nvSpPr>
        <p:spPr>
          <a:xfrm>
            <a:off x="304920" y="304920"/>
            <a:ext cx="914292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82" name="CustomShape 5"/>
          <p:cNvSpPr/>
          <p:nvPr/>
        </p:nvSpPr>
        <p:spPr>
          <a:xfrm>
            <a:off x="457200" y="457200"/>
            <a:ext cx="914292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pic>
        <p:nvPicPr>
          <p:cNvPr id="83" name="Рисунок 12"/>
          <p:cNvPicPr/>
          <p:nvPr/>
        </p:nvPicPr>
        <p:blipFill>
          <a:blip r:embed="rId4"/>
          <a:stretch/>
        </p:blipFill>
        <p:spPr>
          <a:xfrm>
            <a:off x="785520" y="6024600"/>
            <a:ext cx="1082160" cy="581040"/>
          </a:xfrm>
          <a:prstGeom prst="rect">
            <a:avLst/>
          </a:prstGeom>
          <a:ln>
            <a:noFill/>
          </a:ln>
        </p:spPr>
      </p:pic>
      <p:pic>
        <p:nvPicPr>
          <p:cNvPr id="84" name="Рисунок 14"/>
          <p:cNvPicPr/>
          <p:nvPr/>
        </p:nvPicPr>
        <p:blipFill>
          <a:blip r:embed="rId5"/>
          <a:stretch/>
        </p:blipFill>
        <p:spPr>
          <a:xfrm>
            <a:off x="6950520" y="6165360"/>
            <a:ext cx="1366920" cy="414360"/>
          </a:xfrm>
          <a:prstGeom prst="rect">
            <a:avLst/>
          </a:prstGeom>
          <a:ln>
            <a:noFill/>
          </a:ln>
        </p:spPr>
      </p:pic>
      <p:pic>
        <p:nvPicPr>
          <p:cNvPr id="85" name="Рисунок 15"/>
          <p:cNvPicPr/>
          <p:nvPr/>
        </p:nvPicPr>
        <p:blipFill>
          <a:blip r:embed="rId6"/>
          <a:stretch/>
        </p:blipFill>
        <p:spPr>
          <a:xfrm>
            <a:off x="4853160" y="6158880"/>
            <a:ext cx="1062360" cy="380880"/>
          </a:xfrm>
          <a:prstGeom prst="rect">
            <a:avLst/>
          </a:prstGeom>
          <a:ln>
            <a:noFill/>
          </a:ln>
        </p:spPr>
      </p:pic>
      <p:pic>
        <p:nvPicPr>
          <p:cNvPr id="86" name="Рисунок 16"/>
          <p:cNvPicPr/>
          <p:nvPr/>
        </p:nvPicPr>
        <p:blipFill>
          <a:blip r:embed="rId7"/>
          <a:stretch/>
        </p:blipFill>
        <p:spPr>
          <a:xfrm>
            <a:off x="2627640" y="6165360"/>
            <a:ext cx="1325520" cy="331560"/>
          </a:xfrm>
          <a:prstGeom prst="rect">
            <a:avLst/>
          </a:prstGeom>
          <a:ln>
            <a:noFill/>
          </a:ln>
        </p:spPr>
      </p:pic>
      <p:pic>
        <p:nvPicPr>
          <p:cNvPr id="87" name="Рисунок 17"/>
          <p:cNvPicPr/>
          <p:nvPr/>
        </p:nvPicPr>
        <p:blipFill>
          <a:blip r:embed="rId8"/>
          <a:stretch/>
        </p:blipFill>
        <p:spPr>
          <a:xfrm>
            <a:off x="2641680" y="5533920"/>
            <a:ext cx="1221480" cy="414360"/>
          </a:xfrm>
          <a:prstGeom prst="rect">
            <a:avLst/>
          </a:prstGeom>
          <a:ln>
            <a:noFill/>
          </a:ln>
        </p:spPr>
      </p:pic>
      <p:pic>
        <p:nvPicPr>
          <p:cNvPr id="88" name="Рисунок 18"/>
          <p:cNvPicPr/>
          <p:nvPr/>
        </p:nvPicPr>
        <p:blipFill>
          <a:blip r:embed="rId9"/>
          <a:stretch/>
        </p:blipFill>
        <p:spPr>
          <a:xfrm>
            <a:off x="4882320" y="5661720"/>
            <a:ext cx="1200960" cy="179280"/>
          </a:xfrm>
          <a:prstGeom prst="rect">
            <a:avLst/>
          </a:prstGeom>
          <a:ln>
            <a:noFill/>
          </a:ln>
        </p:spPr>
      </p:pic>
      <p:pic>
        <p:nvPicPr>
          <p:cNvPr id="89" name="Рисунок 19"/>
          <p:cNvPicPr/>
          <p:nvPr/>
        </p:nvPicPr>
        <p:blipFill>
          <a:blip r:embed="rId10"/>
          <a:stretch/>
        </p:blipFill>
        <p:spPr>
          <a:xfrm>
            <a:off x="457200" y="583560"/>
            <a:ext cx="2025360" cy="737280"/>
          </a:xfrm>
          <a:prstGeom prst="rect">
            <a:avLst/>
          </a:prstGeom>
          <a:ln>
            <a:noFill/>
          </a:ln>
        </p:spPr>
      </p:pic>
      <p:sp>
        <p:nvSpPr>
          <p:cNvPr id="90" name="CustomShape 6"/>
          <p:cNvSpPr/>
          <p:nvPr/>
        </p:nvSpPr>
        <p:spPr>
          <a:xfrm>
            <a:off x="3420000" y="3141000"/>
            <a:ext cx="2303280" cy="4309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91" name="CustomShape 7"/>
          <p:cNvSpPr/>
          <p:nvPr/>
        </p:nvSpPr>
        <p:spPr>
          <a:xfrm>
            <a:off x="3529080" y="3141000"/>
            <a:ext cx="208440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Montserrat Regular"/>
                <a:ea typeface="DejaVu Sans"/>
              </a:rPr>
              <a:t>стартап проект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92" name="Рисунок 25"/>
          <p:cNvPicPr/>
          <p:nvPr/>
        </p:nvPicPr>
        <p:blipFill>
          <a:blip r:embed="rId11"/>
          <a:stretch/>
        </p:blipFill>
        <p:spPr>
          <a:xfrm>
            <a:off x="6229440" y="905760"/>
            <a:ext cx="2088360" cy="768960"/>
          </a:xfrm>
          <a:prstGeom prst="rect">
            <a:avLst/>
          </a:prstGeom>
          <a:ln>
            <a:noFill/>
          </a:ln>
        </p:spPr>
      </p:pic>
      <p:pic>
        <p:nvPicPr>
          <p:cNvPr id="93" name="Рисунок 30"/>
          <p:cNvPicPr/>
          <p:nvPr/>
        </p:nvPicPr>
        <p:blipFill>
          <a:blip r:embed="rId12"/>
          <a:stretch/>
        </p:blipFill>
        <p:spPr>
          <a:xfrm>
            <a:off x="1217880" y="4466880"/>
            <a:ext cx="1408680" cy="329040"/>
          </a:xfrm>
          <a:prstGeom prst="rect">
            <a:avLst/>
          </a:prstGeom>
          <a:ln>
            <a:noFill/>
          </a:ln>
        </p:spPr>
      </p:pic>
      <p:pic>
        <p:nvPicPr>
          <p:cNvPr id="94" name="Рисунок 31"/>
          <p:cNvPicPr/>
          <p:nvPr/>
        </p:nvPicPr>
        <p:blipFill>
          <a:blip r:embed="rId13"/>
          <a:stretch/>
        </p:blipFill>
        <p:spPr>
          <a:xfrm>
            <a:off x="4019400" y="4466880"/>
            <a:ext cx="1408680" cy="329040"/>
          </a:xfrm>
          <a:prstGeom prst="rect">
            <a:avLst/>
          </a:prstGeom>
          <a:ln>
            <a:noFill/>
          </a:ln>
        </p:spPr>
      </p:pic>
      <p:pic>
        <p:nvPicPr>
          <p:cNvPr id="95" name="Рисунок 32"/>
          <p:cNvPicPr/>
          <p:nvPr/>
        </p:nvPicPr>
        <p:blipFill>
          <a:blip r:embed="rId14"/>
          <a:stretch/>
        </p:blipFill>
        <p:spPr>
          <a:xfrm>
            <a:off x="6909120" y="4466880"/>
            <a:ext cx="1408680" cy="329040"/>
          </a:xfrm>
          <a:prstGeom prst="rect">
            <a:avLst/>
          </a:prstGeom>
          <a:ln>
            <a:noFill/>
          </a:ln>
        </p:spPr>
      </p:pic>
      <p:pic>
        <p:nvPicPr>
          <p:cNvPr id="96" name="Рисунок 26"/>
          <p:cNvPicPr/>
          <p:nvPr/>
        </p:nvPicPr>
        <p:blipFill>
          <a:blip r:embed="rId15"/>
          <a:stretch/>
        </p:blipFill>
        <p:spPr>
          <a:xfrm>
            <a:off x="808200" y="5293440"/>
            <a:ext cx="1026360" cy="68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375120" y="1196640"/>
            <a:ext cx="595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98" name="CustomShape 2"/>
          <p:cNvSpPr/>
          <p:nvPr/>
        </p:nvSpPr>
        <p:spPr>
          <a:xfrm>
            <a:off x="0" y="188640"/>
            <a:ext cx="5002920" cy="39456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Montserrat Medium"/>
                <a:ea typeface="Arial"/>
              </a:rPr>
              <a:t>01    АКТУАЛЬНОСТЬ ПРОЕКТА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99" name="CustomShape 3"/>
          <p:cNvSpPr/>
          <p:nvPr/>
        </p:nvSpPr>
        <p:spPr>
          <a:xfrm>
            <a:off x="395640" y="1269720"/>
            <a:ext cx="5749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1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00" name="CustomShape 4"/>
          <p:cNvSpPr/>
          <p:nvPr/>
        </p:nvSpPr>
        <p:spPr>
          <a:xfrm>
            <a:off x="313560" y="3669840"/>
            <a:ext cx="100188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ТРЕНДЫ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01" name="Line 5"/>
          <p:cNvSpPr/>
          <p:nvPr/>
        </p:nvSpPr>
        <p:spPr>
          <a:xfrm>
            <a:off x="1115280" y="1608120"/>
            <a:ext cx="712908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02" name="CustomShape 6"/>
          <p:cNvSpPr/>
          <p:nvPr/>
        </p:nvSpPr>
        <p:spPr>
          <a:xfrm>
            <a:off x="354960" y="1915920"/>
            <a:ext cx="595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03" name="CustomShape 7"/>
          <p:cNvSpPr/>
          <p:nvPr/>
        </p:nvSpPr>
        <p:spPr>
          <a:xfrm>
            <a:off x="375120" y="1989000"/>
            <a:ext cx="5749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2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04" name="Line 8"/>
          <p:cNvSpPr/>
          <p:nvPr/>
        </p:nvSpPr>
        <p:spPr>
          <a:xfrm>
            <a:off x="1095120" y="2327040"/>
            <a:ext cx="712872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05" name="CustomShape 9"/>
          <p:cNvSpPr/>
          <p:nvPr/>
        </p:nvSpPr>
        <p:spPr>
          <a:xfrm>
            <a:off x="354240" y="2596680"/>
            <a:ext cx="595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06" name="CustomShape 10"/>
          <p:cNvSpPr/>
          <p:nvPr/>
        </p:nvSpPr>
        <p:spPr>
          <a:xfrm>
            <a:off x="374760" y="2669760"/>
            <a:ext cx="5749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3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07" name="Line 11"/>
          <p:cNvSpPr/>
          <p:nvPr/>
        </p:nvSpPr>
        <p:spPr>
          <a:xfrm>
            <a:off x="1094760" y="3008160"/>
            <a:ext cx="712872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08" name="CustomShape 12"/>
          <p:cNvSpPr/>
          <p:nvPr/>
        </p:nvSpPr>
        <p:spPr>
          <a:xfrm>
            <a:off x="370080" y="4159080"/>
            <a:ext cx="595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09" name="CustomShape 13"/>
          <p:cNvSpPr/>
          <p:nvPr/>
        </p:nvSpPr>
        <p:spPr>
          <a:xfrm>
            <a:off x="390240" y="4231800"/>
            <a:ext cx="5749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1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10" name="Line 14"/>
          <p:cNvSpPr/>
          <p:nvPr/>
        </p:nvSpPr>
        <p:spPr>
          <a:xfrm>
            <a:off x="1110240" y="4570200"/>
            <a:ext cx="712872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11" name="CustomShape 15"/>
          <p:cNvSpPr/>
          <p:nvPr/>
        </p:nvSpPr>
        <p:spPr>
          <a:xfrm>
            <a:off x="349560" y="4878360"/>
            <a:ext cx="595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12" name="CustomShape 16"/>
          <p:cNvSpPr/>
          <p:nvPr/>
        </p:nvSpPr>
        <p:spPr>
          <a:xfrm>
            <a:off x="370080" y="4951080"/>
            <a:ext cx="5749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2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13" name="Line 17"/>
          <p:cNvSpPr/>
          <p:nvPr/>
        </p:nvSpPr>
        <p:spPr>
          <a:xfrm>
            <a:off x="1089720" y="5289480"/>
            <a:ext cx="712908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14" name="CustomShape 18"/>
          <p:cNvSpPr/>
          <p:nvPr/>
        </p:nvSpPr>
        <p:spPr>
          <a:xfrm>
            <a:off x="349200" y="5559120"/>
            <a:ext cx="595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15" name="CustomShape 19"/>
          <p:cNvSpPr/>
          <p:nvPr/>
        </p:nvSpPr>
        <p:spPr>
          <a:xfrm>
            <a:off x="369360" y="5631840"/>
            <a:ext cx="5749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3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16" name="Line 20"/>
          <p:cNvSpPr/>
          <p:nvPr/>
        </p:nvSpPr>
        <p:spPr>
          <a:xfrm>
            <a:off x="1089360" y="5970240"/>
            <a:ext cx="712872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17" name="CustomShape 21"/>
          <p:cNvSpPr/>
          <p:nvPr/>
        </p:nvSpPr>
        <p:spPr>
          <a:xfrm>
            <a:off x="1122480" y="982800"/>
            <a:ext cx="76370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Современные технологии взаимодействия с устройствами всё чаще нуждаются в инновационных бесконтактных интерфейсах. 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18" name="CustomShape 22"/>
          <p:cNvSpPr/>
          <p:nvPr/>
        </p:nvSpPr>
        <p:spPr>
          <a:xfrm>
            <a:off x="1122480" y="1689840"/>
            <a:ext cx="784116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Сложности с традиционными методами ввода, особенно для людей с ограниченными возможностями, требуют новых решений.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19" name="CustomShape 23"/>
          <p:cNvSpPr/>
          <p:nvPr/>
        </p:nvSpPr>
        <p:spPr>
          <a:xfrm>
            <a:off x="1089360" y="2397240"/>
            <a:ext cx="787392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20" name="CustomShape 24"/>
          <p:cNvSpPr/>
          <p:nvPr/>
        </p:nvSpPr>
        <p:spPr>
          <a:xfrm>
            <a:off x="1096200" y="4183200"/>
            <a:ext cx="72453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Рост популярности бесконтактных интерфейсов.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21" name="CustomShape 25"/>
          <p:cNvSpPr/>
          <p:nvPr/>
        </p:nvSpPr>
        <p:spPr>
          <a:xfrm>
            <a:off x="1088280" y="4929480"/>
            <a:ext cx="81579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Увеличение спроса на технологии для людей с ограниченными возможностями.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22" name="CustomShape 26"/>
          <p:cNvSpPr/>
          <p:nvPr/>
        </p:nvSpPr>
        <p:spPr>
          <a:xfrm>
            <a:off x="1112760" y="5605560"/>
            <a:ext cx="80305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Стремительное развитие искусственного интеллекта в различных сферах жизни.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23" name="CustomShape 27"/>
          <p:cNvSpPr/>
          <p:nvPr/>
        </p:nvSpPr>
        <p:spPr>
          <a:xfrm>
            <a:off x="1155240" y="2664000"/>
            <a:ext cx="6908040" cy="54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Отсутствие популярных технологий бесконтактного интерфейса. 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0" y="188640"/>
            <a:ext cx="4570920" cy="39456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Montserrat Medium"/>
                <a:ea typeface="Arial"/>
              </a:rPr>
              <a:t>02    ЦЕЛЕВАЯ АУДИТОРИЯ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25" name="CustomShape 2"/>
          <p:cNvSpPr/>
          <p:nvPr/>
        </p:nvSpPr>
        <p:spPr>
          <a:xfrm>
            <a:off x="539640" y="2565000"/>
            <a:ext cx="595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26" name="CustomShape 3"/>
          <p:cNvSpPr/>
          <p:nvPr/>
        </p:nvSpPr>
        <p:spPr>
          <a:xfrm>
            <a:off x="559800" y="2637720"/>
            <a:ext cx="5749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1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27" name="Line 4"/>
          <p:cNvSpPr/>
          <p:nvPr/>
        </p:nvSpPr>
        <p:spPr>
          <a:xfrm>
            <a:off x="1279800" y="2976120"/>
            <a:ext cx="712872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28" name="CustomShape 5"/>
          <p:cNvSpPr/>
          <p:nvPr/>
        </p:nvSpPr>
        <p:spPr>
          <a:xfrm>
            <a:off x="519120" y="3284280"/>
            <a:ext cx="595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29" name="CustomShape 6"/>
          <p:cNvSpPr/>
          <p:nvPr/>
        </p:nvSpPr>
        <p:spPr>
          <a:xfrm>
            <a:off x="539640" y="3357000"/>
            <a:ext cx="5749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2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30" name="Line 7"/>
          <p:cNvSpPr/>
          <p:nvPr/>
        </p:nvSpPr>
        <p:spPr>
          <a:xfrm>
            <a:off x="1259280" y="3695400"/>
            <a:ext cx="712908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31" name="CustomShape 8"/>
          <p:cNvSpPr/>
          <p:nvPr/>
        </p:nvSpPr>
        <p:spPr>
          <a:xfrm>
            <a:off x="518760" y="3965040"/>
            <a:ext cx="595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32" name="CustomShape 9"/>
          <p:cNvSpPr/>
          <p:nvPr/>
        </p:nvSpPr>
        <p:spPr>
          <a:xfrm>
            <a:off x="538920" y="4037760"/>
            <a:ext cx="5749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3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33" name="Line 10"/>
          <p:cNvSpPr/>
          <p:nvPr/>
        </p:nvSpPr>
        <p:spPr>
          <a:xfrm>
            <a:off x="1258920" y="4376160"/>
            <a:ext cx="712872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34" name="CustomShape 11"/>
          <p:cNvSpPr/>
          <p:nvPr/>
        </p:nvSpPr>
        <p:spPr>
          <a:xfrm>
            <a:off x="1213740" y="3755160"/>
            <a:ext cx="820260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Люди с ограниченными возможностями, которым сложно или невозможно использовать традиционные устройства ввода (мышь и клавиатура).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35" name="CustomShape 12"/>
          <p:cNvSpPr/>
          <p:nvPr/>
        </p:nvSpPr>
        <p:spPr>
          <a:xfrm>
            <a:off x="1247040" y="2372400"/>
            <a:ext cx="73976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Лица, которые проводят презентации (преподаватели, бизнес-пользователи).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36" name="CustomShape 13"/>
          <p:cNvSpPr/>
          <p:nvPr/>
        </p:nvSpPr>
        <p:spPr>
          <a:xfrm>
            <a:off x="1247040" y="3215881"/>
            <a:ext cx="813600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Пользователи умного дома.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0" y="188640"/>
            <a:ext cx="4570920" cy="39456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Montserrat Medium"/>
                <a:ea typeface="Arial"/>
              </a:rPr>
              <a:t>03  КЛЮЧЕВАЯ ПРОБЛЕМА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519840" y="1283040"/>
            <a:ext cx="100800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Для ЦА 1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39" name="CustomShape 3"/>
          <p:cNvSpPr/>
          <p:nvPr/>
        </p:nvSpPr>
        <p:spPr>
          <a:xfrm>
            <a:off x="541800" y="2864520"/>
            <a:ext cx="100800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Для ЦА 2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40" name="CustomShape 4"/>
          <p:cNvSpPr/>
          <p:nvPr/>
        </p:nvSpPr>
        <p:spPr>
          <a:xfrm>
            <a:off x="1085400" y="4446360"/>
            <a:ext cx="5456535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Подтверждение (анкетирование</a:t>
            </a:r>
            <a:r>
              <a:rPr lang="en-US" sz="16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, </a:t>
            </a:r>
            <a:r>
              <a:rPr lang="ru-RU" sz="16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тестирование)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41" name="CustomShape 5"/>
          <p:cNvSpPr/>
          <p:nvPr/>
        </p:nvSpPr>
        <p:spPr>
          <a:xfrm>
            <a:off x="1979640" y="1283040"/>
            <a:ext cx="6695640" cy="13528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A3FF2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42" name="CustomShape 6"/>
          <p:cNvSpPr/>
          <p:nvPr/>
        </p:nvSpPr>
        <p:spPr>
          <a:xfrm>
            <a:off x="1979640" y="2867400"/>
            <a:ext cx="6695640" cy="13528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A3FF2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43" name="Line 7"/>
          <p:cNvSpPr/>
          <p:nvPr/>
        </p:nvSpPr>
        <p:spPr>
          <a:xfrm>
            <a:off x="539280" y="5157000"/>
            <a:ext cx="799308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44" name="Line 8"/>
          <p:cNvSpPr/>
          <p:nvPr/>
        </p:nvSpPr>
        <p:spPr>
          <a:xfrm>
            <a:off x="519120" y="5876280"/>
            <a:ext cx="794124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45" name="Line 9"/>
          <p:cNvSpPr/>
          <p:nvPr/>
        </p:nvSpPr>
        <p:spPr>
          <a:xfrm>
            <a:off x="518400" y="6557040"/>
            <a:ext cx="794196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47" name="CustomShape 11"/>
          <p:cNvSpPr/>
          <p:nvPr/>
        </p:nvSpPr>
        <p:spPr>
          <a:xfrm>
            <a:off x="2959984" y="1425960"/>
            <a:ext cx="45709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Лица, которые проводят презентации, нуждаются в более интерактивных способах проведения уроков и презентаций.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48" name="CustomShape 12"/>
          <p:cNvSpPr/>
          <p:nvPr/>
        </p:nvSpPr>
        <p:spPr>
          <a:xfrm>
            <a:off x="430920" y="4856262"/>
            <a:ext cx="7884720" cy="9218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Исследования показывают, что использование бесконтактных интерфейсов способствует улучшению взаимодействия и упрощает доступ к технологиям для людей.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2" name="CustomShape 10">
            <a:extLst>
              <a:ext uri="{FF2B5EF4-FFF2-40B4-BE49-F238E27FC236}">
                <a16:creationId xmlns:a16="http://schemas.microsoft.com/office/drawing/2014/main" id="{0FD24A75-0521-D127-AD77-FF6EBBB200C4}"/>
              </a:ext>
            </a:extLst>
          </p:cNvPr>
          <p:cNvSpPr/>
          <p:nvPr/>
        </p:nvSpPr>
        <p:spPr>
          <a:xfrm>
            <a:off x="2959984" y="3055097"/>
            <a:ext cx="4570920" cy="9218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Calibri"/>
                <a:ea typeface="DejaVu Sans"/>
              </a:rPr>
              <a:t>Пользователи умного дома</a:t>
            </a:r>
            <a:r>
              <a:rPr lang="en-US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ru-RU" spc="-1" dirty="0">
                <a:solidFill>
                  <a:srgbClr val="000000"/>
                </a:solidFill>
                <a:latin typeface="Calibri"/>
                <a:ea typeface="DejaVu Sans"/>
              </a:rPr>
              <a:t>которые нуждаются в управлении устройствами без касаний</a:t>
            </a:r>
            <a:r>
              <a:rPr lang="en-US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0" y="188640"/>
            <a:ext cx="7667280" cy="69948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Montserrat Medium"/>
                <a:ea typeface="Arial"/>
              </a:rPr>
              <a:t>04    ПРЕДЛАГАЕМОЕ РЕШЕНИЕ И ОСНОВНОЙ ФУНКЦИОНАЛ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1979640" y="1283040"/>
            <a:ext cx="6695640" cy="13528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A3FF2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51" name="CustomShape 3"/>
          <p:cNvSpPr/>
          <p:nvPr/>
        </p:nvSpPr>
        <p:spPr>
          <a:xfrm>
            <a:off x="1979640" y="2867400"/>
            <a:ext cx="6695640" cy="13528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A3FF2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52" name="CustomShape 4"/>
          <p:cNvSpPr/>
          <p:nvPr/>
        </p:nvSpPr>
        <p:spPr>
          <a:xfrm>
            <a:off x="1979640" y="4451400"/>
            <a:ext cx="6695640" cy="13528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A3FF2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53" name="CustomShape 5"/>
          <p:cNvSpPr/>
          <p:nvPr/>
        </p:nvSpPr>
        <p:spPr>
          <a:xfrm>
            <a:off x="107640" y="1628640"/>
            <a:ext cx="2341800" cy="61956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>
            <a:solidFill>
              <a:srgbClr val="DEC6F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54" name="CustomShape 6"/>
          <p:cNvSpPr/>
          <p:nvPr/>
        </p:nvSpPr>
        <p:spPr>
          <a:xfrm>
            <a:off x="369360" y="1630440"/>
            <a:ext cx="18637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Базовый продукт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55" name="CustomShape 7"/>
          <p:cNvSpPr/>
          <p:nvPr/>
        </p:nvSpPr>
        <p:spPr>
          <a:xfrm>
            <a:off x="91800" y="3361320"/>
            <a:ext cx="2341800" cy="61956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>
            <a:solidFill>
              <a:srgbClr val="DEC6F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56" name="CustomShape 8"/>
          <p:cNvSpPr/>
          <p:nvPr/>
        </p:nvSpPr>
        <p:spPr>
          <a:xfrm>
            <a:off x="289800" y="3505680"/>
            <a:ext cx="197928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Свойства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57" name="CustomShape 9"/>
          <p:cNvSpPr/>
          <p:nvPr/>
        </p:nvSpPr>
        <p:spPr>
          <a:xfrm>
            <a:off x="107640" y="4791600"/>
            <a:ext cx="2341800" cy="61956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>
            <a:solidFill>
              <a:srgbClr val="DEC6F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58" name="CustomShape 10"/>
          <p:cNvSpPr/>
          <p:nvPr/>
        </p:nvSpPr>
        <p:spPr>
          <a:xfrm>
            <a:off x="268920" y="4894560"/>
            <a:ext cx="197928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Функционал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59" name="CustomShape 11"/>
          <p:cNvSpPr/>
          <p:nvPr/>
        </p:nvSpPr>
        <p:spPr>
          <a:xfrm>
            <a:off x="2880360" y="1427760"/>
            <a:ext cx="457092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Приложение, включающее в себя систему управления компьютером с помощью жестов рук на основе технологий компьютерного зрения.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60" name="CustomShape 12"/>
          <p:cNvSpPr/>
          <p:nvPr/>
        </p:nvSpPr>
        <p:spPr>
          <a:xfrm>
            <a:off x="2886840" y="2944080"/>
            <a:ext cx="457092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Использование доступных и недорогих компонентов (веб-камера и бесплатные библиотеки), простота использования, высокая точность распознавания жестов.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61" name="CustomShape 13"/>
          <p:cNvSpPr/>
          <p:nvPr/>
        </p:nvSpPr>
        <p:spPr>
          <a:xfrm>
            <a:off x="2771640" y="4528080"/>
            <a:ext cx="4570920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Управление курсором компьютера.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Запуск программ с помощью жестов.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Возможность расширения для управления умным домом.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0" y="188640"/>
            <a:ext cx="4570920" cy="69948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Montserrat Medium"/>
                <a:ea typeface="Arial"/>
              </a:rPr>
              <a:t>0</a:t>
            </a:r>
            <a:r>
              <a:rPr lang="en-US" sz="2000" b="0" strike="noStrike" spc="-1">
                <a:solidFill>
                  <a:srgbClr val="000000"/>
                </a:solidFill>
                <a:latin typeface="Montserrat Medium"/>
                <a:ea typeface="Arial"/>
              </a:rPr>
              <a:t>5</a:t>
            </a:r>
            <a:r>
              <a:rPr lang="ru-RU" sz="2000" b="0" strike="noStrike" spc="-1">
                <a:solidFill>
                  <a:srgbClr val="000000"/>
                </a:solidFill>
                <a:latin typeface="Montserrat Medium"/>
                <a:ea typeface="Arial"/>
              </a:rPr>
              <a:t>    ЦЕННОСТНОЕ ПРЕДЛОЖЕНИЕ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63" name="CustomShape 2"/>
          <p:cNvSpPr/>
          <p:nvPr/>
        </p:nvSpPr>
        <p:spPr>
          <a:xfrm>
            <a:off x="539640" y="2565000"/>
            <a:ext cx="595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64" name="CustomShape 3"/>
          <p:cNvSpPr/>
          <p:nvPr/>
        </p:nvSpPr>
        <p:spPr>
          <a:xfrm>
            <a:off x="559800" y="2637720"/>
            <a:ext cx="5749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1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65" name="Line 4"/>
          <p:cNvSpPr/>
          <p:nvPr/>
        </p:nvSpPr>
        <p:spPr>
          <a:xfrm>
            <a:off x="1279800" y="2976120"/>
            <a:ext cx="712872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66" name="CustomShape 5"/>
          <p:cNvSpPr/>
          <p:nvPr/>
        </p:nvSpPr>
        <p:spPr>
          <a:xfrm>
            <a:off x="519120" y="3284280"/>
            <a:ext cx="595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67" name="CustomShape 6"/>
          <p:cNvSpPr/>
          <p:nvPr/>
        </p:nvSpPr>
        <p:spPr>
          <a:xfrm>
            <a:off x="539640" y="3357000"/>
            <a:ext cx="5749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2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68" name="Line 7"/>
          <p:cNvSpPr/>
          <p:nvPr/>
        </p:nvSpPr>
        <p:spPr>
          <a:xfrm>
            <a:off x="1259280" y="3695400"/>
            <a:ext cx="712908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69" name="CustomShape 8"/>
          <p:cNvSpPr/>
          <p:nvPr/>
        </p:nvSpPr>
        <p:spPr>
          <a:xfrm>
            <a:off x="518760" y="3965040"/>
            <a:ext cx="595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70" name="CustomShape 9"/>
          <p:cNvSpPr/>
          <p:nvPr/>
        </p:nvSpPr>
        <p:spPr>
          <a:xfrm>
            <a:off x="538920" y="4037760"/>
            <a:ext cx="5749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3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71" name="Line 10"/>
          <p:cNvSpPr/>
          <p:nvPr/>
        </p:nvSpPr>
        <p:spPr>
          <a:xfrm>
            <a:off x="1258920" y="4376160"/>
            <a:ext cx="712872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72" name="CustomShape 11"/>
          <p:cNvSpPr/>
          <p:nvPr/>
        </p:nvSpPr>
        <p:spPr>
          <a:xfrm>
            <a:off x="1259280" y="2366280"/>
            <a:ext cx="696528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Доступность: Использование стандартной веб-камеры делает систему доступной и недорогой.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73" name="CustomShape 12"/>
          <p:cNvSpPr/>
          <p:nvPr/>
        </p:nvSpPr>
        <p:spPr>
          <a:xfrm>
            <a:off x="1247400" y="3066480"/>
            <a:ext cx="78296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Удобство: Бесконтактное взаимодействие улучшает опыт работы с устройствами для всех категорий пользователей.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74" name="CustomShape 13"/>
          <p:cNvSpPr/>
          <p:nvPr/>
        </p:nvSpPr>
        <p:spPr>
          <a:xfrm>
            <a:off x="1247400" y="3790800"/>
            <a:ext cx="864000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Универсальность: Система может использоваться в различных сферах, от образовательных учреждений до умных домов.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0" y="188640"/>
            <a:ext cx="7379280" cy="39456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Montserrat Medium"/>
                <a:ea typeface="Arial"/>
              </a:rPr>
              <a:t>06    КАНАЛЫ КОММУНИКАЦИЙ И ПРОДАЖ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76" name="CustomShape 2"/>
          <p:cNvSpPr/>
          <p:nvPr/>
        </p:nvSpPr>
        <p:spPr>
          <a:xfrm>
            <a:off x="4751280" y="3750904"/>
            <a:ext cx="2341800" cy="2059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440">
            <a:solidFill>
              <a:srgbClr val="A3FF2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77" name="CustomShape 3"/>
          <p:cNvSpPr/>
          <p:nvPr/>
        </p:nvSpPr>
        <p:spPr>
          <a:xfrm>
            <a:off x="4751280" y="5243760"/>
            <a:ext cx="2341800" cy="61956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>
            <a:solidFill>
              <a:srgbClr val="DEC6F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78" name="CustomShape 4"/>
          <p:cNvSpPr/>
          <p:nvPr/>
        </p:nvSpPr>
        <p:spPr>
          <a:xfrm>
            <a:off x="1899360" y="3746118"/>
            <a:ext cx="2455920" cy="21301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A3FF2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79" name="CustomShape 5"/>
          <p:cNvSpPr/>
          <p:nvPr/>
        </p:nvSpPr>
        <p:spPr>
          <a:xfrm>
            <a:off x="1899360" y="5256720"/>
            <a:ext cx="2455920" cy="61956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>
            <a:solidFill>
              <a:srgbClr val="DEC6F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80" name="CustomShape 6"/>
          <p:cNvSpPr/>
          <p:nvPr/>
        </p:nvSpPr>
        <p:spPr>
          <a:xfrm>
            <a:off x="6081480" y="1122184"/>
            <a:ext cx="2475000" cy="208973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440">
            <a:solidFill>
              <a:srgbClr val="A3FF2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81" name="CustomShape 7"/>
          <p:cNvSpPr/>
          <p:nvPr/>
        </p:nvSpPr>
        <p:spPr>
          <a:xfrm>
            <a:off x="6081480" y="2628360"/>
            <a:ext cx="2475000" cy="58356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>
            <a:solidFill>
              <a:srgbClr val="DEC6F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82" name="CustomShape 8"/>
          <p:cNvSpPr/>
          <p:nvPr/>
        </p:nvSpPr>
        <p:spPr>
          <a:xfrm>
            <a:off x="3310560" y="1124640"/>
            <a:ext cx="2341800" cy="2059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440">
            <a:solidFill>
              <a:srgbClr val="A3FF2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83" name="CustomShape 9"/>
          <p:cNvSpPr/>
          <p:nvPr/>
        </p:nvSpPr>
        <p:spPr>
          <a:xfrm>
            <a:off x="3310560" y="2565000"/>
            <a:ext cx="2341800" cy="61956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>
            <a:solidFill>
              <a:srgbClr val="DEC6F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84" name="CustomShape 10"/>
          <p:cNvSpPr/>
          <p:nvPr/>
        </p:nvSpPr>
        <p:spPr>
          <a:xfrm>
            <a:off x="573120" y="1124640"/>
            <a:ext cx="2341800" cy="2059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440">
            <a:solidFill>
              <a:srgbClr val="A3FF2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85" name="CustomShape 11"/>
          <p:cNvSpPr/>
          <p:nvPr/>
        </p:nvSpPr>
        <p:spPr>
          <a:xfrm>
            <a:off x="573120" y="2565000"/>
            <a:ext cx="2341800" cy="61956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>
            <a:solidFill>
              <a:srgbClr val="DEC6F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86" name="CustomShape 12"/>
          <p:cNvSpPr/>
          <p:nvPr/>
        </p:nvSpPr>
        <p:spPr>
          <a:xfrm>
            <a:off x="835200" y="2566800"/>
            <a:ext cx="18637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B2B 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87" name="CustomShape 13"/>
          <p:cNvSpPr/>
          <p:nvPr/>
        </p:nvSpPr>
        <p:spPr>
          <a:xfrm>
            <a:off x="3492000" y="2566800"/>
            <a:ext cx="197928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B2C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88" name="CustomShape 14"/>
          <p:cNvSpPr/>
          <p:nvPr/>
        </p:nvSpPr>
        <p:spPr>
          <a:xfrm>
            <a:off x="6329520" y="2628360"/>
            <a:ext cx="197928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B2G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89" name="CustomShape 15"/>
          <p:cNvSpPr/>
          <p:nvPr/>
        </p:nvSpPr>
        <p:spPr>
          <a:xfrm>
            <a:off x="4932540" y="5326200"/>
            <a:ext cx="1979280" cy="45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Партнеры в продажах и коммуникации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190" name="CustomShape 16"/>
          <p:cNvSpPr/>
          <p:nvPr/>
        </p:nvSpPr>
        <p:spPr>
          <a:xfrm>
            <a:off x="2137680" y="5296860"/>
            <a:ext cx="1979280" cy="45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Как информируем о продукте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191" name="CustomShape 17"/>
          <p:cNvSpPr/>
          <p:nvPr/>
        </p:nvSpPr>
        <p:spPr>
          <a:xfrm>
            <a:off x="587520" y="1333800"/>
            <a:ext cx="2615040" cy="106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Образовательные учреждения, компании-разработчики интерактивных систем.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92" name="CustomShape 18"/>
          <p:cNvSpPr/>
          <p:nvPr/>
        </p:nvSpPr>
        <p:spPr>
          <a:xfrm>
            <a:off x="3393503" y="1383882"/>
            <a:ext cx="2356994" cy="9218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Calibri"/>
                <a:ea typeface="DejaVu Sans"/>
              </a:rPr>
              <a:t>Спикеры, студенты, п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ользователи умных домов</a:t>
            </a:r>
            <a:r>
              <a:rPr lang="en-US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93" name="CustomShape 19"/>
          <p:cNvSpPr/>
          <p:nvPr/>
        </p:nvSpPr>
        <p:spPr>
          <a:xfrm>
            <a:off x="6045480" y="1190520"/>
            <a:ext cx="2589840" cy="133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Медицинские учреждения, организации, поддерживающие инновации для людей с особыми потребностями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94" name="CustomShape 20"/>
          <p:cNvSpPr/>
          <p:nvPr/>
        </p:nvSpPr>
        <p:spPr>
          <a:xfrm>
            <a:off x="4751280" y="3913560"/>
            <a:ext cx="249336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Компании по производству оборудования для умного дома, образовательные организации.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95" name="CustomShape 21"/>
          <p:cNvSpPr/>
          <p:nvPr/>
        </p:nvSpPr>
        <p:spPr>
          <a:xfrm>
            <a:off x="1901509" y="4009098"/>
            <a:ext cx="2651771" cy="10757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С помощью рекламы в интернете</a:t>
            </a:r>
            <a:r>
              <a:rPr lang="ru-RU" sz="1600" spc="-1" dirty="0">
                <a:solidFill>
                  <a:srgbClr val="000000"/>
                </a:solidFill>
                <a:latin typeface="Calibri"/>
                <a:ea typeface="DejaVu Sans"/>
              </a:rPr>
              <a:t>, п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рофессионалы популярные в своей </a:t>
            </a:r>
          </a:p>
          <a:p>
            <a:pPr>
              <a:lnSpc>
                <a:spcPct val="100000"/>
              </a:lnSpc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сфере (сарафанное радио)</a:t>
            </a:r>
            <a:r>
              <a:rPr lang="ru-RU" sz="1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roup 1"/>
          <p:cNvGrpSpPr/>
          <p:nvPr/>
        </p:nvGrpSpPr>
        <p:grpSpPr>
          <a:xfrm>
            <a:off x="1024200" y="2408760"/>
            <a:ext cx="2980800" cy="2813760"/>
            <a:chOff x="1024200" y="2408760"/>
            <a:chExt cx="2980800" cy="2813760"/>
          </a:xfrm>
        </p:grpSpPr>
        <p:sp>
          <p:nvSpPr>
            <p:cNvPr id="197" name="CustomShape 2"/>
            <p:cNvSpPr/>
            <p:nvPr/>
          </p:nvSpPr>
          <p:spPr>
            <a:xfrm>
              <a:off x="1024200" y="2408760"/>
              <a:ext cx="2980800" cy="2813760"/>
            </a:xfrm>
            <a:prstGeom prst="ellipse">
              <a:avLst/>
            </a:prstGeom>
            <a:solidFill>
              <a:schemeClr val="lt1"/>
            </a:solidFill>
            <a:ln w="25560">
              <a:solidFill>
                <a:srgbClr val="DEC6FE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98" name="CustomShape 3"/>
            <p:cNvSpPr/>
            <p:nvPr/>
          </p:nvSpPr>
          <p:spPr>
            <a:xfrm>
              <a:off x="1357200" y="2980800"/>
              <a:ext cx="2320200" cy="2241360"/>
            </a:xfrm>
            <a:prstGeom prst="ellipse">
              <a:avLst/>
            </a:prstGeom>
            <a:solidFill>
              <a:schemeClr val="lt1"/>
            </a:solidFill>
            <a:ln w="25560">
              <a:solidFill>
                <a:srgbClr val="DEC6FE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99" name="CustomShape 4"/>
            <p:cNvSpPr/>
            <p:nvPr/>
          </p:nvSpPr>
          <p:spPr>
            <a:xfrm>
              <a:off x="1607760" y="3493080"/>
              <a:ext cx="1776960" cy="1718640"/>
            </a:xfrm>
            <a:prstGeom prst="ellipse">
              <a:avLst/>
            </a:prstGeom>
            <a:solidFill>
              <a:schemeClr val="lt1"/>
            </a:solidFill>
            <a:ln w="25560">
              <a:solidFill>
                <a:srgbClr val="DEC6FE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200" name="CustomShape 5"/>
            <p:cNvSpPr/>
            <p:nvPr/>
          </p:nvSpPr>
          <p:spPr>
            <a:xfrm>
              <a:off x="1881720" y="4071600"/>
              <a:ext cx="1198800" cy="1145160"/>
            </a:xfrm>
            <a:prstGeom prst="ellipse">
              <a:avLst/>
            </a:prstGeom>
            <a:solidFill>
              <a:schemeClr val="lt1"/>
            </a:solidFill>
            <a:ln w="25560">
              <a:solidFill>
                <a:srgbClr val="DEC6FE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</p:grpSp>
      <p:grpSp>
        <p:nvGrpSpPr>
          <p:cNvPr id="201" name="Group 6"/>
          <p:cNvGrpSpPr/>
          <p:nvPr/>
        </p:nvGrpSpPr>
        <p:grpSpPr>
          <a:xfrm>
            <a:off x="748440" y="2182320"/>
            <a:ext cx="943920" cy="3247200"/>
            <a:chOff x="748440" y="2182320"/>
            <a:chExt cx="943920" cy="3247200"/>
          </a:xfrm>
        </p:grpSpPr>
        <p:sp>
          <p:nvSpPr>
            <p:cNvPr id="202" name="CustomShape 7"/>
            <p:cNvSpPr/>
            <p:nvPr/>
          </p:nvSpPr>
          <p:spPr>
            <a:xfrm>
              <a:off x="754560" y="2182320"/>
              <a:ext cx="936720" cy="81792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560">
              <a:solidFill>
                <a:srgbClr val="A3FF2E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1760" tIns="20880" rIns="41760" bIns="2088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819" b="0" strike="noStrike" spc="-1">
                  <a:solidFill>
                    <a:srgbClr val="000000"/>
                  </a:solidFill>
                  <a:latin typeface="Montserrat Medium"/>
                  <a:ea typeface="Calibri"/>
                </a:rPr>
                <a:t>PAM</a:t>
              </a:r>
              <a:endParaRPr lang="ru-RU" sz="819" b="0" strike="noStrike" spc="-1">
                <a:latin typeface="Arial"/>
              </a:endParaRPr>
            </a:p>
          </p:txBody>
        </p:sp>
        <p:sp>
          <p:nvSpPr>
            <p:cNvPr id="203" name="CustomShape 8"/>
            <p:cNvSpPr/>
            <p:nvPr/>
          </p:nvSpPr>
          <p:spPr>
            <a:xfrm>
              <a:off x="750240" y="3001320"/>
              <a:ext cx="936720" cy="81792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560">
              <a:solidFill>
                <a:srgbClr val="A3FF2E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1760" tIns="20880" rIns="41760" bIns="2088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819" b="0" strike="noStrike" spc="-1">
                  <a:solidFill>
                    <a:srgbClr val="000000"/>
                  </a:solidFill>
                  <a:latin typeface="Montserrat Medium"/>
                  <a:ea typeface="Calibri"/>
                </a:rPr>
                <a:t>TAM</a:t>
              </a:r>
              <a:endParaRPr lang="ru-RU" sz="819" b="0" strike="noStrike" spc="-1">
                <a:latin typeface="Arial"/>
              </a:endParaRPr>
            </a:p>
          </p:txBody>
        </p:sp>
        <p:sp>
          <p:nvSpPr>
            <p:cNvPr id="204" name="CustomShape 9"/>
            <p:cNvSpPr/>
            <p:nvPr/>
          </p:nvSpPr>
          <p:spPr>
            <a:xfrm>
              <a:off x="748440" y="3802680"/>
              <a:ext cx="936720" cy="81792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560">
              <a:solidFill>
                <a:srgbClr val="A3FF2E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1760" tIns="20880" rIns="41760" bIns="2088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819" b="0" strike="noStrike" spc="-1">
                  <a:solidFill>
                    <a:srgbClr val="000000"/>
                  </a:solidFill>
                  <a:latin typeface="Montserrat Medium"/>
                  <a:ea typeface="Calibri"/>
                </a:rPr>
                <a:t>SAM</a:t>
              </a:r>
              <a:endParaRPr lang="ru-RU" sz="819" b="0" strike="noStrike" spc="-1">
                <a:latin typeface="Arial"/>
              </a:endParaRPr>
            </a:p>
          </p:txBody>
        </p:sp>
        <p:sp>
          <p:nvSpPr>
            <p:cNvPr id="205" name="CustomShape 10"/>
            <p:cNvSpPr/>
            <p:nvPr/>
          </p:nvSpPr>
          <p:spPr>
            <a:xfrm>
              <a:off x="755640" y="4611600"/>
              <a:ext cx="936720" cy="81792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560">
              <a:solidFill>
                <a:srgbClr val="A3FF2E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1760" tIns="20880" rIns="41760" bIns="2088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819" b="0" strike="noStrike" spc="-1">
                  <a:solidFill>
                    <a:srgbClr val="000000"/>
                  </a:solidFill>
                  <a:latin typeface="Montserrat Medium"/>
                  <a:ea typeface="Calibri"/>
                </a:rPr>
                <a:t>SOM</a:t>
              </a:r>
              <a:endParaRPr lang="ru-RU" sz="819" b="0" strike="noStrike" spc="-1">
                <a:latin typeface="Arial"/>
              </a:endParaRPr>
            </a:p>
          </p:txBody>
        </p:sp>
      </p:grpSp>
      <p:sp>
        <p:nvSpPr>
          <p:cNvPr id="206" name="CustomShape 11"/>
          <p:cNvSpPr/>
          <p:nvPr/>
        </p:nvSpPr>
        <p:spPr>
          <a:xfrm>
            <a:off x="2018340" y="2659680"/>
            <a:ext cx="925560" cy="22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1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28.53 млрд </a:t>
            </a:r>
            <a:r>
              <a:rPr lang="en-US" sz="91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endParaRPr lang="ru-RU" sz="910" b="0" strike="noStrike" spc="-1" dirty="0">
              <a:latin typeface="Arial"/>
            </a:endParaRPr>
          </a:p>
        </p:txBody>
      </p:sp>
      <p:sp>
        <p:nvSpPr>
          <p:cNvPr id="207" name="CustomShape 12"/>
          <p:cNvSpPr/>
          <p:nvPr/>
        </p:nvSpPr>
        <p:spPr>
          <a:xfrm>
            <a:off x="2058829" y="4488074"/>
            <a:ext cx="925560" cy="2309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ru-RU" sz="900" spc="-1" dirty="0">
                <a:latin typeface="Arial"/>
              </a:rPr>
              <a:t>499.8 млн р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208" name="CustomShape 13"/>
          <p:cNvSpPr/>
          <p:nvPr/>
        </p:nvSpPr>
        <p:spPr>
          <a:xfrm>
            <a:off x="2051820" y="3195212"/>
            <a:ext cx="925560" cy="22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1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24.09 млрд </a:t>
            </a:r>
            <a:r>
              <a:rPr lang="en-US" sz="91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endParaRPr lang="ru-RU" sz="910" b="0" strike="noStrike" spc="-1" dirty="0">
              <a:latin typeface="Arial"/>
            </a:endParaRPr>
          </a:p>
        </p:txBody>
      </p:sp>
      <p:sp>
        <p:nvSpPr>
          <p:cNvPr id="209" name="CustomShape 14"/>
          <p:cNvSpPr/>
          <p:nvPr/>
        </p:nvSpPr>
        <p:spPr>
          <a:xfrm>
            <a:off x="2051820" y="3802680"/>
            <a:ext cx="925560" cy="2309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en-US" sz="900" spc="-1" dirty="0">
                <a:latin typeface="Arial"/>
              </a:rPr>
              <a:t>4.998 </a:t>
            </a:r>
            <a:r>
              <a:rPr lang="en-US" sz="900" spc="-1" dirty="0" err="1">
                <a:latin typeface="Arial"/>
              </a:rPr>
              <a:t>млрд</a:t>
            </a:r>
            <a:r>
              <a:rPr lang="en-US" sz="900" spc="-1" dirty="0">
                <a:latin typeface="Arial"/>
              </a:rPr>
              <a:t> р</a:t>
            </a:r>
            <a:endParaRPr lang="en-US" sz="900" b="0" strike="noStrike" spc="-1" dirty="0">
              <a:latin typeface="Arial"/>
            </a:endParaRPr>
          </a:p>
        </p:txBody>
      </p:sp>
      <p:sp>
        <p:nvSpPr>
          <p:cNvPr id="210" name="CustomShape 15"/>
          <p:cNvSpPr/>
          <p:nvPr/>
        </p:nvSpPr>
        <p:spPr>
          <a:xfrm>
            <a:off x="0" y="1126440"/>
            <a:ext cx="4004640" cy="427766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189" spc="-1" dirty="0">
                <a:solidFill>
                  <a:srgbClr val="000000"/>
                </a:solidFill>
                <a:latin typeface="Montserrat Medium"/>
                <a:ea typeface="Arial"/>
              </a:rPr>
              <a:t>	</a:t>
            </a:r>
            <a:r>
              <a:rPr lang="ru-RU" sz="2189" b="0" strike="noStrike" spc="-1" dirty="0">
                <a:solidFill>
                  <a:srgbClr val="000000"/>
                </a:solidFill>
                <a:latin typeface="Montserrat Medium"/>
                <a:ea typeface="Arial"/>
              </a:rPr>
              <a:t>07 ОЦЕНКА РЫНКА</a:t>
            </a:r>
            <a:endParaRPr lang="ru-RU" sz="2189" b="0" strike="noStrike" spc="-1" dirty="0">
              <a:latin typeface="Arial"/>
            </a:endParaRPr>
          </a:p>
        </p:txBody>
      </p:sp>
      <p:sp>
        <p:nvSpPr>
          <p:cNvPr id="211" name="CustomShape 16"/>
          <p:cNvSpPr/>
          <p:nvPr/>
        </p:nvSpPr>
        <p:spPr>
          <a:xfrm>
            <a:off x="5239440" y="2266200"/>
            <a:ext cx="2444760" cy="275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440">
            <a:solidFill>
              <a:srgbClr val="A3FF2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 algn="just"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2" name="CustomShape 17"/>
          <p:cNvSpPr/>
          <p:nvPr/>
        </p:nvSpPr>
        <p:spPr>
          <a:xfrm>
            <a:off x="5239440" y="4191480"/>
            <a:ext cx="2444760" cy="82872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>
            <a:solidFill>
              <a:srgbClr val="DEC6F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13" name="CustomShape 18"/>
          <p:cNvSpPr/>
          <p:nvPr/>
        </p:nvSpPr>
        <p:spPr>
          <a:xfrm>
            <a:off x="5515793" y="4296503"/>
            <a:ext cx="1901160" cy="53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6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Анализ</a:t>
            </a:r>
            <a:endParaRPr lang="ru-RU" sz="146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6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рынка</a:t>
            </a:r>
            <a:endParaRPr lang="ru-RU" sz="1460" b="0" strike="noStrike" spc="-1" dirty="0"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7CE62F-3D9B-4B84-0567-597A24F3699D}"/>
              </a:ext>
            </a:extLst>
          </p:cNvPr>
          <p:cNvSpPr txBox="1"/>
          <p:nvPr/>
        </p:nvSpPr>
        <p:spPr>
          <a:xfrm>
            <a:off x="5239440" y="2507456"/>
            <a:ext cx="24447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 основе данных научно-технического центра ФГУП «ГРЧЦ», Российского Союза Ректоров.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0" y="1126440"/>
            <a:ext cx="7811280" cy="42336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189" b="0" strike="noStrike" spc="-1" dirty="0">
                <a:solidFill>
                  <a:srgbClr val="000000"/>
                </a:solidFill>
                <a:latin typeface="Montserrat Medium"/>
                <a:ea typeface="Arial"/>
              </a:rPr>
              <a:t>	08 ФИНАНСОВЫЕ ПОКАЗАТЕЛИ ПРОЕКТА</a:t>
            </a:r>
            <a:endParaRPr lang="ru-RU" sz="2189" b="0" strike="noStrike" spc="-1" dirty="0"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528120" y="2178000"/>
            <a:ext cx="1885680" cy="3592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16" name="CustomShape 3"/>
          <p:cNvSpPr/>
          <p:nvPr/>
        </p:nvSpPr>
        <p:spPr>
          <a:xfrm>
            <a:off x="590400" y="2267280"/>
            <a:ext cx="2130120" cy="22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10" b="0" strike="noStrike" spc="-1">
                <a:solidFill>
                  <a:srgbClr val="000000"/>
                </a:solidFill>
                <a:latin typeface="Arial"/>
                <a:ea typeface="DejaVu Sans"/>
              </a:rPr>
              <a:t>Стоимость продукта</a:t>
            </a:r>
            <a:r>
              <a:rPr lang="en-US" sz="910" b="0" strike="noStrike" spc="-1">
                <a:solidFill>
                  <a:srgbClr val="000000"/>
                </a:solidFill>
                <a:latin typeface="Arial"/>
                <a:ea typeface="DejaVu Sans"/>
              </a:rPr>
              <a:t>/ </a:t>
            </a:r>
            <a:r>
              <a:rPr lang="ru-RU" sz="910" b="0" strike="noStrike" spc="-1">
                <a:solidFill>
                  <a:srgbClr val="000000"/>
                </a:solidFill>
                <a:latin typeface="Arial"/>
                <a:ea typeface="DejaVu Sans"/>
              </a:rPr>
              <a:t>решения:</a:t>
            </a:r>
            <a:endParaRPr lang="ru-RU" sz="910" b="0" strike="noStrike" spc="-1">
              <a:latin typeface="Arial"/>
            </a:endParaRPr>
          </a:p>
        </p:txBody>
      </p:sp>
      <p:sp>
        <p:nvSpPr>
          <p:cNvPr id="217" name="Line 4"/>
          <p:cNvSpPr/>
          <p:nvPr/>
        </p:nvSpPr>
        <p:spPr>
          <a:xfrm>
            <a:off x="2487960" y="2538360"/>
            <a:ext cx="593928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18" name="CustomShape 5"/>
          <p:cNvSpPr/>
          <p:nvPr/>
        </p:nvSpPr>
        <p:spPr>
          <a:xfrm>
            <a:off x="528120" y="2741040"/>
            <a:ext cx="1885680" cy="3592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19" name="CustomShape 6"/>
          <p:cNvSpPr/>
          <p:nvPr/>
        </p:nvSpPr>
        <p:spPr>
          <a:xfrm>
            <a:off x="590400" y="2829960"/>
            <a:ext cx="2130120" cy="2309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1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Выручка за 1 год</a:t>
            </a:r>
            <a:r>
              <a:rPr lang="en-US" sz="91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ru-RU" sz="910" b="0" strike="noStrike" spc="-1" dirty="0">
              <a:latin typeface="Arial"/>
            </a:endParaRPr>
          </a:p>
        </p:txBody>
      </p:sp>
      <p:sp>
        <p:nvSpPr>
          <p:cNvPr id="220" name="CustomShape 7"/>
          <p:cNvSpPr/>
          <p:nvPr/>
        </p:nvSpPr>
        <p:spPr>
          <a:xfrm>
            <a:off x="528120" y="3304080"/>
            <a:ext cx="1885680" cy="3592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21" name="CustomShape 8"/>
          <p:cNvSpPr/>
          <p:nvPr/>
        </p:nvSpPr>
        <p:spPr>
          <a:xfrm>
            <a:off x="590400" y="3320280"/>
            <a:ext cx="1721520" cy="36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10" b="0" strike="noStrike" spc="-1">
                <a:solidFill>
                  <a:srgbClr val="000000"/>
                </a:solidFill>
                <a:latin typeface="Arial"/>
                <a:ea typeface="DejaVu Sans"/>
              </a:rPr>
              <a:t>Структура затрат из бизнес-модели:    </a:t>
            </a:r>
            <a:endParaRPr lang="ru-RU" sz="910" b="0" strike="noStrike" spc="-1">
              <a:latin typeface="Arial"/>
            </a:endParaRPr>
          </a:p>
        </p:txBody>
      </p:sp>
      <p:sp>
        <p:nvSpPr>
          <p:cNvPr id="222" name="CustomShape 9"/>
          <p:cNvSpPr/>
          <p:nvPr/>
        </p:nvSpPr>
        <p:spPr>
          <a:xfrm>
            <a:off x="528120" y="3864960"/>
            <a:ext cx="1885680" cy="3592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23" name="CustomShape 10"/>
          <p:cNvSpPr/>
          <p:nvPr/>
        </p:nvSpPr>
        <p:spPr>
          <a:xfrm>
            <a:off x="590400" y="3953880"/>
            <a:ext cx="2130120" cy="22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10" b="0" strike="noStrike" spc="-1">
                <a:solidFill>
                  <a:srgbClr val="000000"/>
                </a:solidFill>
                <a:latin typeface="Arial"/>
                <a:ea typeface="DejaVu Sans"/>
              </a:rPr>
              <a:t>Постоянные:</a:t>
            </a:r>
            <a:endParaRPr lang="ru-RU" sz="910" b="0" strike="noStrike" spc="-1">
              <a:latin typeface="Arial"/>
            </a:endParaRPr>
          </a:p>
        </p:txBody>
      </p:sp>
      <p:sp>
        <p:nvSpPr>
          <p:cNvPr id="224" name="CustomShape 11"/>
          <p:cNvSpPr/>
          <p:nvPr/>
        </p:nvSpPr>
        <p:spPr>
          <a:xfrm>
            <a:off x="528120" y="4415040"/>
            <a:ext cx="1885680" cy="3592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25" name="CustomShape 12"/>
          <p:cNvSpPr/>
          <p:nvPr/>
        </p:nvSpPr>
        <p:spPr>
          <a:xfrm>
            <a:off x="590400" y="4503960"/>
            <a:ext cx="2130120" cy="22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10" b="0" strike="noStrike" spc="-1">
                <a:solidFill>
                  <a:srgbClr val="000000"/>
                </a:solidFill>
                <a:latin typeface="Arial"/>
                <a:ea typeface="DejaVu Sans"/>
              </a:rPr>
              <a:t>Переменные:</a:t>
            </a:r>
            <a:endParaRPr lang="ru-RU" sz="910" b="0" strike="noStrike" spc="-1">
              <a:latin typeface="Arial"/>
            </a:endParaRPr>
          </a:p>
        </p:txBody>
      </p:sp>
      <p:sp>
        <p:nvSpPr>
          <p:cNvPr id="226" name="CustomShape 13"/>
          <p:cNvSpPr/>
          <p:nvPr/>
        </p:nvSpPr>
        <p:spPr>
          <a:xfrm>
            <a:off x="528120" y="4964760"/>
            <a:ext cx="1885680" cy="50544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27" name="CustomShape 14"/>
          <p:cNvSpPr/>
          <p:nvPr/>
        </p:nvSpPr>
        <p:spPr>
          <a:xfrm>
            <a:off x="590400" y="4980960"/>
            <a:ext cx="1823760" cy="5109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1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Окупаемость и потенциальный доход от проекта (1 год)</a:t>
            </a:r>
            <a:endParaRPr lang="ru-RU" sz="910" b="0" strike="noStrike" spc="-1" dirty="0">
              <a:latin typeface="Arial"/>
            </a:endParaRPr>
          </a:p>
        </p:txBody>
      </p:sp>
      <p:sp>
        <p:nvSpPr>
          <p:cNvPr id="228" name="Line 15"/>
          <p:cNvSpPr/>
          <p:nvPr/>
        </p:nvSpPr>
        <p:spPr>
          <a:xfrm>
            <a:off x="2487960" y="3078720"/>
            <a:ext cx="593928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29" name="Line 16"/>
          <p:cNvSpPr/>
          <p:nvPr/>
        </p:nvSpPr>
        <p:spPr>
          <a:xfrm>
            <a:off x="2506320" y="3634560"/>
            <a:ext cx="593928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30" name="Line 17"/>
          <p:cNvSpPr/>
          <p:nvPr/>
        </p:nvSpPr>
        <p:spPr>
          <a:xfrm>
            <a:off x="2506320" y="4204440"/>
            <a:ext cx="593928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31" name="Line 18"/>
          <p:cNvSpPr/>
          <p:nvPr/>
        </p:nvSpPr>
        <p:spPr>
          <a:xfrm>
            <a:off x="2524320" y="4702680"/>
            <a:ext cx="593928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32" name="Line 19"/>
          <p:cNvSpPr/>
          <p:nvPr/>
        </p:nvSpPr>
        <p:spPr>
          <a:xfrm>
            <a:off x="2520720" y="5284800"/>
            <a:ext cx="593928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D973E4-DD82-0D51-46E0-1BAC12858523}"/>
              </a:ext>
            </a:extLst>
          </p:cNvPr>
          <p:cNvSpPr txBox="1"/>
          <p:nvPr/>
        </p:nvSpPr>
        <p:spPr>
          <a:xfrm>
            <a:off x="2520720" y="2151244"/>
            <a:ext cx="2960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Ср. 250руб/мес. (подписка)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EBE7B2-A1E3-C23F-9EBC-FBD25F6A4EFD}"/>
              </a:ext>
            </a:extLst>
          </p:cNvPr>
          <p:cNvSpPr txBox="1"/>
          <p:nvPr/>
        </p:nvSpPr>
        <p:spPr>
          <a:xfrm>
            <a:off x="2520720" y="3833281"/>
            <a:ext cx="259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Сервер, офис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B5DD22-6E59-69BD-BE0B-2B0A771D007C}"/>
              </a:ext>
            </a:extLst>
          </p:cNvPr>
          <p:cNvSpPr txBox="1"/>
          <p:nvPr/>
        </p:nvSpPr>
        <p:spPr>
          <a:xfrm>
            <a:off x="2520720" y="4361428"/>
            <a:ext cx="4291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Тех. обслуживание, реклама и маркетинг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7A1AA3-35F9-6EEC-ED3D-0493BA8B0E39}"/>
              </a:ext>
            </a:extLst>
          </p:cNvPr>
          <p:cNvSpPr txBox="1"/>
          <p:nvPr/>
        </p:nvSpPr>
        <p:spPr>
          <a:xfrm>
            <a:off x="2529549" y="2681309"/>
            <a:ext cx="1558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12,5 млн. руб.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82B317-1721-FDF8-071C-1DB89D34F680}"/>
              </a:ext>
            </a:extLst>
          </p:cNvPr>
          <p:cNvSpPr txBox="1"/>
          <p:nvPr/>
        </p:nvSpPr>
        <p:spPr>
          <a:xfrm>
            <a:off x="2520720" y="3221668"/>
            <a:ext cx="1920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Зарплата, сервер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A17698-B9B3-F2E8-52CD-91B04B0710FC}"/>
              </a:ext>
            </a:extLst>
          </p:cNvPr>
          <p:cNvSpPr txBox="1"/>
          <p:nvPr/>
        </p:nvSpPr>
        <p:spPr>
          <a:xfrm>
            <a:off x="2529549" y="4879384"/>
            <a:ext cx="259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К концу 1 года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0" y="188640"/>
            <a:ext cx="7235280" cy="39456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Montserrat Medium"/>
                <a:ea typeface="Arial"/>
              </a:rPr>
              <a:t>09    ПЛАН РАЗВИТИЯ ПРОЕКТА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34" name="CustomShape 2"/>
          <p:cNvSpPr/>
          <p:nvPr/>
        </p:nvSpPr>
        <p:spPr>
          <a:xfrm>
            <a:off x="395640" y="2565000"/>
            <a:ext cx="739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35" name="CustomShape 3"/>
          <p:cNvSpPr/>
          <p:nvPr/>
        </p:nvSpPr>
        <p:spPr>
          <a:xfrm>
            <a:off x="323640" y="2624760"/>
            <a:ext cx="88344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1 год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236" name="Line 4"/>
          <p:cNvSpPr/>
          <p:nvPr/>
        </p:nvSpPr>
        <p:spPr>
          <a:xfrm>
            <a:off x="1279800" y="2976120"/>
            <a:ext cx="712872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39" name="Line 7"/>
          <p:cNvSpPr/>
          <p:nvPr/>
        </p:nvSpPr>
        <p:spPr>
          <a:xfrm>
            <a:off x="1259280" y="3695400"/>
            <a:ext cx="712908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42" name="Line 10"/>
          <p:cNvSpPr/>
          <p:nvPr/>
        </p:nvSpPr>
        <p:spPr>
          <a:xfrm>
            <a:off x="1258920" y="4376160"/>
            <a:ext cx="7128720" cy="0"/>
          </a:xfrm>
          <a:prstGeom prst="line">
            <a:avLst/>
          </a:prstGeom>
          <a:ln w="15840">
            <a:solidFill>
              <a:srgbClr val="6B04E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1EFBFB-D70A-B2F3-5683-83CD42789CF8}"/>
              </a:ext>
            </a:extLst>
          </p:cNvPr>
          <p:cNvSpPr txBox="1"/>
          <p:nvPr/>
        </p:nvSpPr>
        <p:spPr>
          <a:xfrm>
            <a:off x="1282151" y="2564894"/>
            <a:ext cx="7043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Окупаемость проекта, увеличение доли по базовым сегментам </a:t>
            </a: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5749555E-FBD0-E602-825D-BC912878A4C1}"/>
              </a:ext>
            </a:extLst>
          </p:cNvPr>
          <p:cNvSpPr/>
          <p:nvPr/>
        </p:nvSpPr>
        <p:spPr>
          <a:xfrm>
            <a:off x="395640" y="3313800"/>
            <a:ext cx="739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6C2B30AD-F453-EFD4-2711-2F647ACC250F}"/>
              </a:ext>
            </a:extLst>
          </p:cNvPr>
          <p:cNvSpPr/>
          <p:nvPr/>
        </p:nvSpPr>
        <p:spPr>
          <a:xfrm>
            <a:off x="395640" y="4001624"/>
            <a:ext cx="739440" cy="4708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F955EBD0-BB71-0108-1963-212607BD8A2C}"/>
              </a:ext>
            </a:extLst>
          </p:cNvPr>
          <p:cNvSpPr/>
          <p:nvPr/>
        </p:nvSpPr>
        <p:spPr>
          <a:xfrm>
            <a:off x="323640" y="3362400"/>
            <a:ext cx="88344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Montserrat Medium"/>
                <a:ea typeface="DejaVu Sans"/>
              </a:rPr>
              <a:t>2</a:t>
            </a:r>
            <a:r>
              <a:rPr lang="ru-RU" sz="16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 год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7" name="CustomShape 3">
            <a:extLst>
              <a:ext uri="{FF2B5EF4-FFF2-40B4-BE49-F238E27FC236}">
                <a16:creationId xmlns:a16="http://schemas.microsoft.com/office/drawing/2014/main" id="{D78FD903-E379-C5D6-F356-B66AB723310A}"/>
              </a:ext>
            </a:extLst>
          </p:cNvPr>
          <p:cNvSpPr/>
          <p:nvPr/>
        </p:nvSpPr>
        <p:spPr>
          <a:xfrm>
            <a:off x="323640" y="4068514"/>
            <a:ext cx="88344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Montserrat Medium"/>
                <a:ea typeface="DejaVu Sans"/>
              </a:rPr>
              <a:t>3</a:t>
            </a:r>
            <a:r>
              <a:rPr lang="ru-RU" sz="16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 год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6B3B4E-D633-DB42-FCDF-14024DD46CFB}"/>
              </a:ext>
            </a:extLst>
          </p:cNvPr>
          <p:cNvSpPr txBox="1"/>
          <p:nvPr/>
        </p:nvSpPr>
        <p:spPr>
          <a:xfrm>
            <a:off x="1258920" y="3337810"/>
            <a:ext cx="6444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Расширение ЦА (люди с ограниченными возможностями)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B87391-6077-F85C-B941-BF657C3EFA33}"/>
              </a:ext>
            </a:extLst>
          </p:cNvPr>
          <p:cNvSpPr txBox="1"/>
          <p:nvPr/>
        </p:nvSpPr>
        <p:spPr>
          <a:xfrm>
            <a:off x="1258920" y="399182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Выход на рынок ближнего СНГ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0" y="188640"/>
            <a:ext cx="5794920" cy="39456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Montserrat Medium"/>
                <a:ea typeface="Arial"/>
              </a:rPr>
              <a:t>10    КОМАНДА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1115640" y="1480320"/>
            <a:ext cx="3239280" cy="502920"/>
          </a:xfrm>
          <a:prstGeom prst="rect">
            <a:avLst/>
          </a:prstGeom>
          <a:solidFill>
            <a:srgbClr val="A3FF2E"/>
          </a:solidFill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Необходимые роли в проекте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245" name="CustomShape 3"/>
          <p:cNvSpPr/>
          <p:nvPr/>
        </p:nvSpPr>
        <p:spPr>
          <a:xfrm>
            <a:off x="4356000" y="1480320"/>
            <a:ext cx="3239280" cy="502920"/>
          </a:xfrm>
          <a:prstGeom prst="rect">
            <a:avLst/>
          </a:prstGeom>
          <a:solidFill>
            <a:srgbClr val="A3FF2E"/>
          </a:solidFill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Обоснование, краткое описание функций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246" name="CustomShape 4"/>
          <p:cNvSpPr/>
          <p:nvPr/>
        </p:nvSpPr>
        <p:spPr>
          <a:xfrm>
            <a:off x="1115640" y="1984320"/>
            <a:ext cx="3239280" cy="502920"/>
          </a:xfrm>
          <a:prstGeom prst="rect">
            <a:avLst/>
          </a:prstGeom>
          <a:noFill/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47" name="CustomShape 5"/>
          <p:cNvSpPr/>
          <p:nvPr/>
        </p:nvSpPr>
        <p:spPr>
          <a:xfrm>
            <a:off x="4356000" y="1984320"/>
            <a:ext cx="3239280" cy="502920"/>
          </a:xfrm>
          <a:prstGeom prst="rect">
            <a:avLst/>
          </a:prstGeom>
          <a:noFill/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48" name="CustomShape 6"/>
          <p:cNvSpPr/>
          <p:nvPr/>
        </p:nvSpPr>
        <p:spPr>
          <a:xfrm>
            <a:off x="1115640" y="2490480"/>
            <a:ext cx="3239280" cy="502920"/>
          </a:xfrm>
          <a:prstGeom prst="rect">
            <a:avLst/>
          </a:prstGeom>
          <a:solidFill>
            <a:srgbClr val="DEC6FE"/>
          </a:solidFill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latin typeface="Arial"/>
              </a:rPr>
              <a:t>Бэкенд разработчик</a:t>
            </a:r>
          </a:p>
        </p:txBody>
      </p:sp>
      <p:sp>
        <p:nvSpPr>
          <p:cNvPr id="249" name="CustomShape 7"/>
          <p:cNvSpPr/>
          <p:nvPr/>
        </p:nvSpPr>
        <p:spPr>
          <a:xfrm>
            <a:off x="4356000" y="2490480"/>
            <a:ext cx="3239280" cy="502920"/>
          </a:xfrm>
          <a:prstGeom prst="rect">
            <a:avLst/>
          </a:prstGeom>
          <a:solidFill>
            <a:srgbClr val="DEC6FE"/>
          </a:solidFill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1600" spc="-1" dirty="0">
                <a:latin typeface="Arial"/>
              </a:rPr>
              <a:t>Написать код для выделения рабочей области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250" name="CustomShape 8"/>
          <p:cNvSpPr/>
          <p:nvPr/>
        </p:nvSpPr>
        <p:spPr>
          <a:xfrm>
            <a:off x="1115640" y="2994480"/>
            <a:ext cx="3239280" cy="502920"/>
          </a:xfrm>
          <a:prstGeom prst="rect">
            <a:avLst/>
          </a:prstGeom>
          <a:noFill/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51" name="CustomShape 9"/>
          <p:cNvSpPr/>
          <p:nvPr/>
        </p:nvSpPr>
        <p:spPr>
          <a:xfrm>
            <a:off x="4356000" y="2994480"/>
            <a:ext cx="3239280" cy="502920"/>
          </a:xfrm>
          <a:prstGeom prst="rect">
            <a:avLst/>
          </a:prstGeom>
          <a:noFill/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52" name="CustomShape 10"/>
          <p:cNvSpPr/>
          <p:nvPr/>
        </p:nvSpPr>
        <p:spPr>
          <a:xfrm>
            <a:off x="1115640" y="3498840"/>
            <a:ext cx="3239280" cy="502920"/>
          </a:xfrm>
          <a:prstGeom prst="rect">
            <a:avLst/>
          </a:prstGeom>
          <a:solidFill>
            <a:srgbClr val="DEC6FE"/>
          </a:solidFill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r>
              <a:rPr lang="ru-RU" sz="1800" b="0" strike="noStrike" spc="-1" dirty="0">
                <a:latin typeface="Arial"/>
              </a:rPr>
              <a:t>Разработчик базы данных</a:t>
            </a: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53" name="CustomShape 11"/>
          <p:cNvSpPr/>
          <p:nvPr/>
        </p:nvSpPr>
        <p:spPr>
          <a:xfrm>
            <a:off x="4356000" y="3498840"/>
            <a:ext cx="3239280" cy="502920"/>
          </a:xfrm>
          <a:prstGeom prst="rect">
            <a:avLst/>
          </a:prstGeom>
          <a:solidFill>
            <a:srgbClr val="DEC6FE"/>
          </a:solidFill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1600" spc="-1" dirty="0">
                <a:solidFill>
                  <a:srgbClr val="000000"/>
                </a:solidFill>
                <a:latin typeface="Arial"/>
              </a:rPr>
              <a:t>База данных для учетных записей пользователей</a:t>
            </a:r>
            <a:endParaRPr lang="ru-RU" sz="1600" b="0" strike="noStrike" spc="-1" dirty="0">
              <a:latin typeface="Arial"/>
            </a:endParaRPr>
          </a:p>
          <a:p>
            <a:pPr algn="ctr"/>
            <a:endParaRPr lang="ru-RU" sz="1600" b="0" strike="noStrike" spc="-1" dirty="0">
              <a:latin typeface="Arial"/>
            </a:endParaRPr>
          </a:p>
        </p:txBody>
      </p:sp>
      <p:sp>
        <p:nvSpPr>
          <p:cNvPr id="254" name="CustomShape 12"/>
          <p:cNvSpPr/>
          <p:nvPr/>
        </p:nvSpPr>
        <p:spPr>
          <a:xfrm>
            <a:off x="1115640" y="4002840"/>
            <a:ext cx="3239280" cy="502920"/>
          </a:xfrm>
          <a:prstGeom prst="rect">
            <a:avLst/>
          </a:prstGeom>
          <a:noFill/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55" name="CustomShape 13"/>
          <p:cNvSpPr/>
          <p:nvPr/>
        </p:nvSpPr>
        <p:spPr>
          <a:xfrm>
            <a:off x="4356000" y="4002840"/>
            <a:ext cx="3239280" cy="502920"/>
          </a:xfrm>
          <a:prstGeom prst="rect">
            <a:avLst/>
          </a:prstGeom>
          <a:noFill/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56" name="CustomShape 14"/>
          <p:cNvSpPr/>
          <p:nvPr/>
        </p:nvSpPr>
        <p:spPr>
          <a:xfrm>
            <a:off x="1115640" y="4509000"/>
            <a:ext cx="3239280" cy="502920"/>
          </a:xfrm>
          <a:prstGeom prst="rect">
            <a:avLst/>
          </a:prstGeom>
          <a:solidFill>
            <a:srgbClr val="DEC6FE"/>
          </a:solidFill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latin typeface="Arial"/>
              </a:rPr>
              <a:t>Менеджер</a:t>
            </a:r>
          </a:p>
        </p:txBody>
      </p:sp>
      <p:sp>
        <p:nvSpPr>
          <p:cNvPr id="257" name="CustomShape 15"/>
          <p:cNvSpPr/>
          <p:nvPr/>
        </p:nvSpPr>
        <p:spPr>
          <a:xfrm>
            <a:off x="4356000" y="4509000"/>
            <a:ext cx="3239280" cy="502920"/>
          </a:xfrm>
          <a:prstGeom prst="rect">
            <a:avLst/>
          </a:prstGeom>
          <a:solidFill>
            <a:srgbClr val="DEC6FE"/>
          </a:solidFill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1600" spc="-1" dirty="0">
                <a:latin typeface="Arial"/>
              </a:rPr>
              <a:t>Работа с клиентами</a:t>
            </a:r>
            <a:endParaRPr lang="ru-RU" sz="1600" b="0" strike="noStrike" spc="-1" dirty="0">
              <a:latin typeface="Arial"/>
            </a:endParaRPr>
          </a:p>
          <a:p>
            <a:pPr algn="ctr"/>
            <a:endParaRPr lang="ru-RU" sz="1600" spc="-1" dirty="0">
              <a:solidFill>
                <a:srgbClr val="000000"/>
              </a:solidFill>
              <a:latin typeface="Arial"/>
            </a:endParaRPr>
          </a:p>
          <a:p>
            <a:pPr algn="ctr"/>
            <a:endParaRPr lang="ru-RU" sz="1600" b="0" strike="noStrike" spc="-1" dirty="0">
              <a:latin typeface="Arial"/>
            </a:endParaRPr>
          </a:p>
        </p:txBody>
      </p:sp>
      <p:sp>
        <p:nvSpPr>
          <p:cNvPr id="258" name="CustomShape 16"/>
          <p:cNvSpPr/>
          <p:nvPr/>
        </p:nvSpPr>
        <p:spPr>
          <a:xfrm>
            <a:off x="1115640" y="5013000"/>
            <a:ext cx="3239280" cy="502920"/>
          </a:xfrm>
          <a:prstGeom prst="rect">
            <a:avLst/>
          </a:prstGeom>
          <a:noFill/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59" name="CustomShape 17"/>
          <p:cNvSpPr/>
          <p:nvPr/>
        </p:nvSpPr>
        <p:spPr>
          <a:xfrm>
            <a:off x="4356000" y="5013000"/>
            <a:ext cx="3239280" cy="502920"/>
          </a:xfrm>
          <a:prstGeom prst="rect">
            <a:avLst/>
          </a:prstGeom>
          <a:noFill/>
          <a:ln w="648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60" name="CustomShape 18"/>
          <p:cNvSpPr/>
          <p:nvPr/>
        </p:nvSpPr>
        <p:spPr>
          <a:xfrm>
            <a:off x="1111552" y="1982897"/>
            <a:ext cx="3239718" cy="5167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latin typeface="Arial"/>
              </a:rPr>
              <a:t>Бэкенд разработчик</a:t>
            </a:r>
          </a:p>
        </p:txBody>
      </p:sp>
      <p:sp>
        <p:nvSpPr>
          <p:cNvPr id="261" name="CustomShape 19"/>
          <p:cNvSpPr/>
          <p:nvPr/>
        </p:nvSpPr>
        <p:spPr>
          <a:xfrm>
            <a:off x="4342863" y="1983601"/>
            <a:ext cx="3239450" cy="5099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endParaRPr lang="ru-RU" dirty="0"/>
          </a:p>
        </p:txBody>
      </p:sp>
      <p:sp>
        <p:nvSpPr>
          <p:cNvPr id="262" name="CustomShape 20"/>
          <p:cNvSpPr/>
          <p:nvPr/>
        </p:nvSpPr>
        <p:spPr>
          <a:xfrm>
            <a:off x="1111035" y="2493207"/>
            <a:ext cx="3231673" cy="5036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endParaRPr lang="ru-RU" sz="1800" b="0" strike="noStrike" spc="-1" dirty="0">
              <a:latin typeface="Arial"/>
            </a:endParaRPr>
          </a:p>
        </p:txBody>
      </p:sp>
      <p:sp>
        <p:nvSpPr>
          <p:cNvPr id="263" name="CustomShape 21"/>
          <p:cNvSpPr/>
          <p:nvPr/>
        </p:nvSpPr>
        <p:spPr>
          <a:xfrm>
            <a:off x="1112069" y="2990895"/>
            <a:ext cx="3240674" cy="5036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latin typeface="Arial"/>
              </a:rPr>
              <a:t>Бэкенд разработчик</a:t>
            </a:r>
          </a:p>
        </p:txBody>
      </p:sp>
      <p:sp>
        <p:nvSpPr>
          <p:cNvPr id="264" name="CustomShape 22"/>
          <p:cNvSpPr/>
          <p:nvPr/>
        </p:nvSpPr>
        <p:spPr>
          <a:xfrm>
            <a:off x="4345759" y="2975388"/>
            <a:ext cx="3233845" cy="5099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latin typeface="Arial"/>
              </a:rPr>
              <a:t>Написать основной код для жестов</a:t>
            </a:r>
            <a:endParaRPr lang="ru-RU" dirty="0"/>
          </a:p>
        </p:txBody>
      </p:sp>
      <p:sp>
        <p:nvSpPr>
          <p:cNvPr id="265" name="CustomShape 23"/>
          <p:cNvSpPr/>
          <p:nvPr/>
        </p:nvSpPr>
        <p:spPr>
          <a:xfrm>
            <a:off x="1115640" y="4015977"/>
            <a:ext cx="3239280" cy="5036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66" name="CustomShape 24"/>
          <p:cNvSpPr/>
          <p:nvPr/>
        </p:nvSpPr>
        <p:spPr>
          <a:xfrm>
            <a:off x="4342863" y="4015257"/>
            <a:ext cx="3236742" cy="5099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1800" spc="-1" dirty="0">
                <a:latin typeface="Arial"/>
              </a:rPr>
              <a:t>Разработка</a:t>
            </a:r>
            <a:r>
              <a:rPr lang="ru-RU" sz="1800" b="0" strike="noStrike" spc="-1" dirty="0">
                <a:latin typeface="Arial"/>
              </a:rPr>
              <a:t> </a:t>
            </a:r>
            <a:r>
              <a:rPr lang="ru-RU" sz="1800" spc="-1" dirty="0">
                <a:latin typeface="Arial"/>
              </a:rPr>
              <a:t>приложения</a:t>
            </a:r>
            <a:endParaRPr lang="ru-RU" dirty="0"/>
          </a:p>
          <a:p>
            <a:pPr algn="ctr">
              <a:lnSpc>
                <a:spcPct val="100000"/>
              </a:lnSpc>
            </a:pPr>
            <a:endParaRPr lang="ru-RU" dirty="0"/>
          </a:p>
        </p:txBody>
      </p:sp>
      <p:sp>
        <p:nvSpPr>
          <p:cNvPr id="267" name="CustomShape 25"/>
          <p:cNvSpPr/>
          <p:nvPr/>
        </p:nvSpPr>
        <p:spPr>
          <a:xfrm>
            <a:off x="1115640" y="4509000"/>
            <a:ext cx="3239280" cy="5036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68" name="CustomShape 26"/>
          <p:cNvSpPr/>
          <p:nvPr/>
        </p:nvSpPr>
        <p:spPr>
          <a:xfrm>
            <a:off x="1115640" y="5013000"/>
            <a:ext cx="3239280" cy="5167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Маркетолог</a:t>
            </a:r>
          </a:p>
        </p:txBody>
      </p:sp>
      <p:sp>
        <p:nvSpPr>
          <p:cNvPr id="269" name="CustomShape 27"/>
          <p:cNvSpPr/>
          <p:nvPr/>
        </p:nvSpPr>
        <p:spPr>
          <a:xfrm>
            <a:off x="4342863" y="5012280"/>
            <a:ext cx="3239280" cy="5167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1600" spc="-1" dirty="0">
                <a:latin typeface="Arial"/>
              </a:rPr>
              <a:t>Привлечение клиентов</a:t>
            </a:r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8B762E-6DC4-8178-750F-AECC580C8858}"/>
              </a:ext>
            </a:extLst>
          </p:cNvPr>
          <p:cNvSpPr txBox="1"/>
          <p:nvPr/>
        </p:nvSpPr>
        <p:spPr>
          <a:xfrm>
            <a:off x="1111035" y="4073741"/>
            <a:ext cx="3009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 err="1">
                <a:latin typeface="Arial"/>
              </a:rPr>
              <a:t>Фронтенд</a:t>
            </a:r>
            <a:r>
              <a:rPr lang="ru-RU" sz="1800" b="0" strike="noStrike" spc="-1" dirty="0">
                <a:latin typeface="Arial"/>
              </a:rPr>
              <a:t> разработчик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E457E-6E1B-25EF-D36B-9C050DBE5C05}"/>
              </a:ext>
            </a:extLst>
          </p:cNvPr>
          <p:cNvSpPr txBox="1"/>
          <p:nvPr/>
        </p:nvSpPr>
        <p:spPr>
          <a:xfrm>
            <a:off x="4572000" y="1955893"/>
            <a:ext cx="28507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strike="noStrike" spc="-1" dirty="0">
                <a:latin typeface="Arial"/>
              </a:rPr>
              <a:t>Написать код для учетных записей</a:t>
            </a:r>
            <a:endParaRPr lang="ru-RU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Рисунок 1"/>
          <p:cNvPicPr/>
          <p:nvPr/>
        </p:nvPicPr>
        <p:blipFill>
          <a:blip r:embed="rId2"/>
          <a:stretch/>
        </p:blipFill>
        <p:spPr>
          <a:xfrm>
            <a:off x="6660360" y="5445360"/>
            <a:ext cx="2015280" cy="679320"/>
          </a:xfrm>
          <a:prstGeom prst="rect">
            <a:avLst/>
          </a:prstGeom>
          <a:ln>
            <a:noFill/>
          </a:ln>
        </p:spPr>
      </p:pic>
      <p:pic>
        <p:nvPicPr>
          <p:cNvPr id="271" name="Рисунок 2"/>
          <p:cNvPicPr/>
          <p:nvPr/>
        </p:nvPicPr>
        <p:blipFill>
          <a:blip r:embed="rId3"/>
          <a:stretch/>
        </p:blipFill>
        <p:spPr>
          <a:xfrm>
            <a:off x="0" y="0"/>
            <a:ext cx="9142920" cy="5274720"/>
          </a:xfrm>
          <a:prstGeom prst="rect">
            <a:avLst/>
          </a:prstGeom>
          <a:ln>
            <a:noFill/>
          </a:ln>
        </p:spPr>
      </p:pic>
      <p:sp>
        <p:nvSpPr>
          <p:cNvPr id="272" name="CustomShape 1"/>
          <p:cNvSpPr/>
          <p:nvPr/>
        </p:nvSpPr>
        <p:spPr>
          <a:xfrm>
            <a:off x="0" y="0"/>
            <a:ext cx="914292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73" name="CustomShape 2"/>
          <p:cNvSpPr/>
          <p:nvPr/>
        </p:nvSpPr>
        <p:spPr>
          <a:xfrm>
            <a:off x="152280" y="152280"/>
            <a:ext cx="914292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74" name="CustomShape 3"/>
          <p:cNvSpPr/>
          <p:nvPr/>
        </p:nvSpPr>
        <p:spPr>
          <a:xfrm>
            <a:off x="304920" y="304920"/>
            <a:ext cx="914292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75" name="CustomShape 4"/>
          <p:cNvSpPr/>
          <p:nvPr/>
        </p:nvSpPr>
        <p:spPr>
          <a:xfrm>
            <a:off x="457200" y="457200"/>
            <a:ext cx="914292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pic>
        <p:nvPicPr>
          <p:cNvPr id="276" name="Рисунок 8"/>
          <p:cNvPicPr/>
          <p:nvPr/>
        </p:nvPicPr>
        <p:blipFill>
          <a:blip r:embed="rId4"/>
          <a:stretch/>
        </p:blipFill>
        <p:spPr>
          <a:xfrm>
            <a:off x="785520" y="6024600"/>
            <a:ext cx="1082160" cy="581040"/>
          </a:xfrm>
          <a:prstGeom prst="rect">
            <a:avLst/>
          </a:prstGeom>
          <a:ln>
            <a:noFill/>
          </a:ln>
        </p:spPr>
      </p:pic>
      <p:pic>
        <p:nvPicPr>
          <p:cNvPr id="277" name="Рисунок 10"/>
          <p:cNvPicPr/>
          <p:nvPr/>
        </p:nvPicPr>
        <p:blipFill>
          <a:blip r:embed="rId5"/>
          <a:stretch/>
        </p:blipFill>
        <p:spPr>
          <a:xfrm>
            <a:off x="6950520" y="6165360"/>
            <a:ext cx="1366920" cy="414360"/>
          </a:xfrm>
          <a:prstGeom prst="rect">
            <a:avLst/>
          </a:prstGeom>
          <a:ln>
            <a:noFill/>
          </a:ln>
        </p:spPr>
      </p:pic>
      <p:pic>
        <p:nvPicPr>
          <p:cNvPr id="278" name="Рисунок 11"/>
          <p:cNvPicPr/>
          <p:nvPr/>
        </p:nvPicPr>
        <p:blipFill>
          <a:blip r:embed="rId6"/>
          <a:stretch/>
        </p:blipFill>
        <p:spPr>
          <a:xfrm>
            <a:off x="4853160" y="6158880"/>
            <a:ext cx="1062360" cy="380880"/>
          </a:xfrm>
          <a:prstGeom prst="rect">
            <a:avLst/>
          </a:prstGeom>
          <a:ln>
            <a:noFill/>
          </a:ln>
        </p:spPr>
      </p:pic>
      <p:pic>
        <p:nvPicPr>
          <p:cNvPr id="279" name="Рисунок 12"/>
          <p:cNvPicPr/>
          <p:nvPr/>
        </p:nvPicPr>
        <p:blipFill>
          <a:blip r:embed="rId7"/>
          <a:stretch/>
        </p:blipFill>
        <p:spPr>
          <a:xfrm>
            <a:off x="2627640" y="6165360"/>
            <a:ext cx="1325520" cy="331560"/>
          </a:xfrm>
          <a:prstGeom prst="rect">
            <a:avLst/>
          </a:prstGeom>
          <a:ln>
            <a:noFill/>
          </a:ln>
        </p:spPr>
      </p:pic>
      <p:pic>
        <p:nvPicPr>
          <p:cNvPr id="280" name="Рисунок 13"/>
          <p:cNvPicPr/>
          <p:nvPr/>
        </p:nvPicPr>
        <p:blipFill>
          <a:blip r:embed="rId8"/>
          <a:stretch/>
        </p:blipFill>
        <p:spPr>
          <a:xfrm>
            <a:off x="2641680" y="5533920"/>
            <a:ext cx="1221480" cy="414360"/>
          </a:xfrm>
          <a:prstGeom prst="rect">
            <a:avLst/>
          </a:prstGeom>
          <a:ln>
            <a:noFill/>
          </a:ln>
        </p:spPr>
      </p:pic>
      <p:pic>
        <p:nvPicPr>
          <p:cNvPr id="281" name="Рисунок 14"/>
          <p:cNvPicPr/>
          <p:nvPr/>
        </p:nvPicPr>
        <p:blipFill>
          <a:blip r:embed="rId9"/>
          <a:stretch/>
        </p:blipFill>
        <p:spPr>
          <a:xfrm>
            <a:off x="4882320" y="5661720"/>
            <a:ext cx="1200960" cy="179280"/>
          </a:xfrm>
          <a:prstGeom prst="rect">
            <a:avLst/>
          </a:prstGeom>
          <a:ln>
            <a:noFill/>
          </a:ln>
        </p:spPr>
      </p:pic>
      <p:pic>
        <p:nvPicPr>
          <p:cNvPr id="282" name="Рисунок 15"/>
          <p:cNvPicPr/>
          <p:nvPr/>
        </p:nvPicPr>
        <p:blipFill>
          <a:blip r:embed="rId10"/>
          <a:stretch/>
        </p:blipFill>
        <p:spPr>
          <a:xfrm>
            <a:off x="457200" y="583560"/>
            <a:ext cx="2025360" cy="737280"/>
          </a:xfrm>
          <a:prstGeom prst="rect">
            <a:avLst/>
          </a:prstGeom>
          <a:ln>
            <a:noFill/>
          </a:ln>
        </p:spPr>
      </p:pic>
      <p:pic>
        <p:nvPicPr>
          <p:cNvPr id="283" name="Рисунок 18"/>
          <p:cNvPicPr/>
          <p:nvPr/>
        </p:nvPicPr>
        <p:blipFill>
          <a:blip r:embed="rId11"/>
          <a:stretch/>
        </p:blipFill>
        <p:spPr>
          <a:xfrm>
            <a:off x="6229440" y="498600"/>
            <a:ext cx="2088360" cy="768960"/>
          </a:xfrm>
          <a:prstGeom prst="rect">
            <a:avLst/>
          </a:prstGeom>
          <a:ln>
            <a:noFill/>
          </a:ln>
        </p:spPr>
      </p:pic>
      <p:sp>
        <p:nvSpPr>
          <p:cNvPr id="284" name="CustomShape 5"/>
          <p:cNvSpPr/>
          <p:nvPr/>
        </p:nvSpPr>
        <p:spPr>
          <a:xfrm>
            <a:off x="2893115" y="1484640"/>
            <a:ext cx="3920089" cy="19375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Контакты команды</a:t>
            </a:r>
          </a:p>
          <a:p>
            <a:pPr algn="ctr">
              <a:lnSpc>
                <a:spcPct val="100000"/>
              </a:lnSpc>
            </a:pPr>
            <a:endParaRPr lang="ru-RU" sz="2400" b="0" strike="noStrike" spc="-1" dirty="0">
              <a:solidFill>
                <a:srgbClr val="000000"/>
              </a:solidFill>
              <a:latin typeface="Montserrat Medium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ru-RU" sz="2400" spc="-1" dirty="0" err="1">
                <a:solidFill>
                  <a:srgbClr val="000000"/>
                </a:solidFill>
                <a:latin typeface="Montserrat Medium"/>
                <a:ea typeface="DejaVu Sans"/>
              </a:rPr>
              <a:t>Ратько</a:t>
            </a:r>
            <a:r>
              <a:rPr lang="ru-RU" sz="2400" spc="-1" dirty="0">
                <a:solidFill>
                  <a:srgbClr val="000000"/>
                </a:solidFill>
                <a:latin typeface="Montserrat Medium"/>
                <a:ea typeface="DejaVu Sans"/>
              </a:rPr>
              <a:t> Александр </a:t>
            </a:r>
          </a:p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(лидер проекта) </a:t>
            </a:r>
          </a:p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«</a:t>
            </a:r>
            <a:r>
              <a:rPr lang="en-US" sz="24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https://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Montserrat Medium"/>
                <a:ea typeface="DejaVu Sans"/>
              </a:rPr>
              <a:t>t.me</a:t>
            </a:r>
            <a:r>
              <a:rPr lang="en-US" sz="24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/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Montserrat Medium"/>
                <a:ea typeface="DejaVu Sans"/>
              </a:rPr>
              <a:t>sgalockin</a:t>
            </a:r>
            <a:r>
              <a:rPr lang="ru-RU" sz="2400" b="0" strike="noStrike" spc="-1" dirty="0">
                <a:solidFill>
                  <a:srgbClr val="000000"/>
                </a:solidFill>
                <a:latin typeface="Montserrat Medium"/>
                <a:ea typeface="DejaVu Sans"/>
              </a:rPr>
              <a:t>»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285" name="CustomShape 6"/>
          <p:cNvSpPr/>
          <p:nvPr/>
        </p:nvSpPr>
        <p:spPr>
          <a:xfrm>
            <a:off x="3089880" y="4437000"/>
            <a:ext cx="305604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Montserrat Medium"/>
                <a:ea typeface="DejaVu Sans"/>
              </a:rPr>
              <a:t>Спасибо за внимание!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286" name="Рисунок 19"/>
          <p:cNvPicPr/>
          <p:nvPr/>
        </p:nvPicPr>
        <p:blipFill>
          <a:blip r:embed="rId12"/>
          <a:stretch/>
        </p:blipFill>
        <p:spPr>
          <a:xfrm>
            <a:off x="808200" y="5293440"/>
            <a:ext cx="1026360" cy="68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</TotalTime>
  <Words>570</Words>
  <Application>Microsoft Macintosh PowerPoint</Application>
  <PresentationFormat>Экран (4:3)</PresentationFormat>
  <Paragraphs>114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Montserrat Medium</vt:lpstr>
      <vt:lpstr>Montserrat Regular</vt:lpstr>
      <vt:lpstr>Symbol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Акселератор ОмГТУ</dc:title>
  <dc:subject/>
  <dc:creator>Мария И. Веревкина</dc:creator>
  <dc:description/>
  <cp:lastModifiedBy>Microsoft Office User</cp:lastModifiedBy>
  <cp:revision>83</cp:revision>
  <dcterms:created xsi:type="dcterms:W3CDTF">2024-06-06T03:31:29Z</dcterms:created>
  <dcterms:modified xsi:type="dcterms:W3CDTF">2024-11-25T16:19:12Z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12</vt:i4>
  </property>
</Properties>
</file>