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1" r:id="rId12"/>
    <p:sldId id="265" r:id="rId13"/>
    <p:sldId id="270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Lato" panose="020F0502020204030203" pitchFamily="34" charset="0"/>
      <p:regular r:id="rId19"/>
      <p:bold r:id="rId20"/>
      <p:italic r:id="rId21"/>
      <p:boldItalic r:id="rId22"/>
    </p:embeddedFont>
    <p:embeddedFont>
      <p:font typeface="Montserrat" panose="00000500000000000000" pitchFamily="2" charset="-52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76E1E23-B507-4DA1-A43B-06A3E835FE5E}">
  <a:tblStyle styleId="{B76E1E23-B507-4DA1-A43B-06A3E835FE5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8F1"/>
          </a:solidFill>
        </a:fill>
      </a:tcStyle>
    </a:wholeTbl>
    <a:band1H>
      <a:tcTxStyle/>
      <a:tcStyle>
        <a:tcBdr/>
        <a:fill>
          <a:solidFill>
            <a:srgbClr val="CACEE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EE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offset_comp_406605.jpg"/>
          <p:cNvPicPr preferRelativeResize="0"/>
          <p:nvPr/>
        </p:nvPicPr>
        <p:blipFill rotWithShape="1">
          <a:blip r:embed="rId2">
            <a:alphaModFix amt="66000"/>
          </a:blip>
          <a:srcRect l="20991" t="2690" r="40112" b="39565"/>
          <a:stretch/>
        </p:blipFill>
        <p:spPr>
          <a:xfrm>
            <a:off x="0" y="0"/>
            <a:ext cx="5157900" cy="51435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1" name="Google Shape;11;p2" descr="offset_comp_342327_edtied.jpg"/>
          <p:cNvPicPr preferRelativeResize="0"/>
          <p:nvPr/>
        </p:nvPicPr>
        <p:blipFill rotWithShape="1">
          <a:blip r:embed="rId3">
            <a:alphaModFix amt="31000"/>
          </a:blip>
          <a:srcRect l="14009" t="35833" r="43289" b="11296"/>
          <a:stretch/>
        </p:blipFill>
        <p:spPr>
          <a:xfrm rot="10800000">
            <a:off x="6976800" y="-25"/>
            <a:ext cx="2167200" cy="20127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5" name="Google Shape;15;p2"/>
          <p:cNvSpPr/>
          <p:nvPr/>
        </p:nvSpPr>
        <p:spPr>
          <a:xfrm rot="-5400000">
            <a:off x="5846" y="-4836"/>
            <a:ext cx="2291400" cy="2300100"/>
          </a:xfrm>
          <a:prstGeom prst="diagStrip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652821" y="576768"/>
            <a:ext cx="2300100" cy="2291400"/>
          </a:xfrm>
          <a:prstGeom prst="diagStrip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9" name="Google Shape;19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4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" name="Google Shape;44;p4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45" name="Google Shape;45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" name="Google Shape;47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3">
  <p:cSld name="TITLE_AND_BODY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5" descr="offset_comp_343059.jpg"/>
          <p:cNvPicPr preferRelativeResize="0"/>
          <p:nvPr/>
        </p:nvPicPr>
        <p:blipFill rotWithShape="1">
          <a:blip r:embed="rId2">
            <a:alphaModFix amt="80000"/>
          </a:blip>
          <a:srcRect l="30474" t="11954" r="30474" b="25870"/>
          <a:stretch/>
        </p:blipFill>
        <p:spPr>
          <a:xfrm rot="-5400000">
            <a:off x="113630" y="-105700"/>
            <a:ext cx="5142300" cy="5364300"/>
          </a:xfrm>
          <a:prstGeom prst="diagStripe">
            <a:avLst>
              <a:gd name="adj" fmla="val 50343"/>
            </a:avLst>
          </a:prstGeom>
          <a:noFill/>
          <a:ln>
            <a:noFill/>
          </a:ln>
        </p:spPr>
      </p:pic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55" name="Google Shape;55;p5">
            <a:hlinkClick r:id="rId3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">
            <a:hlinkClick r:id="rId3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5">
            <a:hlinkClick r:id="rId3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>
            <a:hlinkClick r:id="rId3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" name="Google Shape;59;p5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60" name="Google Shape;6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" name="Google Shape;67;p6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68" name="Google Shape;6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7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7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7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7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79" name="Google Shape;79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8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87" name="Google Shape;87;p8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8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8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8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8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8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8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8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8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8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8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8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8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8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8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8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8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07" name="Google Shape;107;p8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8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8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8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1">
  <p:cSld name="TITLE_AND_BODY_2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>
            <a:spLocks noGrp="1"/>
          </p:cNvSpPr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9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9"/>
          <p:cNvSpPr txBox="1">
            <a:spLocks noGrp="1"/>
          </p:cNvSpPr>
          <p:nvPr>
            <p:ph type="body" idx="1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9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9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9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9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9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20" name="Google Shape;120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9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3" name="Google Shape;12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2">
  <p:cSld name="TITLE_AND_BODY_2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/>
          <p:cNvSpPr txBox="1">
            <a:spLocks noGrp="1"/>
          </p:cNvSpPr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10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0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10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32" name="Google Shape;132;p1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0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10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36" name="Google Shape;136;p10"/>
          <p:cNvSpPr txBox="1">
            <a:spLocks noGrp="1"/>
          </p:cNvSpPr>
          <p:nvPr>
            <p:ph type="body" idx="1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1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1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43" name="Google Shape;143;p11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5" name="Google Shape;145;p1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6" name="Google Shape;1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2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2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12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153" name="Google Shape;153;p12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2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2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2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2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2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2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2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2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2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2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2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2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2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2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2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12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p13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79" name="Google Shape;179;p1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14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87" name="Google Shape;187;p14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4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14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90" name="Google Shape;19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1" name="Google Shape;191;p14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4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5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97" name="Google Shape;197;p15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5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5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5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5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5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5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5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5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5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5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5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15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16" name="Google Shape;216;p15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17" name="Google Shape;21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18" name="Google Shape;218;p15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5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5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5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"/>
          <p:cNvSpPr txBox="1">
            <a:spLocks noGrp="1"/>
          </p:cNvSpPr>
          <p:nvPr>
            <p:ph type="ctrTitle"/>
          </p:nvPr>
        </p:nvSpPr>
        <p:spPr>
          <a:xfrm>
            <a:off x="3318013" y="711812"/>
            <a:ext cx="5017500" cy="15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"/>
              <a:t>Эко-отдых в старо-русском стиле</a:t>
            </a:r>
            <a:endParaRPr/>
          </a:p>
        </p:txBody>
      </p:sp>
      <p:sp>
        <p:nvSpPr>
          <p:cNvPr id="229" name="Google Shape;229;p17"/>
          <p:cNvSpPr txBox="1">
            <a:spLocks noGrp="1"/>
          </p:cNvSpPr>
          <p:nvPr>
            <p:ph type="subTitle" idx="1"/>
          </p:nvPr>
        </p:nvSpPr>
        <p:spPr>
          <a:xfrm>
            <a:off x="4880712" y="3237631"/>
            <a:ext cx="34707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600"/>
              <a:t>Наставник: Сивкова Татьяна Николаевна</a:t>
            </a:r>
            <a:endParaRPr sz="1600"/>
          </a:p>
        </p:txBody>
      </p:sp>
      <p:sp>
        <p:nvSpPr>
          <p:cNvPr id="230" name="Google Shape;230;p17"/>
          <p:cNvSpPr txBox="1"/>
          <p:nvPr/>
        </p:nvSpPr>
        <p:spPr>
          <a:xfrm>
            <a:off x="4880700" y="3974366"/>
            <a:ext cx="42633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Технологическое направление: биомедицинские и ветеринарные технологии</a:t>
            </a:r>
            <a:endParaRPr sz="16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"/>
          <p:cNvSpPr txBox="1"/>
          <p:nvPr/>
        </p:nvSpPr>
        <p:spPr>
          <a:xfrm>
            <a:off x="1914714" y="366622"/>
            <a:ext cx="70389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Пользователь и его проблема</a:t>
            </a:r>
            <a:endParaRPr sz="24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6" name="Google Shape;23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26334" y="1132626"/>
            <a:ext cx="4027293" cy="249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121" y="1132625"/>
            <a:ext cx="3991099" cy="249029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8"/>
          <p:cNvSpPr txBox="1"/>
          <p:nvPr/>
        </p:nvSpPr>
        <p:spPr>
          <a:xfrm>
            <a:off x="125125" y="3912675"/>
            <a:ext cx="4194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" sz="1900" b="0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Люди стали забывать, что такое живое общение </a:t>
            </a:r>
            <a:endParaRPr sz="1900" b="0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18"/>
          <p:cNvSpPr txBox="1"/>
          <p:nvPr/>
        </p:nvSpPr>
        <p:spPr>
          <a:xfrm>
            <a:off x="4926327" y="3826125"/>
            <a:ext cx="39912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Люди стали забывать, посвящать время себе и природе, не пользуясь гаджетами</a:t>
            </a:r>
            <a:endParaRPr sz="16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9"/>
          <p:cNvSpPr txBox="1"/>
          <p:nvPr/>
        </p:nvSpPr>
        <p:spPr>
          <a:xfrm>
            <a:off x="0" y="2046443"/>
            <a:ext cx="91440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5" name="Google Shape;24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9025" y="507300"/>
            <a:ext cx="3221786" cy="322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8201" y="507300"/>
            <a:ext cx="3081925" cy="322562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9"/>
          <p:cNvSpPr txBox="1"/>
          <p:nvPr/>
        </p:nvSpPr>
        <p:spPr>
          <a:xfrm>
            <a:off x="347398" y="3599199"/>
            <a:ext cx="8549647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chemeClr val="bg1"/>
                </a:solidFill>
              </a:rPr>
              <a:t>Большее количество времени люди проводят за работой, совсем забывая о ценности жизни и отдыха. Мы поможем окунуться в то самое время, когда не было телефонов, а люди общались «в живую», поможем забыть о работе, а так же наши посетители смогут поправить своё физическое и моральное состояние</a:t>
            </a:r>
            <a:endParaRPr sz="1800" b="0" i="0" u="none" strike="noStrike" cap="none" dirty="0">
              <a:solidFill>
                <a:schemeClr val="bg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0"/>
          <p:cNvSpPr txBox="1">
            <a:spLocks noGrp="1"/>
          </p:cNvSpPr>
          <p:nvPr>
            <p:ph type="title"/>
          </p:nvPr>
        </p:nvSpPr>
        <p:spPr>
          <a:xfrm>
            <a:off x="896200" y="-4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Решение</a:t>
            </a:r>
            <a:endParaRPr/>
          </a:p>
        </p:txBody>
      </p:sp>
      <p:pic>
        <p:nvPicPr>
          <p:cNvPr id="253" name="Google Shape;25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2525" y="343949"/>
            <a:ext cx="3764499" cy="414537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0"/>
          <p:cNvSpPr txBox="1"/>
          <p:nvPr/>
        </p:nvSpPr>
        <p:spPr>
          <a:xfrm>
            <a:off x="2931523" y="343950"/>
            <a:ext cx="22710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2000" b="0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Мы поможем людям попасть в такое место, где они смогут правильно и с пользой провести свой отдых</a:t>
            </a:r>
            <a:endParaRPr sz="2000" b="0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1" descr="offset_comp_267026.jpg"/>
          <p:cNvPicPr preferRelativeResize="0"/>
          <p:nvPr/>
        </p:nvPicPr>
        <p:blipFill rotWithShape="1">
          <a:blip r:embed="rId3">
            <a:alphaModFix/>
          </a:blip>
          <a:srcRect l="39740" t="41469" r="17180" b="-6207"/>
          <a:stretch/>
        </p:blipFill>
        <p:spPr>
          <a:xfrm rot="-5400000">
            <a:off x="5710147" y="2704980"/>
            <a:ext cx="2431500" cy="2436000"/>
          </a:xfrm>
          <a:prstGeom prst="diagStripe">
            <a:avLst>
              <a:gd name="adj" fmla="val 50445"/>
            </a:avLst>
          </a:prstGeom>
          <a:noFill/>
          <a:ln>
            <a:noFill/>
          </a:ln>
        </p:spPr>
      </p:pic>
      <p:pic>
        <p:nvPicPr>
          <p:cNvPr id="260" name="Google Shape;260;p21" descr="offset_comp_457517_edited2.jpg"/>
          <p:cNvPicPr preferRelativeResize="0"/>
          <p:nvPr/>
        </p:nvPicPr>
        <p:blipFill rotWithShape="1">
          <a:blip r:embed="rId4">
            <a:alphaModFix/>
          </a:blip>
          <a:srcRect l="28498" t="35784" r="21977" b="-10133"/>
          <a:stretch/>
        </p:blipFill>
        <p:spPr>
          <a:xfrm rot="-5400000">
            <a:off x="5718946" y="1338207"/>
            <a:ext cx="2504700" cy="2509500"/>
          </a:xfrm>
          <a:prstGeom prst="diagStripe">
            <a:avLst>
              <a:gd name="adj" fmla="val 50445"/>
            </a:avLst>
          </a:prstGeom>
          <a:noFill/>
          <a:ln>
            <a:noFill/>
          </a:ln>
        </p:spPr>
      </p:pic>
      <p:pic>
        <p:nvPicPr>
          <p:cNvPr id="261" name="Google Shape;261;p21" descr="offset_comp_442889_edtied2.jpg"/>
          <p:cNvPicPr preferRelativeResize="0"/>
          <p:nvPr/>
        </p:nvPicPr>
        <p:blipFill rotWithShape="1">
          <a:blip r:embed="rId5">
            <a:alphaModFix/>
          </a:blip>
          <a:srcRect l="23925" t="16463" r="30743" b="15476"/>
          <a:stretch/>
        </p:blipFill>
        <p:spPr>
          <a:xfrm rot="5400000">
            <a:off x="6637386" y="2137210"/>
            <a:ext cx="2504700" cy="2509500"/>
          </a:xfrm>
          <a:prstGeom prst="diagStripe">
            <a:avLst>
              <a:gd name="adj" fmla="val 50445"/>
            </a:avLst>
          </a:prstGeom>
          <a:noFill/>
          <a:ln>
            <a:noFill/>
          </a:ln>
        </p:spPr>
      </p:pic>
      <p:sp>
        <p:nvSpPr>
          <p:cNvPr id="262" name="Google Shape;262;p21"/>
          <p:cNvSpPr/>
          <p:nvPr/>
        </p:nvSpPr>
        <p:spPr>
          <a:xfrm>
            <a:off x="7040600" y="3923575"/>
            <a:ext cx="2106350" cy="1222450"/>
          </a:xfrm>
          <a:custGeom>
            <a:avLst/>
            <a:gdLst/>
            <a:ahLst/>
            <a:cxnLst/>
            <a:rect l="l" t="t" r="r" b="b"/>
            <a:pathLst>
              <a:path w="84254" h="48898" extrusionOk="0">
                <a:moveTo>
                  <a:pt x="0" y="0"/>
                </a:moveTo>
                <a:lnTo>
                  <a:pt x="50319" y="0"/>
                </a:lnTo>
                <a:lnTo>
                  <a:pt x="84254" y="33935"/>
                </a:lnTo>
                <a:lnTo>
                  <a:pt x="84254" y="48898"/>
                </a:lnTo>
                <a:lnTo>
                  <a:pt x="48798" y="48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63" name="Google Shape;263;p21"/>
          <p:cNvSpPr txBox="1"/>
          <p:nvPr/>
        </p:nvSpPr>
        <p:spPr>
          <a:xfrm>
            <a:off x="3681158" y="153894"/>
            <a:ext cx="91440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ru" sz="39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Как?</a:t>
            </a:r>
            <a:endParaRPr sz="39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4" name="Google Shape;264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1699" y="935100"/>
            <a:ext cx="4203651" cy="4203626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1"/>
          <p:cNvSpPr txBox="1"/>
          <p:nvPr/>
        </p:nvSpPr>
        <p:spPr>
          <a:xfrm>
            <a:off x="221000" y="1469250"/>
            <a:ext cx="4880700" cy="32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lang="ru"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 месте, где нет доступа к интернету, отдых протекает в разы лучше</a:t>
            </a: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lang="ru"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Вы сможете окунуться в атмосферу русского быта и прожить ее на себе:</a:t>
            </a: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ru"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подоить коров, коз</a:t>
            </a: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ru"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Выращивать растения, собирать плоды</a:t>
            </a: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ru"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Сходить в традиционную русскую баню</a:t>
            </a: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ru"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Поплавать в реке</a:t>
            </a: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ru"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Попробовать себя в качестве повара национальных блюд из продуктов, собранных вашими руками</a:t>
            </a: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Аналоги решения</a:t>
            </a:r>
            <a:endParaRPr/>
          </a:p>
        </p:txBody>
      </p:sp>
      <p:sp>
        <p:nvSpPr>
          <p:cNvPr id="271" name="Google Shape;271;p22"/>
          <p:cNvSpPr txBox="1">
            <a:spLocks noGrp="1"/>
          </p:cNvSpPr>
          <p:nvPr>
            <p:ph type="body" idx="1"/>
          </p:nvPr>
        </p:nvSpPr>
        <p:spPr>
          <a:xfrm>
            <a:off x="1297500" y="949981"/>
            <a:ext cx="66015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300"/>
              <a:buNone/>
            </a:pPr>
            <a:r>
              <a:rPr lang="ru" sz="2300"/>
              <a:t>Нашими конкурентами являются всевозможные базы отдыха, аренды бань, но у них нет самого главного:</a:t>
            </a:r>
            <a:endParaRPr sz="2300"/>
          </a:p>
        </p:txBody>
      </p:sp>
      <p:pic>
        <p:nvPicPr>
          <p:cNvPr id="272" name="Google Shape;27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8369" y="2383400"/>
            <a:ext cx="2548433" cy="26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2385" y="2383400"/>
            <a:ext cx="2773376" cy="27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5" y="2376750"/>
            <a:ext cx="2773375" cy="277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Заинтересованные стороны (стейкхолдеры)</a:t>
            </a:r>
            <a:endParaRPr/>
          </a:p>
        </p:txBody>
      </p:sp>
      <p:sp>
        <p:nvSpPr>
          <p:cNvPr id="280" name="Google Shape;280;p23"/>
          <p:cNvSpPr txBox="1"/>
          <p:nvPr/>
        </p:nvSpPr>
        <p:spPr>
          <a:xfrm>
            <a:off x="812750" y="1613525"/>
            <a:ext cx="1854000" cy="7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Спонсоры</a:t>
            </a:r>
            <a:endParaRPr sz="16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Заказчики</a:t>
            </a:r>
            <a:endParaRPr sz="16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23"/>
          <p:cNvSpPr txBox="1"/>
          <p:nvPr/>
        </p:nvSpPr>
        <p:spPr>
          <a:xfrm>
            <a:off x="6703525" y="3293425"/>
            <a:ext cx="14778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rgbClr val="D9D9D9"/>
                </a:solidFill>
                <a:latin typeface="Lato"/>
                <a:ea typeface="Lato"/>
                <a:cs typeface="Lato"/>
                <a:sym typeface="Lato"/>
              </a:rPr>
              <a:t>Поставщики</a:t>
            </a:r>
            <a:endParaRPr sz="1600" b="0" i="0" u="none" strike="noStrike" cap="none">
              <a:solidFill>
                <a:srgbClr val="D9D9D9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rgbClr val="D9D9D9"/>
                </a:solidFill>
                <a:latin typeface="Lato"/>
                <a:ea typeface="Lato"/>
                <a:cs typeface="Lato"/>
                <a:sym typeface="Lato"/>
              </a:rPr>
              <a:t>Предприятия</a:t>
            </a:r>
            <a:endParaRPr sz="1600" b="0" i="0" u="none" strike="noStrike" cap="none">
              <a:solidFill>
                <a:srgbClr val="D9D9D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2" name="Google Shape;282;p23"/>
          <p:cNvSpPr txBox="1"/>
          <p:nvPr/>
        </p:nvSpPr>
        <p:spPr>
          <a:xfrm>
            <a:off x="845900" y="3044100"/>
            <a:ext cx="17877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Пользователи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845900" y="3514799"/>
            <a:ext cx="18540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Клиенты</a:t>
            </a:r>
            <a:endParaRPr sz="1500" b="0" i="0" u="none" strike="noStrike" cap="non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Магазины</a:t>
            </a:r>
            <a:endParaRPr sz="1500" b="0" i="0" u="none" strike="noStrike" cap="non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D9D9D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4" name="Google Shape;284;p23"/>
          <p:cNvSpPr txBox="1"/>
          <p:nvPr/>
        </p:nvSpPr>
        <p:spPr>
          <a:xfrm>
            <a:off x="6548576" y="1907325"/>
            <a:ext cx="17877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разработчиков и реализации продукты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5" name="Google Shape;285;p23"/>
          <p:cNvCxnSpPr/>
          <p:nvPr/>
        </p:nvCxnSpPr>
        <p:spPr>
          <a:xfrm flipH="1">
            <a:off x="780745" y="1641850"/>
            <a:ext cx="7596300" cy="105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6" name="Google Shape;286;p23"/>
          <p:cNvCxnSpPr/>
          <p:nvPr/>
        </p:nvCxnSpPr>
        <p:spPr>
          <a:xfrm flipH="1">
            <a:off x="601992" y="3064461"/>
            <a:ext cx="2275500" cy="10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7" name="Google Shape;287;p23"/>
          <p:cNvCxnSpPr/>
          <p:nvPr/>
        </p:nvCxnSpPr>
        <p:spPr>
          <a:xfrm flipH="1">
            <a:off x="6101542" y="3044098"/>
            <a:ext cx="2275500" cy="10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8" name="Google Shape;288;p23"/>
          <p:cNvCxnSpPr/>
          <p:nvPr/>
        </p:nvCxnSpPr>
        <p:spPr>
          <a:xfrm flipH="1">
            <a:off x="780776" y="4442510"/>
            <a:ext cx="7556400" cy="231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9" name="Google Shape;289;p23"/>
          <p:cNvSpPr/>
          <p:nvPr/>
        </p:nvSpPr>
        <p:spPr>
          <a:xfrm>
            <a:off x="3171573" y="1660783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9BC5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3"/>
          <p:cNvSpPr/>
          <p:nvPr/>
        </p:nvSpPr>
        <p:spPr>
          <a:xfrm rot="5400000">
            <a:off x="3171560" y="1660783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0D47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3"/>
          <p:cNvSpPr/>
          <p:nvPr/>
        </p:nvSpPr>
        <p:spPr>
          <a:xfrm rot="10800000">
            <a:off x="3171560" y="1660768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1976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3"/>
          <p:cNvSpPr/>
          <p:nvPr/>
        </p:nvSpPr>
        <p:spPr>
          <a:xfrm rot="-5400000">
            <a:off x="3171573" y="1660768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2196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3" name="Google Shape;293;p23"/>
          <p:cNvGrpSpPr/>
          <p:nvPr/>
        </p:nvGrpSpPr>
        <p:grpSpPr>
          <a:xfrm>
            <a:off x="3078687" y="2700858"/>
            <a:ext cx="737730" cy="737730"/>
            <a:chOff x="2920647" y="2157958"/>
            <a:chExt cx="827701" cy="827701"/>
          </a:xfrm>
        </p:grpSpPr>
        <p:sp>
          <p:nvSpPr>
            <p:cNvPr id="294" name="Google Shape;294;p23"/>
            <p:cNvSpPr/>
            <p:nvPr/>
          </p:nvSpPr>
          <p:spPr>
            <a:xfrm rot="2368348">
              <a:off x="3040494" y="2277805"/>
              <a:ext cx="588007" cy="588007"/>
            </a:xfrm>
            <a:prstGeom prst="pie">
              <a:avLst>
                <a:gd name="adj1" fmla="val 18953478"/>
                <a:gd name="adj2" fmla="val 8381030"/>
              </a:avLst>
            </a:prstGeom>
            <a:solidFill>
              <a:srgbClr val="9BC5E9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3"/>
            <p:cNvSpPr/>
            <p:nvPr/>
          </p:nvSpPr>
          <p:spPr>
            <a:xfrm rot="248723">
              <a:off x="3023158" y="2234335"/>
              <a:ext cx="655715" cy="655993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9BC5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23"/>
          <p:cNvSpPr txBox="1"/>
          <p:nvPr/>
        </p:nvSpPr>
        <p:spPr>
          <a:xfrm>
            <a:off x="3199194" y="2882857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6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7" name="Google Shape;297;p23"/>
          <p:cNvGrpSpPr/>
          <p:nvPr/>
        </p:nvGrpSpPr>
        <p:grpSpPr>
          <a:xfrm rot="-5400000">
            <a:off x="4225338" y="3802928"/>
            <a:ext cx="737730" cy="737730"/>
            <a:chOff x="2920647" y="2157958"/>
            <a:chExt cx="827701" cy="827701"/>
          </a:xfrm>
        </p:grpSpPr>
        <p:sp>
          <p:nvSpPr>
            <p:cNvPr id="298" name="Google Shape;298;p23"/>
            <p:cNvSpPr/>
            <p:nvPr/>
          </p:nvSpPr>
          <p:spPr>
            <a:xfrm rot="2368348">
              <a:off x="3040494" y="2277805"/>
              <a:ext cx="588007" cy="588007"/>
            </a:xfrm>
            <a:prstGeom prst="pie">
              <a:avLst>
                <a:gd name="adj1" fmla="val 18953478"/>
                <a:gd name="adj2" fmla="val 8381030"/>
              </a:avLst>
            </a:prstGeom>
            <a:solidFill>
              <a:srgbClr val="2196F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3"/>
            <p:cNvSpPr/>
            <p:nvPr/>
          </p:nvSpPr>
          <p:spPr>
            <a:xfrm rot="248723">
              <a:off x="3023158" y="2234335"/>
              <a:ext cx="655715" cy="655993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2196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0" name="Google Shape;300;p23"/>
          <p:cNvSpPr txBox="1"/>
          <p:nvPr/>
        </p:nvSpPr>
        <p:spPr>
          <a:xfrm>
            <a:off x="4320431" y="3970948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6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1" name="Google Shape;301;p23"/>
          <p:cNvGrpSpPr/>
          <p:nvPr/>
        </p:nvGrpSpPr>
        <p:grpSpPr>
          <a:xfrm>
            <a:off x="5313093" y="2700655"/>
            <a:ext cx="737804" cy="737804"/>
            <a:chOff x="5428888" y="2158023"/>
            <a:chExt cx="828900" cy="828900"/>
          </a:xfrm>
        </p:grpSpPr>
        <p:sp>
          <p:nvSpPr>
            <p:cNvPr id="302" name="Google Shape;302;p23"/>
            <p:cNvSpPr/>
            <p:nvPr/>
          </p:nvSpPr>
          <p:spPr>
            <a:xfrm rot="-8431175">
              <a:off x="5548912" y="2278047"/>
              <a:ext cx="588851" cy="588851"/>
            </a:xfrm>
            <a:prstGeom prst="pie">
              <a:avLst>
                <a:gd name="adj1" fmla="val 19686997"/>
                <a:gd name="adj2" fmla="val 7771013"/>
              </a:avLst>
            </a:prstGeom>
            <a:solidFill>
              <a:srgbClr val="1976D2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3"/>
            <p:cNvSpPr/>
            <p:nvPr/>
          </p:nvSpPr>
          <p:spPr>
            <a:xfrm rot="-10551618">
              <a:off x="5498383" y="2253584"/>
              <a:ext cx="656613" cy="656891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1976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4" name="Google Shape;304;p23"/>
          <p:cNvSpPr txBox="1"/>
          <p:nvPr/>
        </p:nvSpPr>
        <p:spPr>
          <a:xfrm>
            <a:off x="5404083" y="2882857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6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5" name="Google Shape;305;p23"/>
          <p:cNvGrpSpPr/>
          <p:nvPr/>
        </p:nvGrpSpPr>
        <p:grpSpPr>
          <a:xfrm rot="5400000">
            <a:off x="4193369" y="1569752"/>
            <a:ext cx="737730" cy="737730"/>
            <a:chOff x="2920647" y="2157958"/>
            <a:chExt cx="827701" cy="827701"/>
          </a:xfrm>
        </p:grpSpPr>
        <p:sp>
          <p:nvSpPr>
            <p:cNvPr id="306" name="Google Shape;306;p23"/>
            <p:cNvSpPr/>
            <p:nvPr/>
          </p:nvSpPr>
          <p:spPr>
            <a:xfrm rot="2368348">
              <a:off x="3040494" y="2277805"/>
              <a:ext cx="588007" cy="588007"/>
            </a:xfrm>
            <a:prstGeom prst="pie">
              <a:avLst>
                <a:gd name="adj1" fmla="val 18953478"/>
                <a:gd name="adj2" fmla="val 8381030"/>
              </a:avLst>
            </a:prstGeom>
            <a:solidFill>
              <a:srgbClr val="0D47A1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3"/>
            <p:cNvSpPr/>
            <p:nvPr/>
          </p:nvSpPr>
          <p:spPr>
            <a:xfrm rot="248723">
              <a:off x="3023158" y="2234335"/>
              <a:ext cx="655715" cy="655993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0D4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23"/>
          <p:cNvSpPr txBox="1"/>
          <p:nvPr/>
        </p:nvSpPr>
        <p:spPr>
          <a:xfrm>
            <a:off x="4320431" y="1765093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6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p23"/>
          <p:cNvSpPr/>
          <p:nvPr/>
        </p:nvSpPr>
        <p:spPr>
          <a:xfrm>
            <a:off x="3753714" y="2242913"/>
            <a:ext cx="1623000" cy="1623000"/>
          </a:xfrm>
          <a:prstGeom prst="ellipse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4"/>
          <p:cNvSpPr txBox="1">
            <a:spLocks noGrp="1"/>
          </p:cNvSpPr>
          <p:nvPr>
            <p:ph type="title"/>
          </p:nvPr>
        </p:nvSpPr>
        <p:spPr>
          <a:xfrm>
            <a:off x="1450629" y="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Таблица учета стейкхолдеров (заинтересованных сторон)</a:t>
            </a:r>
            <a:endParaRPr/>
          </a:p>
        </p:txBody>
      </p:sp>
      <p:graphicFrame>
        <p:nvGraphicFramePr>
          <p:cNvPr id="315" name="Google Shape;315;p24"/>
          <p:cNvGraphicFramePr/>
          <p:nvPr>
            <p:extLst>
              <p:ext uri="{D42A27DB-BD31-4B8C-83A1-F6EECF244321}">
                <p14:modId xmlns:p14="http://schemas.microsoft.com/office/powerpoint/2010/main" val="2825010567"/>
              </p:ext>
            </p:extLst>
          </p:nvPr>
        </p:nvGraphicFramePr>
        <p:xfrm>
          <a:off x="1192374" y="914100"/>
          <a:ext cx="7297155" cy="4038913"/>
        </p:xfrm>
        <a:graphic>
          <a:graphicData uri="http://schemas.openxmlformats.org/drawingml/2006/table">
            <a:tbl>
              <a:tblPr firstRow="1" bandRow="1">
                <a:noFill/>
                <a:tableStyleId>{B76E1E23-B507-4DA1-A43B-06A3E835FE5E}</a:tableStyleId>
              </a:tblPr>
              <a:tblGrid>
                <a:gridCol w="1459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9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35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Статус стейкхолдера (заинтересованной стороны) </a:t>
                      </a:r>
                      <a:endParaRPr sz="11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Стейкхолдер </a:t>
                      </a:r>
                      <a:r>
                        <a:rPr lang="ru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известен – конкретная организация, орган государственной власти и т.д.)</a:t>
                      </a:r>
                      <a:endParaRPr sz="11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Чего хочет </a:t>
                      </a:r>
                      <a:br>
                        <a:rPr lang="ru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(цели, интересы, предпочтения)</a:t>
                      </a:r>
                      <a:endParaRPr sz="11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необходимо от него </a:t>
                      </a:r>
                      <a:r>
                        <a:rPr lang="ru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получить команда проекта)</a:t>
                      </a:r>
                      <a:endParaRPr sz="11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предлагаем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предложить команда, что бы заинтересовать)</a:t>
                      </a:r>
                      <a:endParaRPr sz="1100" u="none" strike="noStrike" cap="none"/>
                    </a:p>
                  </a:txBody>
                  <a:tcPr marL="51450" marR="51450" marT="51450" marB="514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5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Заказчик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/>
                        <a:t>Продуктовые магазины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Натуральную продукцию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Продажа продукции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Продукты животного происхождения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Пользователь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Физические лица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Качественное обслуживание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Спрос и доход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Активный отдых и качественную продукцию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2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Держатель ресурсов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Фермы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Базы поставщиков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Прибыль от сотрудничества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С/х животные, корма; семена, удобрения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Процент от заработка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Регулятор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Роспотребнадзор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Экологичность проекта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/>
                        <a:t>Разрешение на реализацию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u="none" strike="noStrike" cap="none" dirty="0"/>
                        <a:t>Экологический проект с с/х животными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"/>
          <p:cNvSpPr txBox="1">
            <a:spLocks noGrp="1"/>
          </p:cNvSpPr>
          <p:nvPr>
            <p:ph type="title"/>
          </p:nvPr>
        </p:nvSpPr>
        <p:spPr>
          <a:xfrm>
            <a:off x="1352189" y="3000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Ключевые выводы из исследования</a:t>
            </a:r>
            <a:endParaRPr/>
          </a:p>
        </p:txBody>
      </p:sp>
      <p:sp>
        <p:nvSpPr>
          <p:cNvPr id="321" name="Google Shape;321;p25"/>
          <p:cNvSpPr txBox="1">
            <a:spLocks noGrp="1"/>
          </p:cNvSpPr>
          <p:nvPr>
            <p:ph type="body" idx="1"/>
          </p:nvPr>
        </p:nvSpPr>
        <p:spPr>
          <a:xfrm>
            <a:off x="1052550" y="670655"/>
            <a:ext cx="7038900" cy="27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What – эко-база в старорусском стиле (которая находится в загородной местности г. Перми, в услуги которой входят: аренда бани, кулинарный кружок, доение с/х животных, рыбалка…)</a:t>
            </a:r>
            <a:endParaRPr sz="1600"/>
          </a:p>
          <a:p>
            <a:pPr marL="342900" lvl="0" indent="-3619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Who – к потенциальным клиентам относятся как фермы и базы поставщиков, так и физ. лица, готовые пользоваться спектром наших услуг. </a:t>
            </a:r>
            <a:endParaRPr sz="1600"/>
          </a:p>
          <a:p>
            <a:pPr marL="342900" lvl="0" indent="-3619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Why – данный проект направлен на развитие нового вида отдыха на природе, который включает в себя разнообразие услуг, направленных на увековечивание старой русской культуры. </a:t>
            </a:r>
            <a:endParaRPr sz="1600"/>
          </a:p>
          <a:p>
            <a:pPr marL="342900" lvl="0" indent="-3619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When – круглогодично</a:t>
            </a:r>
            <a:endParaRPr sz="1600"/>
          </a:p>
          <a:p>
            <a:pPr marL="342900" lvl="0" indent="-3619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AutoNum type="arabicPeriod"/>
            </a:pPr>
            <a:r>
              <a:rPr lang="ru" sz="1600"/>
              <a:t>Where – Пермский край, связь и бронь через социальные сети (ВК, Авито и др.)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3A51FF-D6EB-CCED-1803-63F9467BC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146" y="-34363"/>
            <a:ext cx="7038900" cy="914100"/>
          </a:xfrm>
        </p:spPr>
        <p:txBody>
          <a:bodyPr/>
          <a:lstStyle/>
          <a:p>
            <a:r>
              <a:rPr lang="ru" dirty="0"/>
              <a:t>Экономика проекта: Рынок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F1BA44-AA9A-1435-42ED-A2EB8630D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BD34EE38-A3EE-A599-99E7-09993424F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5" y="492129"/>
            <a:ext cx="3387154" cy="3414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5" name="table">
            <a:extLst>
              <a:ext uri="{FF2B5EF4-FFF2-40B4-BE49-F238E27FC236}">
                <a16:creationId xmlns:a16="http://schemas.microsoft.com/office/drawing/2014/main" id="{11617FA3-5CD9-A307-239B-99BD4D789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172" y="422687"/>
            <a:ext cx="3059806" cy="47208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6" name="table">
            <a:extLst>
              <a:ext uri="{FF2B5EF4-FFF2-40B4-BE49-F238E27FC236}">
                <a16:creationId xmlns:a16="http://schemas.microsoft.com/office/drawing/2014/main" id="{2F2CB8B5-D8EF-595A-6DE9-365B19929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508" y="1064427"/>
            <a:ext cx="2585076" cy="170890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4F07F4-ECB3-8DF2-FEE3-178C757831B4}"/>
              </a:ext>
            </a:extLst>
          </p:cNvPr>
          <p:cNvSpPr txBox="1"/>
          <p:nvPr/>
        </p:nvSpPr>
        <p:spPr>
          <a:xfrm>
            <a:off x="7846500" y="1307850"/>
            <a:ext cx="86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1.8млрд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30AD5-AA3F-507A-FDD2-1521D3AF25B6}"/>
              </a:ext>
            </a:extLst>
          </p:cNvPr>
          <p:cNvSpPr txBox="1"/>
          <p:nvPr/>
        </p:nvSpPr>
        <p:spPr>
          <a:xfrm>
            <a:off x="7915046" y="1530086"/>
            <a:ext cx="809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159млн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A474C0-673B-DF29-7922-E2BDE0558FB3}"/>
              </a:ext>
            </a:extLst>
          </p:cNvPr>
          <p:cNvSpPr txBox="1"/>
          <p:nvPr/>
        </p:nvSpPr>
        <p:spPr>
          <a:xfrm>
            <a:off x="7915046" y="1698893"/>
            <a:ext cx="859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13.9млн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951B13-ECF5-BCFB-8B0C-6777F64777C9}"/>
              </a:ext>
            </a:extLst>
          </p:cNvPr>
          <p:cNvSpPr txBox="1"/>
          <p:nvPr/>
        </p:nvSpPr>
        <p:spPr>
          <a:xfrm>
            <a:off x="433161" y="3063574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Россия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9CE282-39D0-5372-C14A-6F9417C8D5B4}"/>
              </a:ext>
            </a:extLst>
          </p:cNvPr>
          <p:cNvSpPr txBox="1"/>
          <p:nvPr/>
        </p:nvSpPr>
        <p:spPr>
          <a:xfrm>
            <a:off x="2215918" y="3150342"/>
            <a:ext cx="10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Эко - база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8353AC-E5C7-94C0-6E9B-1127A86C2B59}"/>
              </a:ext>
            </a:extLst>
          </p:cNvPr>
          <p:cNvSpPr txBox="1"/>
          <p:nvPr/>
        </p:nvSpPr>
        <p:spPr>
          <a:xfrm>
            <a:off x="1297500" y="3925184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Рынок туризма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67D264-CB81-954A-FDC0-2DD07F07DE78}"/>
              </a:ext>
            </a:extLst>
          </p:cNvPr>
          <p:cNvSpPr txBox="1"/>
          <p:nvPr/>
        </p:nvSpPr>
        <p:spPr>
          <a:xfrm>
            <a:off x="3407409" y="2069929"/>
            <a:ext cx="169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За прошлый год индустрией оказано услуг на 10,5млрд рублей, на 40% больше к уровню предыдущего года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E558AD-617D-0F79-D72A-CC6218E875EE}"/>
              </a:ext>
            </a:extLst>
          </p:cNvPr>
          <p:cNvSpPr txBox="1"/>
          <p:nvPr/>
        </p:nvSpPr>
        <p:spPr>
          <a:xfrm>
            <a:off x="3489161" y="3173310"/>
            <a:ext cx="169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По данным Росстата численность населения Пермского края составляет 2.508.352 человек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64E82C-AAE9-86FF-0415-35B0A080C9FA}"/>
              </a:ext>
            </a:extLst>
          </p:cNvPr>
          <p:cNvSpPr txBox="1"/>
          <p:nvPr/>
        </p:nvSpPr>
        <p:spPr>
          <a:xfrm>
            <a:off x="3549315" y="4322020"/>
            <a:ext cx="16925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936 000 наши потенциальные клиенты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7789C5-ED6F-45D5-269E-BBF8AF453A5D}"/>
              </a:ext>
            </a:extLst>
          </p:cNvPr>
          <p:cNvSpPr txBox="1"/>
          <p:nvPr/>
        </p:nvSpPr>
        <p:spPr>
          <a:xfrm>
            <a:off x="7831558" y="1891513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1.872.000.000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FA455C-3FC7-EB2A-837C-F897298AF982}"/>
              </a:ext>
            </a:extLst>
          </p:cNvPr>
          <p:cNvSpPr txBox="1"/>
          <p:nvPr/>
        </p:nvSpPr>
        <p:spPr>
          <a:xfrm>
            <a:off x="7846500" y="2068224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1.000.000.000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787D4E-CC68-648A-1481-0591A30751EC}"/>
              </a:ext>
            </a:extLst>
          </p:cNvPr>
          <p:cNvSpPr txBox="1"/>
          <p:nvPr/>
        </p:nvSpPr>
        <p:spPr>
          <a:xfrm>
            <a:off x="7860948" y="2260844"/>
            <a:ext cx="1114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Более 30%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C1840F-EAB3-E0E0-754A-C0E0B11650A7}"/>
              </a:ext>
            </a:extLst>
          </p:cNvPr>
          <p:cNvSpPr txBox="1"/>
          <p:nvPr/>
        </p:nvSpPr>
        <p:spPr>
          <a:xfrm>
            <a:off x="7969129" y="2450334"/>
            <a:ext cx="619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 лет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32D541-2593-DB68-EE80-DC70C543CD3E}"/>
              </a:ext>
            </a:extLst>
          </p:cNvPr>
          <p:cNvSpPr txBox="1"/>
          <p:nvPr/>
        </p:nvSpPr>
        <p:spPr>
          <a:xfrm>
            <a:off x="4927641" y="3219252"/>
            <a:ext cx="17040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Из них трудоспособные 35%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104E9E-C3C0-EA48-4790-A8A43CFA908E}"/>
              </a:ext>
            </a:extLst>
          </p:cNvPr>
          <p:cNvSpPr txBox="1"/>
          <p:nvPr/>
        </p:nvSpPr>
        <p:spPr>
          <a:xfrm>
            <a:off x="4991853" y="4225797"/>
            <a:ext cx="1594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Средний ценник отдыха за сутки у конкурентов 5000р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13F7E2-E8D6-45FA-7D18-6809E1E45BFD}"/>
              </a:ext>
            </a:extLst>
          </p:cNvPr>
          <p:cNvSpPr txBox="1"/>
          <p:nvPr/>
        </p:nvSpPr>
        <p:spPr>
          <a:xfrm>
            <a:off x="5302581" y="2134679"/>
            <a:ext cx="10495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Рост сферы туризма и окупаемость</a:t>
            </a:r>
          </a:p>
        </p:txBody>
      </p:sp>
    </p:spTree>
    <p:extLst>
      <p:ext uri="{BB962C8B-B14F-4D97-AF65-F5344CB8AC3E}">
        <p14:creationId xmlns:p14="http://schemas.microsoft.com/office/powerpoint/2010/main" val="3670614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9AE4C-6799-C80C-B362-4253706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Экономика </a:t>
            </a:r>
            <a:r>
              <a:rPr lang="ru-RU"/>
              <a:t>проекта: Рынок</a:t>
            </a: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994DB7B-616D-5A9A-7357-A8071A085614}"/>
              </a:ext>
            </a:extLst>
          </p:cNvPr>
          <p:cNvSpPr/>
          <p:nvPr/>
        </p:nvSpPr>
        <p:spPr>
          <a:xfrm>
            <a:off x="3138985" y="1992317"/>
            <a:ext cx="2163171" cy="2061665"/>
          </a:xfrm>
          <a:prstGeom prst="ellips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16ED24F-0649-1C79-4646-BFACDE2F092B}"/>
              </a:ext>
            </a:extLst>
          </p:cNvPr>
          <p:cNvSpPr/>
          <p:nvPr/>
        </p:nvSpPr>
        <p:spPr>
          <a:xfrm>
            <a:off x="3575712" y="2673783"/>
            <a:ext cx="1289716" cy="13449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97B62FA-E821-EC7E-139E-BA3AF779F085}"/>
              </a:ext>
            </a:extLst>
          </p:cNvPr>
          <p:cNvSpPr/>
          <p:nvPr/>
        </p:nvSpPr>
        <p:spPr>
          <a:xfrm>
            <a:off x="3763370" y="3126240"/>
            <a:ext cx="914400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FE6EC23-0577-8D92-9735-3AB7E6CDAA24}"/>
              </a:ext>
            </a:extLst>
          </p:cNvPr>
          <p:cNvCxnSpPr/>
          <p:nvPr/>
        </p:nvCxnSpPr>
        <p:spPr>
          <a:xfrm>
            <a:off x="4974609" y="2262663"/>
            <a:ext cx="151490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F5173C8-CA29-9A66-A4DE-E1EC7A4B86F8}"/>
              </a:ext>
            </a:extLst>
          </p:cNvPr>
          <p:cNvCxnSpPr/>
          <p:nvPr/>
        </p:nvCxnSpPr>
        <p:spPr>
          <a:xfrm>
            <a:off x="4974609" y="3023149"/>
            <a:ext cx="151490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3679D9F-F01F-88B1-0717-BF943A3BF0F1}"/>
              </a:ext>
            </a:extLst>
          </p:cNvPr>
          <p:cNvCxnSpPr/>
          <p:nvPr/>
        </p:nvCxnSpPr>
        <p:spPr>
          <a:xfrm>
            <a:off x="4510585" y="3637128"/>
            <a:ext cx="191751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E5E6943-2292-D7CE-44DC-896955C5E72B}"/>
              </a:ext>
            </a:extLst>
          </p:cNvPr>
          <p:cNvSpPr txBox="1"/>
          <p:nvPr/>
        </p:nvSpPr>
        <p:spPr>
          <a:xfrm>
            <a:off x="6707875" y="2169994"/>
            <a:ext cx="12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1,8млрд ТАМ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13D299-2D89-5CE1-5898-95AD001D1FD2}"/>
              </a:ext>
            </a:extLst>
          </p:cNvPr>
          <p:cNvSpPr txBox="1"/>
          <p:nvPr/>
        </p:nvSpPr>
        <p:spPr>
          <a:xfrm>
            <a:off x="6598691" y="2869260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159 млн </a:t>
            </a:r>
            <a:r>
              <a:rPr lang="en-US" dirty="0">
                <a:solidFill>
                  <a:schemeClr val="bg1"/>
                </a:solidFill>
              </a:rPr>
              <a:t>SAM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583CA3-FE58-36C7-0962-6A156175A003}"/>
              </a:ext>
            </a:extLst>
          </p:cNvPr>
          <p:cNvSpPr txBox="1"/>
          <p:nvPr/>
        </p:nvSpPr>
        <p:spPr>
          <a:xfrm>
            <a:off x="6598691" y="3574041"/>
            <a:ext cx="1990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13,9 </a:t>
            </a:r>
            <a:r>
              <a:rPr lang="ru-RU" dirty="0">
                <a:solidFill>
                  <a:schemeClr val="bg1"/>
                </a:solidFill>
              </a:rPr>
              <a:t>млн </a:t>
            </a:r>
            <a:r>
              <a:rPr lang="en-US" dirty="0">
                <a:solidFill>
                  <a:schemeClr val="bg1"/>
                </a:solidFill>
              </a:rPr>
              <a:t>SOM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70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Результаты исследования: прототип базы отдыха</a:t>
            </a:r>
            <a:endParaRPr/>
          </a:p>
        </p:txBody>
      </p:sp>
      <p:pic>
        <p:nvPicPr>
          <p:cNvPr id="327" name="Google Shape;3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401" y="1307852"/>
            <a:ext cx="4937199" cy="35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76A3E-B387-A303-9B5A-C8BE23E6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/>
              <a:t>Ценностное предложение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A58CF7-DCF4-1EEB-DFD3-1C5887593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9718" y="982333"/>
            <a:ext cx="7126682" cy="3231221"/>
          </a:xfrm>
        </p:spPr>
        <p:txBody>
          <a:bodyPr/>
          <a:lstStyle/>
          <a:p>
            <a:pPr algn="l"/>
            <a:r>
              <a:rPr lang="ru-RU" sz="1600" b="0" i="0" dirty="0">
                <a:effectLst/>
                <a:latin typeface="Roboto" panose="020F0502020204030204" pitchFamily="2" charset="0"/>
              </a:rPr>
              <a:t>В месте, где нет доступа к интернету, отдых протекает в разы лучше</a:t>
            </a:r>
          </a:p>
          <a:p>
            <a:pPr algn="l"/>
            <a:r>
              <a:rPr lang="ru-RU" sz="1600" b="0" i="0" dirty="0">
                <a:effectLst/>
                <a:latin typeface="Roboto" panose="020F0502020204030204" pitchFamily="2" charset="0"/>
              </a:rPr>
              <a:t>Вы сможете окунуться в атмосферу русского быта и прожить ее на себе:</a:t>
            </a:r>
          </a:p>
          <a:p>
            <a:pPr algn="l"/>
            <a:r>
              <a:rPr lang="ru-RU" sz="1600" b="0" i="0" dirty="0">
                <a:effectLst/>
                <a:latin typeface="Roboto" panose="020F0502020204030204" pitchFamily="2" charset="0"/>
              </a:rPr>
              <a:t>-Подоить коров, коз</a:t>
            </a:r>
          </a:p>
          <a:p>
            <a:pPr algn="l"/>
            <a:r>
              <a:rPr lang="ru-RU" sz="1600" b="0" i="0" dirty="0">
                <a:effectLst/>
                <a:latin typeface="Roboto" panose="020F0502020204030204" pitchFamily="2" charset="0"/>
              </a:rPr>
              <a:t>-Выращивать растения, собирать плоды</a:t>
            </a:r>
          </a:p>
          <a:p>
            <a:pPr algn="l"/>
            <a:r>
              <a:rPr lang="ru-RU" sz="1600" b="0" i="0" dirty="0">
                <a:effectLst/>
                <a:latin typeface="Roboto" panose="020F0502020204030204" pitchFamily="2" charset="0"/>
              </a:rPr>
              <a:t>-Сходить в традиционную русскую баню</a:t>
            </a:r>
          </a:p>
          <a:p>
            <a:pPr algn="l"/>
            <a:r>
              <a:rPr lang="ru-RU" sz="1600" b="0" i="0" dirty="0">
                <a:effectLst/>
                <a:latin typeface="Roboto" panose="020F0502020204030204" pitchFamily="2" charset="0"/>
              </a:rPr>
              <a:t>-Поплавать в реке</a:t>
            </a:r>
          </a:p>
          <a:p>
            <a:pPr algn="l"/>
            <a:r>
              <a:rPr lang="ru-RU" sz="1600" b="0" i="0" dirty="0">
                <a:effectLst/>
                <a:latin typeface="Roboto" panose="020F0502020204030204" pitchFamily="2" charset="0"/>
              </a:rPr>
              <a:t>-Попробовать себя в качестве повара национальных блюд из продуктов, собранных вашими руками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254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7"/>
          <p:cNvSpPr txBox="1">
            <a:spLocks noGrp="1"/>
          </p:cNvSpPr>
          <p:nvPr>
            <p:ph type="title"/>
          </p:nvPr>
        </p:nvSpPr>
        <p:spPr>
          <a:xfrm>
            <a:off x="3329500" y="24902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Команда</a:t>
            </a:r>
            <a:endParaRPr/>
          </a:p>
        </p:txBody>
      </p:sp>
      <p:pic>
        <p:nvPicPr>
          <p:cNvPr id="333" name="Google Shape;33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8724" y="932325"/>
            <a:ext cx="2457299" cy="327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7713" y="933550"/>
            <a:ext cx="2457301" cy="3276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6694" y="933550"/>
            <a:ext cx="2457301" cy="3276401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7"/>
          <p:cNvSpPr txBox="1"/>
          <p:nvPr/>
        </p:nvSpPr>
        <p:spPr>
          <a:xfrm>
            <a:off x="114348" y="4209950"/>
            <a:ext cx="28020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Грибова Алёна Владимировна </a:t>
            </a:r>
            <a:endParaRPr sz="13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Лидер</a:t>
            </a:r>
            <a:endParaRPr sz="13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7" name="Google Shape;337;p27"/>
          <p:cNvSpPr txBox="1"/>
          <p:nvPr/>
        </p:nvSpPr>
        <p:spPr>
          <a:xfrm>
            <a:off x="3215582" y="4209949"/>
            <a:ext cx="24816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Окулова Алина Алексеевна</a:t>
            </a:r>
            <a:endParaRPr sz="13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Администратор</a:t>
            </a:r>
            <a:endParaRPr sz="13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8" name="Google Shape;338;p27"/>
          <p:cNvSpPr txBox="1"/>
          <p:nvPr/>
        </p:nvSpPr>
        <p:spPr>
          <a:xfrm>
            <a:off x="6168730" y="4209950"/>
            <a:ext cx="26538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Шляпина Ксения Вадимовна</a:t>
            </a:r>
            <a:endParaRPr sz="13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Производитель</a:t>
            </a:r>
            <a:endParaRPr sz="13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"/>
          <p:cNvSpPr txBox="1">
            <a:spLocks noGrp="1"/>
          </p:cNvSpPr>
          <p:nvPr>
            <p:ph type="title"/>
          </p:nvPr>
        </p:nvSpPr>
        <p:spPr>
          <a:xfrm>
            <a:off x="2484251" y="563286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Вопросы к экспертам</a:t>
            </a:r>
            <a:endParaRPr/>
          </a:p>
        </p:txBody>
      </p:sp>
      <p:sp>
        <p:nvSpPr>
          <p:cNvPr id="344" name="Google Shape;344;p28"/>
          <p:cNvSpPr txBox="1">
            <a:spLocks noGrp="1"/>
          </p:cNvSpPr>
          <p:nvPr>
            <p:ph type="body" idx="1"/>
          </p:nvPr>
        </p:nvSpPr>
        <p:spPr>
          <a:xfrm>
            <a:off x="1217033" y="1116150"/>
            <a:ext cx="70389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Aft>
                <a:spcPts val="1200"/>
              </a:spcAft>
              <a:buAutoNum type="arabicPeriod"/>
            </a:pPr>
            <a:r>
              <a:rPr lang="ru-RU" dirty="0"/>
              <a:t>Актуально ли наше предложение ?</a:t>
            </a:r>
          </a:p>
          <a:p>
            <a:pPr marL="342900">
              <a:spcAft>
                <a:spcPts val="1200"/>
              </a:spcAft>
              <a:buAutoNum type="arabicPeriod"/>
            </a:pPr>
            <a:r>
              <a:rPr lang="ru-RU" dirty="0"/>
              <a:t>Что бы вы убрали или добавили из спектра услуг?</a:t>
            </a:r>
          </a:p>
          <a:p>
            <a:pPr marL="342900">
              <a:spcAft>
                <a:spcPts val="1200"/>
              </a:spcAft>
              <a:buAutoNum type="arabicPeriod"/>
            </a:pPr>
            <a:r>
              <a:rPr lang="ru-RU" dirty="0"/>
              <a:t>Правильно ли мы установили связь спрос – предложение?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9"/>
          <p:cNvSpPr txBox="1">
            <a:spLocks noGrp="1"/>
          </p:cNvSpPr>
          <p:nvPr>
            <p:ph type="title"/>
          </p:nvPr>
        </p:nvSpPr>
        <p:spPr>
          <a:xfrm>
            <a:off x="3" y="1443794"/>
            <a:ext cx="6526200" cy="17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/>
              <a:t>Спасибо за внимание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639</Words>
  <Application>Microsoft Office PowerPoint</Application>
  <PresentationFormat>Экран (16:9)</PresentationFormat>
  <Paragraphs>108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Montserrat</vt:lpstr>
      <vt:lpstr>Lato</vt:lpstr>
      <vt:lpstr>Roboto</vt:lpstr>
      <vt:lpstr>Focus</vt:lpstr>
      <vt:lpstr>Эко-отдых в старо-русском стиле</vt:lpstr>
      <vt:lpstr>Презентация PowerPoint</vt:lpstr>
      <vt:lpstr>Презентация PowerPoint</vt:lpstr>
      <vt:lpstr>Решение</vt:lpstr>
      <vt:lpstr>Презентация PowerPoint</vt:lpstr>
      <vt:lpstr>Аналоги решения</vt:lpstr>
      <vt:lpstr>Заинтересованные стороны (стейкхолдеры)</vt:lpstr>
      <vt:lpstr>Таблица учета стейкхолдеров (заинтересованных сторон)</vt:lpstr>
      <vt:lpstr>Ключевые выводы из исследования</vt:lpstr>
      <vt:lpstr>Экономика проекта: Рынок</vt:lpstr>
      <vt:lpstr>Экономика проекта: Рынок</vt:lpstr>
      <vt:lpstr>Результаты исследования: прототип базы отдыха</vt:lpstr>
      <vt:lpstr>Ценностное предложение</vt:lpstr>
      <vt:lpstr>Команда</vt:lpstr>
      <vt:lpstr>Вопросы к экспертам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Эко-отдых в старо-русском стиле</dc:title>
  <dc:creator>User</dc:creator>
  <cp:lastModifiedBy>User</cp:lastModifiedBy>
  <cp:revision>1</cp:revision>
  <dcterms:modified xsi:type="dcterms:W3CDTF">2023-11-24T09:55:28Z</dcterms:modified>
</cp:coreProperties>
</file>