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1" r:id="rId7"/>
    <p:sldId id="263" r:id="rId8"/>
    <p:sldId id="264" r:id="rId9"/>
    <p:sldId id="265" r:id="rId10"/>
    <p:sldId id="272" r:id="rId11"/>
    <p:sldId id="273" r:id="rId12"/>
    <p:sldId id="274" r:id="rId13"/>
    <p:sldId id="357" r:id="rId14"/>
    <p:sldId id="358" r:id="rId15"/>
  </p:sldIdLst>
  <p:sldSz cx="15119350" cy="10691813"/>
  <p:notesSz cx="9928225" cy="14357350"/>
  <p:embeddedFontLst>
    <p:embeddedFont>
      <p:font typeface="Arial Black" panose="020B0A04020102020204" pitchFamily="34" charset="0"/>
      <p:regular r:id="rId17"/>
      <p:bold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92" autoAdjust="0"/>
    <p:restoredTop sz="95214" autoAdjust="0"/>
  </p:normalViewPr>
  <p:slideViewPr>
    <p:cSldViewPr snapToGrid="0">
      <p:cViewPr varScale="1">
        <p:scale>
          <a:sx n="53" d="100"/>
          <a:sy n="53" d="100"/>
        </p:scale>
        <p:origin x="1070" y="62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dirty="0">
                <a:solidFill>
                  <a:schemeClr val="tx1"/>
                </a:solidFill>
              </a:rPr>
              <a:t>Сохранение и преумножение потенциала российской культуры предполагает достижение результатов общего культурного развития человека в государственной системе образования. Приобретение педагогикой статуса доказательной  требует  использование современных технологий, направленных на осуществлений педагогических измерений.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0090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1039455" y="569240"/>
            <a:ext cx="12737234" cy="85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66974" lvl="0" indent="-425230" algn="l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133947" lvl="1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700921" lvl="2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267895" lvl="3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834869" lvl="4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401842" lvl="5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968816" lvl="6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535790" lvl="7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102763" lvl="8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7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7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88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‹#›</a:t>
            </a:fld>
            <a:endParaRPr kumimoji="0" sz="1488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775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cifrovoj-sled-razvitia-kultury-r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ok-nark.ru/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eywen.com/000/UrlLog100.htm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80;&#1090;-&#1075;&#1088;&#1072;&#1085;&#1090;&#1099;.&#1088;&#1092;/2" TargetMode="External"/><Relationship Id="rId5" Type="http://schemas.openxmlformats.org/officeDocument/2006/relationships/hyperlink" Target="https://online.fasie.ru/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3.png"/><Relationship Id="rId12" Type="http://schemas.openxmlformats.org/officeDocument/2006/relationships/image" Target="../media/image28.jpg"/><Relationship Id="rId17" Type="http://schemas.openxmlformats.org/officeDocument/2006/relationships/image" Target="../media/image19.png"/><Relationship Id="rId2" Type="http://schemas.openxmlformats.org/officeDocument/2006/relationships/tags" Target="../tags/tag1.xml"/><Relationship Id="rId16" Type="http://schemas.openxmlformats.org/officeDocument/2006/relationships/image" Target="../media/image3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emf"/><Relationship Id="rId11" Type="http://schemas.openxmlformats.org/officeDocument/2006/relationships/image" Target="../media/image27.jp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31.png"/><Relationship Id="rId10" Type="http://schemas.openxmlformats.org/officeDocument/2006/relationships/image" Target="../media/image26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5.jpeg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4288783"/>
            <a:ext cx="7014474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Цифровой след развития культуры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93550" y="9422857"/>
            <a:ext cx="7014474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  <a:hlinkClick r:id="rId9"/>
              </a:rPr>
              <a:t>https://pt.2035.university/project/cifrovoj-sled-razvitia-kultury-rf</a:t>
            </a:r>
            <a:r>
              <a:rPr lang="ru-RU" i="1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790799" y="2391853"/>
            <a:ext cx="13234200" cy="644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b="1" dirty="0">
                <a:solidFill>
                  <a:schemeClr val="tx1"/>
                </a:solidFill>
              </a:rPr>
              <a:t>Проблема: </a:t>
            </a:r>
            <a:r>
              <a:rPr lang="ru-RU" sz="3600" dirty="0">
                <a:solidFill>
                  <a:schemeClr val="tx1"/>
                </a:solidFill>
              </a:rPr>
              <a:t>возникла необходимость объективного измерения личностных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ru-RU" sz="3600" dirty="0">
                <a:solidFill>
                  <a:schemeClr val="tx1"/>
                </a:solidFill>
              </a:rPr>
              <a:t>результатов и универсальных компетенций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ru-RU" sz="3600" dirty="0">
                <a:solidFill>
                  <a:schemeClr val="tx1"/>
                </a:solidFill>
              </a:rPr>
              <a:t> школьников и студентов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600" b="1" dirty="0">
              <a:solidFill>
                <a:schemeClr val="tx1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ru-RU" sz="3600" b="1" dirty="0">
                <a:solidFill>
                  <a:schemeClr val="tx1"/>
                </a:solidFill>
              </a:rPr>
              <a:t>Актуальность. Привязка к требованиям нормативных документов. Падение ОКР развития</a:t>
            </a:r>
          </a:p>
          <a:p>
            <a:pPr lvl="0" algn="just">
              <a:lnSpc>
                <a:spcPct val="115000"/>
              </a:lnSpc>
            </a:pPr>
            <a:endParaRPr lang="ru-RU" sz="3600" b="1" dirty="0">
              <a:solidFill>
                <a:schemeClr val="tx1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ru-RU" sz="3600" dirty="0">
                <a:solidFill>
                  <a:schemeClr val="tx1"/>
                </a:solidFill>
              </a:rPr>
              <a:t>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chemeClr val="tx1"/>
                </a:solidFill>
              </a:rPr>
              <a:t>Масштаб. </a:t>
            </a:r>
            <a:r>
              <a:rPr lang="ru-RU" sz="3600" i="0" u="none" strike="noStrike" cap="none" dirty="0">
                <a:solidFill>
                  <a:schemeClr val="tx1"/>
                </a:solidFill>
              </a:rPr>
              <a:t>Государственный.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1433206" y="2577252"/>
            <a:ext cx="9031593" cy="5806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tx1"/>
                </a:solidFill>
              </a:rPr>
              <a:t>Создание Индивидуального лингвистического цифрового  профиля человека для определения уровня развития личностных, метапредметных образовательных результатов и  универсальных компетенций. </a:t>
            </a:r>
            <a:r>
              <a:rPr lang="ru-RU" sz="3600" dirty="0">
                <a:solidFill>
                  <a:schemeClr val="lt1"/>
                </a:solidFill>
              </a:rPr>
              <a:t>идти по всем этим пунктам. </a:t>
            </a:r>
            <a:r>
              <a:rPr lang="ru-RU" sz="36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36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3CBD605-680C-447E-B16F-36DC5E9C9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328564"/>
              </p:ext>
            </p:extLst>
          </p:nvPr>
        </p:nvGraphicFramePr>
        <p:xfrm>
          <a:off x="790799" y="3149548"/>
          <a:ext cx="13473833" cy="31089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67391">
                  <a:extLst>
                    <a:ext uri="{9D8B030D-6E8A-4147-A177-3AD203B41FA5}">
                      <a16:colId xmlns:a16="http://schemas.microsoft.com/office/drawing/2014/main" val="1258540943"/>
                    </a:ext>
                  </a:extLst>
                </a:gridCol>
                <a:gridCol w="1374290">
                  <a:extLst>
                    <a:ext uri="{9D8B030D-6E8A-4147-A177-3AD203B41FA5}">
                      <a16:colId xmlns:a16="http://schemas.microsoft.com/office/drawing/2014/main" val="1140928006"/>
                    </a:ext>
                  </a:extLst>
                </a:gridCol>
                <a:gridCol w="6132152">
                  <a:extLst>
                    <a:ext uri="{9D8B030D-6E8A-4147-A177-3AD203B41FA5}">
                      <a16:colId xmlns:a16="http://schemas.microsoft.com/office/drawing/2014/main" val="4092922004"/>
                    </a:ext>
                  </a:extLst>
                </a:gridCol>
              </a:tblGrid>
              <a:tr h="451826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ИИ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, ляжет в основу   линейки продуктов направленных на формирование и измерение универсальных компетенций обучающихся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Сегмент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0" dirty="0">
                          <a:latin typeface="Arial Narrow" panose="020B0606020202030204" pitchFamily="34" charset="0"/>
                        </a:rPr>
                        <a:t>Функции  линейки продукта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90246"/>
                  </a:ext>
                </a:extLst>
              </a:tr>
              <a:tr h="56421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для формирования  индивидуального лингвистического профиля 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ИЛП) обучающегося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Arial Narrow" panose="020B0606020202030204" pitchFamily="34" charset="0"/>
                        </a:rPr>
                        <a:t>ИЛП обучающегося – измерение образовательных результатов (понятия, смыслы и ценности в авторских текстах, анализ среды развития.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348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5" y="947911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F5CB3D83-D9EC-4696-9DBA-0F6B19B0C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908336"/>
              </p:ext>
            </p:extLst>
          </p:nvPr>
        </p:nvGraphicFramePr>
        <p:xfrm>
          <a:off x="790654" y="1622637"/>
          <a:ext cx="13886535" cy="85039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51461">
                  <a:extLst>
                    <a:ext uri="{9D8B030D-6E8A-4147-A177-3AD203B41FA5}">
                      <a16:colId xmlns:a16="http://schemas.microsoft.com/office/drawing/2014/main" val="4116110852"/>
                    </a:ext>
                  </a:extLst>
                </a:gridCol>
                <a:gridCol w="4433530">
                  <a:extLst>
                    <a:ext uri="{9D8B030D-6E8A-4147-A177-3AD203B41FA5}">
                      <a16:colId xmlns:a16="http://schemas.microsoft.com/office/drawing/2014/main" val="2218927795"/>
                    </a:ext>
                  </a:extLst>
                </a:gridCol>
                <a:gridCol w="3026881">
                  <a:extLst>
                    <a:ext uri="{9D8B030D-6E8A-4147-A177-3AD203B41FA5}">
                      <a16:colId xmlns:a16="http://schemas.microsoft.com/office/drawing/2014/main" val="1534206233"/>
                    </a:ext>
                  </a:extLst>
                </a:gridCol>
                <a:gridCol w="2674663">
                  <a:extLst>
                    <a:ext uri="{9D8B030D-6E8A-4147-A177-3AD203B41FA5}">
                      <a16:colId xmlns:a16="http://schemas.microsoft.com/office/drawing/2014/main" val="2793828809"/>
                    </a:ext>
                  </a:extLst>
                </a:gridCol>
              </a:tblGrid>
              <a:tr h="750348">
                <a:tc>
                  <a:txBody>
                    <a:bodyPr/>
                    <a:lstStyle/>
                    <a:p>
                      <a:r>
                        <a:rPr lang="ru-RU" sz="2400" dirty="0"/>
                        <a:t>Продукт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/>
                        <a:t>Прямые конкуренты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Непрямые конкуренты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Преимущество продукта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918458"/>
                  </a:ext>
                </a:extLst>
              </a:tr>
              <a:tr h="175081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ИАС 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PolyAnalyst (США) - платформа интеллектуального анализа текстовых данных, обеспечивает лингвистический и семантический анализ текста и др.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RCO </a:t>
                      </a:r>
                      <a:r>
                        <a:rPr kumimoji="0" lang="ru-RU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Fact</a:t>
                      </a: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kumimoji="0" lang="ru-RU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Extractor</a:t>
                      </a: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 SDK (Россия) - инструмент компьютерного анализа текстовой информации.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«</a:t>
                      </a:r>
                      <a:r>
                        <a:rPr kumimoji="0" lang="ru-RU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Крибрум</a:t>
                      </a: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» ( Россия) — система мониторинга и анализа социальных медиа.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Авторская цивилизационно-культурная  модель, положенная в основу программы, позволяет выстраивать </a:t>
                      </a:r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целостную систему отношений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между базовыми элементами матрицы культуры семьи, школы, вуза, города, региона, страны в  процессе обучения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946192"/>
                  </a:ext>
                </a:extLst>
              </a:tr>
              <a:tr h="1026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Сервис для формирования  индивидуального лингвистического профиля  (ИЛП) обучающегося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Прямых конкурентов нет.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Оценка универсальных компетенций  осуществляется на основании  процедуры сопровождения решения практико ориентированных заданий.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</a:rPr>
                        <a:t>Центры независимой оценки  квалификации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hlinkClick r:id="rId5"/>
                        </a:rPr>
                        <a:t>https://nok-nark.ru/</a:t>
                      </a:r>
                      <a:r>
                        <a:rPr lang="ru-RU" sz="1800" b="1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dirty="0">
                        <a:solidFill>
                          <a:schemeClr val="bg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7258"/>
                  </a:ext>
                </a:extLst>
              </a:tr>
              <a:tr h="2047717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Сервис по  управлению общим культурным развитием семьи, ребёнка, обучающегося </a:t>
                      </a:r>
                    </a:p>
                    <a:p>
                      <a:endParaRPr lang="ru-RU" sz="2000" b="1" dirty="0">
                        <a:solidFill>
                          <a:schemeClr val="accent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Прямых конкурентов нет.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Общее культурное развитие происходит в соответствии образоватеными программами и планами воспитательной работы ОУ.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</a:rPr>
                        <a:t>Множество информационных ресурсов, программ и приложений,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направленных на развитие отдельных образовательных результатов в области коммуникации, искусства, игропрактики и др.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3129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602222" y="1975237"/>
            <a:ext cx="13914903" cy="180292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790799" y="2203249"/>
            <a:ext cx="13914904" cy="134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Масштаб проекта – государственный.</a:t>
            </a:r>
          </a:p>
          <a:p>
            <a:pPr lvl="0">
              <a:lnSpc>
                <a:spcPct val="115000"/>
              </a:lnSpc>
            </a:pPr>
            <a:r>
              <a:rPr lang="ru-RU" sz="2400" b="1" dirty="0">
                <a:solidFill>
                  <a:schemeClr val="lt1"/>
                </a:solidFill>
              </a:rPr>
              <a:t>950 образовательных организаций высшего образования и около 1300 филиалов. </a:t>
            </a:r>
            <a:endParaRPr sz="24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F35AE26-3E6D-4168-825D-CEDC15B6E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406"/>
          <a:stretch/>
        </p:blipFill>
        <p:spPr bwMode="auto">
          <a:xfrm>
            <a:off x="1747694" y="3881516"/>
            <a:ext cx="10215706" cy="557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 dirty="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2">
            <a:extLst>
              <a:ext uri="{FF2B5EF4-FFF2-40B4-BE49-F238E27FC236}">
                <a16:creationId xmlns:a16="http://schemas.microsoft.com/office/drawing/2014/main" id="{1B6E3E1E-5DE8-4595-9D8E-F4DE21313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142255"/>
              </p:ext>
            </p:extLst>
          </p:nvPr>
        </p:nvGraphicFramePr>
        <p:xfrm>
          <a:off x="894749" y="2052268"/>
          <a:ext cx="13430101" cy="7116264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148841">
                  <a:extLst>
                    <a:ext uri="{9D8B030D-6E8A-4147-A177-3AD203B41FA5}">
                      <a16:colId xmlns:a16="http://schemas.microsoft.com/office/drawing/2014/main" val="3718712183"/>
                    </a:ext>
                  </a:extLst>
                </a:gridCol>
                <a:gridCol w="2986387">
                  <a:extLst>
                    <a:ext uri="{9D8B030D-6E8A-4147-A177-3AD203B41FA5}">
                      <a16:colId xmlns:a16="http://schemas.microsoft.com/office/drawing/2014/main" val="3362020392"/>
                    </a:ext>
                  </a:extLst>
                </a:gridCol>
                <a:gridCol w="1666595">
                  <a:extLst>
                    <a:ext uri="{9D8B030D-6E8A-4147-A177-3AD203B41FA5}">
                      <a16:colId xmlns:a16="http://schemas.microsoft.com/office/drawing/2014/main" val="3778480408"/>
                    </a:ext>
                  </a:extLst>
                </a:gridCol>
                <a:gridCol w="3490380">
                  <a:extLst>
                    <a:ext uri="{9D8B030D-6E8A-4147-A177-3AD203B41FA5}">
                      <a16:colId xmlns:a16="http://schemas.microsoft.com/office/drawing/2014/main" val="3831782948"/>
                    </a:ext>
                  </a:extLst>
                </a:gridCol>
                <a:gridCol w="2137898">
                  <a:extLst>
                    <a:ext uri="{9D8B030D-6E8A-4147-A177-3AD203B41FA5}">
                      <a16:colId xmlns:a16="http://schemas.microsoft.com/office/drawing/2014/main" val="2659914142"/>
                    </a:ext>
                  </a:extLst>
                </a:gridCol>
              </a:tblGrid>
              <a:tr h="767491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/>
                          </a:solidFill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/>
                          </a:solidFill>
                        </a:rPr>
                        <a:t>Успешные кейсы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/>
                          </a:solidFill>
                        </a:rPr>
                        <a:t>Клиенты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/>
                          </a:solidFill>
                        </a:rPr>
                        <a:t>Продажи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/>
                          </a:solidFill>
                        </a:rPr>
                        <a:t>Другое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16635"/>
                  </a:ext>
                </a:extLst>
              </a:tr>
              <a:tr h="2399836">
                <a:tc>
                  <a:txBody>
                    <a:bodyPr/>
                    <a:lstStyle/>
                    <a:p>
                      <a:r>
                        <a:rPr lang="ru-RU" sz="1600" b="1" dirty="0"/>
                        <a:t>Цивилизационно-культурная модель, положенная в основу </a:t>
                      </a:r>
                      <a:r>
                        <a:rPr lang="en-US" sz="1600" b="1" dirty="0"/>
                        <a:t>PROFILE</a:t>
                      </a:r>
                      <a:r>
                        <a:rPr lang="ru-RU" sz="1600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Школьный музей «Человеческий капитал (ресурсный центр социального капитала» ГБОУ Школа № 2056 им. П. Романова (2011-2015 гг.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Федеральная  инновационная площадка ИХО РАО» (2012-2013гг.)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600" b="1" dirty="0"/>
                        <a:t>B2G</a:t>
                      </a:r>
                    </a:p>
                    <a:p>
                      <a:r>
                        <a:rPr lang="en-US" sz="1600" b="1" dirty="0"/>
                        <a:t>B2C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Международная выставка «Интермузей», 2 года подряд участие </a:t>
                      </a:r>
                    </a:p>
                    <a:p>
                      <a:endParaRPr lang="ru-RU" sz="1600" b="1" dirty="0"/>
                    </a:p>
                    <a:p>
                      <a:r>
                        <a:rPr lang="ru-RU" sz="1600" b="1" dirty="0"/>
                        <a:t>Образовательные программы и работа УНЦ в ФГБОУ ВО МПГУ</a:t>
                      </a:r>
                    </a:p>
                    <a:p>
                      <a:endParaRPr lang="ru-RU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 2 Статьи  </a:t>
                      </a:r>
                      <a:r>
                        <a:rPr lang="en-US" sz="1600" b="1" dirty="0"/>
                        <a:t>SKOPUS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/>
                    </a:p>
                    <a:p>
                      <a:endParaRPr lang="ru-RU" sz="16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600" b="1" dirty="0"/>
                        <a:t>Научно-методологические семинары «Матетико-дидактический метод» УНЦ МПОиК МПГУ (2015-2020), 11 рабочих программах дисциплин магистратуры «Когнитивные исследования в образовании», «Междисциплинарные исследования в образовании» (2017-2022).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02984"/>
                  </a:ext>
                </a:extLst>
              </a:tr>
              <a:tr h="1441493">
                <a:tc>
                  <a:txBody>
                    <a:bodyPr/>
                    <a:lstStyle/>
                    <a:p>
                      <a:r>
                        <a:rPr lang="ru-RU" sz="1600" b="1" dirty="0"/>
                        <a:t>Цивилизационная матрица ценностей положенная в основу </a:t>
                      </a:r>
                      <a:r>
                        <a:rPr lang="en-US" sz="1600" b="1" dirty="0"/>
                        <a:t>PROFILE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Исследование общего культурного развития в рамках ГБОУ СОШ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ФГБОУ ВО МГПУ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ВКР</a:t>
                      </a:r>
                      <a:r>
                        <a:rPr lang="en-US" sz="1600" b="1" dirty="0"/>
                        <a:t> </a:t>
                      </a:r>
                      <a:r>
                        <a:rPr lang="ru-RU" sz="1600" b="1" dirty="0"/>
                        <a:t>«Формирование человеческого капитала средствами музейной деятельности»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597610"/>
                  </a:ext>
                </a:extLst>
              </a:tr>
              <a:tr h="753067">
                <a:tc rowSpan="2">
                  <a:txBody>
                    <a:bodyPr/>
                    <a:lstStyle/>
                    <a:p>
                      <a:r>
                        <a:rPr lang="en-US" sz="1600" b="1"/>
                        <a:t>KEYWEN.COM</a:t>
                      </a:r>
                      <a:r>
                        <a:rPr lang="ru-RU" sz="1600" b="1"/>
                        <a:t> – сервис для тематического анализа </a:t>
                      </a:r>
                    </a:p>
                    <a:p>
                      <a:r>
                        <a:rPr lang="ru-RU" sz="1600" b="1">
                          <a:hlinkClick r:id="rId5"/>
                        </a:rPr>
                        <a:t>http://keywen.com/000/UrlLog100.htm</a:t>
                      </a:r>
                      <a:r>
                        <a:rPr lang="ru-RU" sz="1600" b="1"/>
                        <a:t> </a:t>
                      </a:r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/>
                        <a:t>Алгоритмы для долговременного прогноза научных трендов для</a:t>
                      </a:r>
                    </a:p>
                    <a:p>
                      <a:r>
                        <a:rPr lang="ru-RU" sz="1600" b="1"/>
                        <a:t>реализации их в онлайн-сервисе </a:t>
                      </a:r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/>
                        <a:t>В2В</a:t>
                      </a:r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2 Статьи  </a:t>
                      </a:r>
                      <a:r>
                        <a:rPr lang="en-US" sz="1600" b="1" dirty="0"/>
                        <a:t>SKOPUS</a:t>
                      </a:r>
                      <a:endParaRPr lang="ru-RU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Реализованы  5 грантов  РФФИ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83352"/>
                  </a:ext>
                </a:extLst>
              </a:tr>
              <a:tr h="346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80881"/>
                  </a:ext>
                </a:extLst>
              </a:tr>
              <a:tr h="1011979">
                <a:tc>
                  <a:txBody>
                    <a:bodyPr/>
                    <a:lstStyle/>
                    <a:p>
                      <a:r>
                        <a:rPr lang="ru-RU" sz="1600" b="1" dirty="0"/>
                        <a:t>Методика автоматического формирования ассоциативных портретов предметных областей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Грант РФФИ  13-07-00272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В2В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Статья  </a:t>
                      </a:r>
                      <a:r>
                        <a:rPr lang="en-US" sz="1600" b="1" dirty="0"/>
                        <a:t>SKOPUS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234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 dirty="0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 dirty="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1373364-83AA-4F78-B884-C5231A7BB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282878"/>
              </p:ext>
            </p:extLst>
          </p:nvPr>
        </p:nvGraphicFramePr>
        <p:xfrm>
          <a:off x="565264" y="2052268"/>
          <a:ext cx="14262843" cy="6963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0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1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2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601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11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Разработка плана НИОКР по созданию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Profile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 Сервиса  по плану.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Подготовка Заявки СТАРТ-1 до 05.09.2022.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Разработка бизнес-модели Сервиса  для использования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PROFILE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Подготовка Заявки  на грант Минцифры.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Подготовка учебного пособия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Подготовка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лицензированию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Работа по Блоку 1.1. НИОКР. Исследование методов и технологий для разработки онтологии цивилизационно-культурного профиля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Работа по Блоку 2.1. Построение тезауруса, разработка ценностных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массивов текстов и верифицируемой модели архитектуры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маркеров ценностей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Работа по Блокам 4 . 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4.2. разработка ТЗ  для создания Сервиса (платформа, сайт, образовательные программы,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приложения).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Блок 3. НИОКР.</a:t>
                      </a:r>
                    </a:p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3.1. Исследование и разработка моделей и методов для</a:t>
                      </a:r>
                    </a:p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выделения тем/ценностей/перспективных направлений в</a:t>
                      </a:r>
                    </a:p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корпусе с помощью онтологии 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Работа по Блоку 1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.2. разработка прототипа ПО  онтологии  </a:t>
                      </a:r>
                    </a:p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цивилизационно-культурного профиля и тестирование.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 Narrow" panose="020B0606020202030204" pitchFamily="34" charset="0"/>
                        </a:rPr>
                        <a:t>Работа по Блоку 2.2. разработка прототипа   ПО архитектуры ценностей  основе нейронных сетей и тестирование.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169340"/>
                  </a:ext>
                </a:extLst>
              </a:tr>
              <a:tr h="19722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Результат: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Подана заявка на грант Фонда содействия инновациям Старт-1                  (АС1-223281) 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Статья «Применение ИИ в многомерном тональном ценностном анализе текстов». Создание юр. Лица.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подана заявка на грант Фонда содействия инновациям Старт-1.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hlinkClick r:id="rId5"/>
                        </a:rPr>
                        <a:t>https://online.fasie.ru/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подана заявка на грант Минцифры  </a:t>
                      </a:r>
                      <a:r>
                        <a:rPr lang="en-US" sz="2000" dirty="0">
                          <a:latin typeface="Arial Narrow" panose="020B0606020202030204" pitchFamily="34" charset="0"/>
                          <a:hlinkClick r:id="rId6"/>
                        </a:rPr>
                        <a:t>https://xn----8sbis2aqlf5f.xn--p1ai/2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  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участие на форуме РПС по результатам работы,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статья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Результат: </a:t>
                      </a:r>
                      <a:r>
                        <a:rPr lang="ru-RU" sz="2000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учебное  пособие  по методике и технологии использования 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239956"/>
                  </a:ext>
                </a:extLst>
              </a:tr>
              <a:tr h="540929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Июнь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Август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Сентябрь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Октябрь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Ноябрь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Gilroy Light"/>
                          <a:cs typeface="Gilroy Light"/>
                          <a:sym typeface="Arial"/>
                        </a:rPr>
                        <a:t>Декабрь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2B5C5D7-D1BF-4ADC-B3E2-804370C1C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459404"/>
              </p:ext>
            </p:extLst>
          </p:nvPr>
        </p:nvGraphicFramePr>
        <p:xfrm>
          <a:off x="790800" y="1763686"/>
          <a:ext cx="13841441" cy="75880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93576">
                  <a:extLst>
                    <a:ext uri="{9D8B030D-6E8A-4147-A177-3AD203B41FA5}">
                      <a16:colId xmlns:a16="http://schemas.microsoft.com/office/drawing/2014/main" val="1839500787"/>
                    </a:ext>
                  </a:extLst>
                </a:gridCol>
                <a:gridCol w="2068621">
                  <a:extLst>
                    <a:ext uri="{9D8B030D-6E8A-4147-A177-3AD203B41FA5}">
                      <a16:colId xmlns:a16="http://schemas.microsoft.com/office/drawing/2014/main" val="3538192833"/>
                    </a:ext>
                  </a:extLst>
                </a:gridCol>
                <a:gridCol w="4028320">
                  <a:extLst>
                    <a:ext uri="{9D8B030D-6E8A-4147-A177-3AD203B41FA5}">
                      <a16:colId xmlns:a16="http://schemas.microsoft.com/office/drawing/2014/main" val="3371293993"/>
                    </a:ext>
                  </a:extLst>
                </a:gridCol>
                <a:gridCol w="3550924">
                  <a:extLst>
                    <a:ext uri="{9D8B030D-6E8A-4147-A177-3AD203B41FA5}">
                      <a16:colId xmlns:a16="http://schemas.microsoft.com/office/drawing/2014/main" val="3796882938"/>
                    </a:ext>
                  </a:extLst>
                </a:gridCol>
              </a:tblGrid>
              <a:tr h="6987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endParaRPr lang="en-US" sz="28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лежит в основе разработки</a:t>
                      </a:r>
                      <a:r>
                        <a:rPr lang="en-US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ряда продуктов: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Целевая аудитория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Интеллектуальная собственность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Рынки 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6233592"/>
                  </a:ext>
                </a:extLst>
              </a:tr>
              <a:tr h="775768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Активная информационно-аналитическая программа </a:t>
                      </a:r>
                    </a:p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ИИ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Ряд авторов (Лицензия на методику, регистрация ПО)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Информатика, образование, здравоохранение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81161"/>
                  </a:ext>
                </a:extLst>
              </a:tr>
              <a:tr h="7930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Сервиса прогнозной аналитики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Руководители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Частно-государственная собственность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Управление процессами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96957"/>
                  </a:ext>
                </a:extLst>
              </a:tr>
              <a:tr h="94816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Сервис для создания индивидуального лингвистического профиля  </a:t>
                      </a:r>
                      <a:r>
                        <a:rPr lang="en-US" sz="1800" b="0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ИЛП)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1800" b="0" dirty="0">
                          <a:latin typeface="Arial Narrow" panose="020B0606020202030204" pitchFamily="34" charset="0"/>
                        </a:rPr>
                        <a:t>G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Ряд авторов (Лицензия на методику, регистрация ПО)</a:t>
                      </a:r>
                    </a:p>
                    <a:p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Образование, наука, производство и управление человеческими ресурсами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973674"/>
                  </a:ext>
                </a:extLst>
              </a:tr>
              <a:tr h="86196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Сервис для создания </a:t>
                      </a:r>
                      <a:r>
                        <a:rPr lang="en-US" sz="1800" b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цивилизационно-культурного  профиля  организации, территории (ИЛП)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1800" b="0" dirty="0">
                          <a:latin typeface="Arial Narrow" panose="020B0606020202030204" pitchFamily="34" charset="0"/>
                        </a:rPr>
                        <a:t>G</a:t>
                      </a: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en-US" sz="1800" b="0" dirty="0">
                          <a:latin typeface="Arial Narrow" panose="020B0606020202030204" pitchFamily="34" charset="0"/>
                        </a:rPr>
                        <a:t>B2B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Ряд авторов (Лицензия на методику, регистрация ПО)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Управление процессами</a:t>
                      </a:r>
                    </a:p>
                    <a:p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013578"/>
                  </a:ext>
                </a:extLst>
              </a:tr>
              <a:tr h="78681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Сетевой  игры «Акселератор цивилизации»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/>
                        <a:t>B2B B2C</a:t>
                      </a:r>
                      <a:endParaRPr lang="ru-RU" sz="1800" b="0"/>
                    </a:p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ООО «ПЛЕЙЕРС КОУЧЕС», </a:t>
                      </a:r>
                      <a:r>
                        <a:rPr lang="ru-RU" sz="1800" b="0" u="none" strike="noStrike" dirty="0">
                          <a:effectLst/>
                          <a:latin typeface="Arial Narrow" panose="020B0606020202030204" pitchFamily="34" charset="0"/>
                        </a:rPr>
                        <a:t> ООО  "ПОРТАЛ РАМН», ООО "КАТЕЛЕНА«, ООО «ТЕХНОПАРК»</a:t>
                      </a:r>
                    </a:p>
                  </a:txBody>
                  <a:tcPr marL="3653" marR="3653" marT="3343" marB="0" anchor="ctr"/>
                </a:tc>
                <a:tc>
                  <a:txBody>
                    <a:bodyPr/>
                    <a:lstStyle/>
                    <a:p>
                      <a:r>
                        <a:rPr lang="ru-RU" sz="1800" b="0" dirty="0"/>
                        <a:t>Игровой, туризм 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7937"/>
                  </a:ext>
                </a:extLst>
              </a:tr>
              <a:tr h="14581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Сервиса по  управлению общим культурным развитием (человека, семьи, организации, территории)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/>
                        <a:t>B2B B2C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effectLst/>
                          <a:latin typeface="Arial Narrow" panose="020B0606020202030204" pitchFamily="34" charset="0"/>
                        </a:rPr>
                        <a:t>ООО «ПЛЕЙЕРС КОУЧЕС»,  ООО  "ПОРТАЛ РАМН», ООО "КАТЕЛЕНА«, ООО «ТЕХНОПАРК»</a:t>
                      </a:r>
                      <a:endParaRPr lang="ru-RU" sz="1800" b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53" marR="3653" marT="3343" marB="0" anchor="ctr"/>
                </a:tc>
                <a:tc>
                  <a:txBody>
                    <a:bodyPr/>
                    <a:lstStyle/>
                    <a:p>
                      <a:r>
                        <a:rPr lang="ru-RU" sz="1800" b="0" dirty="0"/>
                        <a:t>Здоровьесбережение, образование, менеджмент человеческого капитала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4558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F65796D5-1F67-402B-9EB7-519979E84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409611"/>
              </p:ext>
            </p:extLst>
          </p:nvPr>
        </p:nvGraphicFramePr>
        <p:xfrm>
          <a:off x="572142" y="2116491"/>
          <a:ext cx="13975066" cy="6592474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295508">
                  <a:extLst>
                    <a:ext uri="{9D8B030D-6E8A-4147-A177-3AD203B41FA5}">
                      <a16:colId xmlns:a16="http://schemas.microsoft.com/office/drawing/2014/main" val="725748648"/>
                    </a:ext>
                  </a:extLst>
                </a:gridCol>
                <a:gridCol w="772472">
                  <a:extLst>
                    <a:ext uri="{9D8B030D-6E8A-4147-A177-3AD203B41FA5}">
                      <a16:colId xmlns:a16="http://schemas.microsoft.com/office/drawing/2014/main" val="2067088026"/>
                    </a:ext>
                  </a:extLst>
                </a:gridCol>
                <a:gridCol w="1051420">
                  <a:extLst>
                    <a:ext uri="{9D8B030D-6E8A-4147-A177-3AD203B41FA5}">
                      <a16:colId xmlns:a16="http://schemas.microsoft.com/office/drawing/2014/main" val="3312866535"/>
                    </a:ext>
                  </a:extLst>
                </a:gridCol>
                <a:gridCol w="1094335">
                  <a:extLst>
                    <a:ext uri="{9D8B030D-6E8A-4147-A177-3AD203B41FA5}">
                      <a16:colId xmlns:a16="http://schemas.microsoft.com/office/drawing/2014/main" val="2499609041"/>
                    </a:ext>
                  </a:extLst>
                </a:gridCol>
                <a:gridCol w="1105063">
                  <a:extLst>
                    <a:ext uri="{9D8B030D-6E8A-4147-A177-3AD203B41FA5}">
                      <a16:colId xmlns:a16="http://schemas.microsoft.com/office/drawing/2014/main" val="2808410436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190575765"/>
                    </a:ext>
                  </a:extLst>
                </a:gridCol>
                <a:gridCol w="1574745">
                  <a:extLst>
                    <a:ext uri="{9D8B030D-6E8A-4147-A177-3AD203B41FA5}">
                      <a16:colId xmlns:a16="http://schemas.microsoft.com/office/drawing/2014/main" val="3393655266"/>
                    </a:ext>
                  </a:extLst>
                </a:gridCol>
                <a:gridCol w="882144">
                  <a:extLst>
                    <a:ext uri="{9D8B030D-6E8A-4147-A177-3AD203B41FA5}">
                      <a16:colId xmlns:a16="http://schemas.microsoft.com/office/drawing/2014/main" val="920067391"/>
                    </a:ext>
                  </a:extLst>
                </a:gridCol>
                <a:gridCol w="2579334">
                  <a:extLst>
                    <a:ext uri="{9D8B030D-6E8A-4147-A177-3AD203B41FA5}">
                      <a16:colId xmlns:a16="http://schemas.microsoft.com/office/drawing/2014/main" val="426362317"/>
                    </a:ext>
                  </a:extLst>
                </a:gridCol>
              </a:tblGrid>
              <a:tr h="873873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Клиенты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/>
                        <a:t>Выручка по годам,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Доля </a:t>
                      </a:r>
                      <a:r>
                        <a:rPr lang="ru-RU" b="1" dirty="0" err="1">
                          <a:solidFill>
                            <a:schemeClr val="tx1"/>
                          </a:solidFill>
                        </a:rPr>
                        <a:t>себесто-имости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EBITDA, млн.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Чистая прибыль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NPV </a:t>
                      </a:r>
                      <a:endParaRPr lang="ru-RU" b="1" dirty="0"/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Общее соотношение вложенных инвестиций к итогам проекта в конце моделирования: </a:t>
                      </a:r>
                      <a:r>
                        <a:rPr lang="ru-RU" sz="1200" b="1" dirty="0"/>
                        <a:t>стоимость разработки </a:t>
                      </a:r>
                      <a:r>
                        <a:rPr lang="en-US" sz="1200" b="1" dirty="0"/>
                        <a:t>+ %</a:t>
                      </a:r>
                      <a:r>
                        <a:rPr lang="ru-RU" sz="1200" b="1" dirty="0"/>
                        <a:t> себестоимости по годам, без учёта инфляции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77173"/>
                  </a:ext>
                </a:extLst>
              </a:tr>
              <a:tr h="495706">
                <a:tc rowSpan="3"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Лицензия </a:t>
                      </a:r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(10 млн.)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2 -й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40==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 (с учётом льгот)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 (7,1 </a:t>
                      </a:r>
                      <a:r>
                        <a:rPr lang="ru-RU" dirty="0"/>
                        <a:t>+ 8 + 20 + 40) = 75,1  </a:t>
                      </a:r>
                      <a:endParaRPr lang="ru-RU" b="1" dirty="0"/>
                    </a:p>
                    <a:p>
                      <a:endParaRPr lang="ru-RU" b="1" dirty="0"/>
                    </a:p>
                    <a:p>
                      <a:r>
                        <a:rPr lang="ru-RU" b="1" dirty="0"/>
                        <a:t>За 10 лет увеличение вложений в 3,7 раз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301181"/>
                  </a:ext>
                </a:extLst>
              </a:tr>
              <a:tr h="24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5 -й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2 66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6699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10 -й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4000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4 000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2 772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213758"/>
                  </a:ext>
                </a:extLst>
              </a:tr>
              <a:tr h="24979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для формирования  индивидуального лингвистического профиля  (ИЛП) обучающегося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2 -й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10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10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b="1" dirty="0"/>
                        <a:t>4 + </a:t>
                      </a:r>
                      <a:r>
                        <a:rPr lang="ru-RU" b="0" dirty="0"/>
                        <a:t>4+ 100 + 500 = </a:t>
                      </a:r>
                      <a:r>
                        <a:rPr lang="ru-RU" b="1" dirty="0"/>
                        <a:t>608 млн.</a:t>
                      </a:r>
                    </a:p>
                    <a:p>
                      <a:endParaRPr lang="ru-RU" b="1" dirty="0"/>
                    </a:p>
                    <a:p>
                      <a:r>
                        <a:rPr lang="ru-RU" b="1" dirty="0"/>
                        <a:t>За 10 лет увеличение вложений в 11 раз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107734"/>
                  </a:ext>
                </a:extLst>
              </a:tr>
              <a:tr h="24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5 -й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1000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630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99942"/>
                  </a:ext>
                </a:extLst>
              </a:tr>
              <a:tr h="3311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712911"/>
                  </a:ext>
                </a:extLst>
              </a:tr>
              <a:tr h="24979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Сетевая игра «Акселератор цивилизации» 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(100 руб мес./1 руб. год)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2 -й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0,05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b="1" dirty="0"/>
                        <a:t>10 +0,1+ 5 + 11 = 26,1</a:t>
                      </a:r>
                    </a:p>
                    <a:p>
                      <a:endParaRPr lang="ru-RU" b="1" dirty="0"/>
                    </a:p>
                    <a:p>
                      <a:r>
                        <a:rPr lang="ru-RU" b="1" dirty="0"/>
                        <a:t>За 10 лет увеличение вложений в 30 раз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85249"/>
                  </a:ext>
                </a:extLst>
              </a:tr>
              <a:tr h="324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5 -й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тыс.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3,5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36238"/>
                  </a:ext>
                </a:extLst>
              </a:tr>
              <a:tr h="24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10 -й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 млн.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1100  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769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539087"/>
                  </a:ext>
                </a:extLst>
              </a:tr>
              <a:tr h="37078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Сервис по  управлению общим культурным развитием человека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2 -й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тыс.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25/100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12/55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b="1" dirty="0"/>
                        <a:t>(6,5 +10) </a:t>
                      </a:r>
                      <a:r>
                        <a:rPr lang="ru-RU" b="0" dirty="0"/>
                        <a:t>+ 40 + 150 +  300 = 476,5 млн.</a:t>
                      </a:r>
                    </a:p>
                    <a:p>
                      <a:endParaRPr lang="ru-RU" b="0" dirty="0"/>
                    </a:p>
                    <a:p>
                      <a:endParaRPr lang="ru-RU" b="0" dirty="0"/>
                    </a:p>
                    <a:p>
                      <a:r>
                        <a:rPr lang="ru-RU" b="1" dirty="0"/>
                        <a:t>За 10 лет увеличение вложений в 13 раз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01327"/>
                  </a:ext>
                </a:extLst>
              </a:tr>
              <a:tr h="381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5 -й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млн.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2.500/1.500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1.698/746,9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822543"/>
                  </a:ext>
                </a:extLst>
              </a:tr>
              <a:tr h="44687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10 -й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млн.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15.000/9.0000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10.395/6.237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824679"/>
                  </a:ext>
                </a:extLst>
              </a:tr>
              <a:tr h="648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Итого, за 10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16.428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196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На слайде про финансы все итоги в деньгах есть. Сколько вы отдадите инвестору? На каких условиях? Доля, опцион, займ или что вы ещё можете придумать/предложить? Пишите тут чётко и конкретно. Если есть расчёты по оценке стоимости компании – тоже вынесите итоги на этот слайд. </a:t>
            </a:r>
            <a:r>
              <a:rPr kumimoji="0" lang="ru-RU" sz="2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(удалить это после заполнения слайда)</a:t>
            </a:r>
            <a:endParaRPr kumimoji="0" sz="2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55A4D2C-1D83-4CBC-B3F2-35E17E0E4082}"/>
              </a:ext>
            </a:extLst>
          </p:cNvPr>
          <p:cNvGraphicFramePr>
            <a:graphicFrameLocks noGrp="1"/>
          </p:cNvGraphicFramePr>
          <p:nvPr/>
        </p:nvGraphicFramePr>
        <p:xfrm>
          <a:off x="892450" y="3128453"/>
          <a:ext cx="13086836" cy="4493889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5615926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434353">
                  <a:extLst>
                    <a:ext uri="{9D8B030D-6E8A-4147-A177-3AD203B41FA5}">
                      <a16:colId xmlns:a16="http://schemas.microsoft.com/office/drawing/2014/main" val="1995419215"/>
                    </a:ext>
                  </a:extLst>
                </a:gridCol>
                <a:gridCol w="1239371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4797186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</a:tblGrid>
              <a:tr h="119076">
                <a:tc>
                  <a:txBody>
                    <a:bodyPr/>
                    <a:lstStyle/>
                    <a:p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Надо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Сегмент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Доля от будущей прибыли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Лицензия </a:t>
                      </a: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(10 млн.)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15 млн.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45%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667496"/>
                  </a:ext>
                </a:extLst>
              </a:tr>
              <a:tr h="470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прогнозной аналитики   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(2 млн./ год)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8 млн.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B2G</a:t>
                      </a:r>
                      <a:endParaRPr lang="ru-RU" sz="18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Частно-государственный сектор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602301"/>
                  </a:ext>
                </a:extLst>
              </a:tr>
              <a:tr h="682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Сетевая игра «Акселератор цивилизации»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(100 руб мес./1 руб. год)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10 млн.</a:t>
                      </a:r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dirty="0"/>
                        <a:t>В2</a:t>
                      </a:r>
                      <a:r>
                        <a:rPr lang="en-US" sz="1800" b="1" dirty="0"/>
                        <a:t>B</a:t>
                      </a:r>
                      <a:endParaRPr lang="ru-RU" sz="1800" b="1" dirty="0"/>
                    </a:p>
                  </a:txBody>
                  <a:tcPr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  <a:p>
                      <a:r>
                        <a:rPr lang="en-US" sz="2000" b="1" dirty="0"/>
                        <a:t>20 %</a:t>
                      </a:r>
                      <a:endParaRPr lang="ru-RU" sz="2000" b="1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559634"/>
                  </a:ext>
                </a:extLst>
              </a:tr>
              <a:tr h="12032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 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500 руб. мес. частн. польз., 2 млн. год. (корпорация 1000 польз)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16,5 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млн.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В2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3</a:t>
                      </a:r>
                      <a:r>
                        <a:rPr lang="ru-RU" sz="2400" b="1" dirty="0"/>
                        <a:t>0%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3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Как будет выглядеть ваша совместная работа с индустриальным партнёром? Вы хотите чтобы он вас купил прямо сейчас? Или сделать совместное предприятие для выхода на новые рынки? </a:t>
            </a:r>
            <a:br>
              <a:rPr kumimoji="0" lang="ru-RU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br>
              <a:rPr kumimoji="0" lang="ru-RU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ru-RU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Или вы хотите к нему на работу? Или вы хотите, чтобы он стал вашим клиентом? Тут уже сложнее. Вы получается не сотрудничество предлагаете, а продаёте ему свою продукцию (услуги). Даже если и так, может быть ему купить у вас сначала 51%, например?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468070" y="365156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946CEC24-636F-484F-839D-5FD029212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4369"/>
              </p:ext>
            </p:extLst>
          </p:nvPr>
        </p:nvGraphicFramePr>
        <p:xfrm>
          <a:off x="569050" y="2963153"/>
          <a:ext cx="13981251" cy="37185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199014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105247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4418271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  <a:gridCol w="5258719">
                  <a:extLst>
                    <a:ext uri="{9D8B030D-6E8A-4147-A177-3AD203B41FA5}">
                      <a16:colId xmlns:a16="http://schemas.microsoft.com/office/drawing/2014/main" val="49175642"/>
                    </a:ext>
                  </a:extLst>
                </a:gridCol>
              </a:tblGrid>
              <a:tr h="369926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Сектор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Партнёр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Сотрудничество и услуги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543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Лицензия </a:t>
                      </a:r>
                      <a:r>
                        <a:rPr lang="en-US" sz="2000" b="1" dirty="0"/>
                        <a:t>PROFILE</a:t>
                      </a:r>
                      <a:r>
                        <a:rPr lang="ru-RU" sz="2000" b="1" dirty="0"/>
                        <a:t> (10 млн.)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В2</a:t>
                      </a:r>
                      <a:r>
                        <a:rPr lang="en-US" sz="2000" dirty="0"/>
                        <a:t>B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Минцифры, грант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-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67496"/>
                  </a:ext>
                </a:extLst>
              </a:tr>
              <a:tr h="12236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/>
                        <a:t>Сетевая игра «Акселератор цивилизации»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dirty="0"/>
                        <a:t>В2</a:t>
                      </a:r>
                      <a:r>
                        <a:rPr lang="en-US" sz="2000" dirty="0"/>
                        <a:t>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/>
                        <a:t>B</a:t>
                      </a:r>
                      <a:r>
                        <a:rPr lang="ru-RU" sz="2000" dirty="0"/>
                        <a:t>2С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Вузы,  Мин. Туризма, Мин. Науки и образования, Мин. Просвещения, главы региона, города</a:t>
                      </a:r>
                    </a:p>
                    <a:p>
                      <a:r>
                        <a:rPr lang="ru-RU" sz="2000" dirty="0"/>
                        <a:t>Родительская ассоциация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Тестирование игры </a:t>
                      </a:r>
                    </a:p>
                    <a:p>
                      <a:r>
                        <a:rPr lang="ru-RU" sz="2000" dirty="0"/>
                        <a:t>Олимпиады</a:t>
                      </a:r>
                    </a:p>
                    <a:p>
                      <a:r>
                        <a:rPr lang="ru-RU" sz="2000" dirty="0"/>
                        <a:t>Просветительские проекты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59634"/>
                  </a:ext>
                </a:extLst>
              </a:tr>
              <a:tr h="1310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по  управлению общим культурным развитием человека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dirty="0"/>
                        <a:t>В2</a:t>
                      </a:r>
                      <a:r>
                        <a:rPr lang="en-US" sz="2000" dirty="0"/>
                        <a:t>B</a:t>
                      </a:r>
                      <a:endParaRPr lang="ru-RU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/>
                        <a:t>B2G</a:t>
                      </a:r>
                      <a:endParaRPr lang="en-US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Скидка на пользование сервисом на 1 год 50% (1 млн./1000 чел.)</a:t>
                      </a:r>
                    </a:p>
                    <a:p>
                      <a:r>
                        <a:rPr lang="ru-RU" sz="2000" dirty="0"/>
                        <a:t>Родительская ассоциация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Создание совместного пилотного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69" y="1095558"/>
          <a:ext cx="1969" cy="1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9" y="1095558"/>
                        <a:ext cx="1969" cy="1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oogle Shape;117;p5"/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7" name="Таблица 17">
            <a:extLst>
              <a:ext uri="{FF2B5EF4-FFF2-40B4-BE49-F238E27FC236}">
                <a16:creationId xmlns:a16="http://schemas.microsoft.com/office/drawing/2014/main" id="{4D899555-9FB5-447B-81B0-2BE48D6EB079}"/>
              </a:ext>
            </a:extLst>
          </p:cNvPr>
          <p:cNvGraphicFramePr>
            <a:graphicFrameLocks noGrp="1"/>
          </p:cNvGraphicFramePr>
          <p:nvPr/>
        </p:nvGraphicFramePr>
        <p:xfrm>
          <a:off x="484692" y="2907402"/>
          <a:ext cx="13938286" cy="5617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5392">
                  <a:extLst>
                    <a:ext uri="{9D8B030D-6E8A-4147-A177-3AD203B41FA5}">
                      <a16:colId xmlns:a16="http://schemas.microsoft.com/office/drawing/2014/main" val="63911266"/>
                    </a:ext>
                  </a:extLst>
                </a:gridCol>
                <a:gridCol w="6053751">
                  <a:extLst>
                    <a:ext uri="{9D8B030D-6E8A-4147-A177-3AD203B41FA5}">
                      <a16:colId xmlns:a16="http://schemas.microsoft.com/office/drawing/2014/main" val="2362195389"/>
                    </a:ext>
                  </a:extLst>
                </a:gridCol>
                <a:gridCol w="1027659">
                  <a:extLst>
                    <a:ext uri="{9D8B030D-6E8A-4147-A177-3AD203B41FA5}">
                      <a16:colId xmlns:a16="http://schemas.microsoft.com/office/drawing/2014/main" val="2700366602"/>
                    </a:ext>
                  </a:extLst>
                </a:gridCol>
                <a:gridCol w="5941484">
                  <a:extLst>
                    <a:ext uri="{9D8B030D-6E8A-4147-A177-3AD203B41FA5}">
                      <a16:colId xmlns:a16="http://schemas.microsoft.com/office/drawing/2014/main" val="3481931430"/>
                    </a:ext>
                  </a:extLst>
                </a:gridCol>
              </a:tblGrid>
              <a:tr h="1222420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700" b="1" dirty="0">
                          <a:solidFill>
                            <a:srgbClr val="0070C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Сабанина Наталия Рафаэлевна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инициатор проекта,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профессиональная область -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философия образования, теория и практика человеческого и социального капиталов, проектный менеджер, преподаватель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Кузнецов Петр Павлович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</a:rPr>
                        <a:t>–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профессор, д. мед. наук, совладелец медицинской страховой компании «Медстрах» и её руководитель в течение 30 лет, идеолог развития биомедицины и технологий цифрового двойника человека.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302673479"/>
                  </a:ext>
                </a:extLst>
              </a:tr>
              <a:tr h="128514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Трушкин Сергей Юрьевич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</a:rPr>
                        <a:t>–</a:t>
                      </a:r>
                      <a:r>
                        <a:rPr lang="en-US" sz="1700" dirty="0">
                          <a:solidFill>
                            <a:srgbClr val="434343"/>
                          </a:solidFill>
                        </a:rPr>
                        <a:t>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цифровая трансформация и менеджмент, разработчик методологии ресурсно-целевого моделирования, преподаватель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Медведева Диана</a:t>
                      </a:r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Владимировна –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</a:rPr>
                        <a:t>главный региональный эксперт WSR и «Абилимкикс» по компетенции «Предпринимательство», специалист по бизнес-планированию, экономист, региональный эксперт АСИ по направлению «Образование и кадры».</a:t>
                      </a:r>
                      <a:endParaRPr lang="ru-RU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233982841"/>
                  </a:ext>
                </a:extLst>
              </a:tr>
              <a:tr h="898839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70C0"/>
                          </a:solidFill>
                        </a:rPr>
                        <a:t>Шарнин Михаил Михайлович – </a:t>
                      </a:r>
                      <a:r>
                        <a:rPr lang="ru-RU" sz="1500" b="1" dirty="0"/>
                        <a:t>специалист в области информационных технологий, к.т.н., разработка программ ИИ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</a:rPr>
                        <a:t>Сокирянская Елена Алексеевна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</a:rPr>
                        <a:t>-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архитектор экосистем для человека и бизнеса, подбор кадров и </a:t>
                      </a:r>
                      <a:r>
                        <a:rPr lang="en-US" sz="1500" b="1" dirty="0">
                          <a:solidFill>
                            <a:srgbClr val="434343"/>
                          </a:solidFill>
                        </a:rPr>
                        <a:t>GR.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 </a:t>
                      </a:r>
                      <a:endParaRPr lang="ru-RU" sz="1700" b="1" dirty="0">
                        <a:solidFill>
                          <a:srgbClr val="434343"/>
                        </a:solidFill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238975179"/>
                  </a:ext>
                </a:extLst>
              </a:tr>
              <a:tr h="105835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Козинец Елена Андреевна </a:t>
                      </a:r>
                      <a:r>
                        <a:rPr lang="ru-RU" sz="1700" dirty="0">
                          <a:solidFill>
                            <a:srgbClr val="434343"/>
                          </a:solidFill>
                        </a:rPr>
                        <a:t>–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проекты в области геймификации образовательного процесса в сфере охраны труда</a:t>
                      </a:r>
                      <a:endParaRPr lang="ru-RU" sz="1700" b="1" dirty="0">
                        <a:solidFill>
                          <a:srgbClr val="434343"/>
                        </a:solidFill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Соколова    Маргарита Владимировна – 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</a:rPr>
                        <a:t>бренд-директор </a:t>
                      </a: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PR-</a:t>
                      </a:r>
                      <a:r>
                        <a:rPr lang="ru-RU" sz="1500" b="1" dirty="0">
                          <a:solidFill>
                            <a:schemeClr val="tx1"/>
                          </a:solidFill>
                        </a:rPr>
                        <a:t>агентства, имиджмейкер-аналитик, консультант по репутации, маркетинг территорий и государственного управления </a:t>
                      </a:r>
                      <a:endParaRPr lang="ru-RU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099804417"/>
                  </a:ext>
                </a:extLst>
              </a:tr>
              <a:tr h="1150514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Калинин Степан Сергеевич </a:t>
                      </a:r>
                      <a:r>
                        <a:rPr lang="ru-RU" sz="1700" dirty="0"/>
                        <a:t>– </a:t>
                      </a:r>
                      <a:r>
                        <a:rPr lang="ru-RU" sz="1500" b="1" dirty="0"/>
                        <a:t>к. филол. н., лингвист – разработчик тезауруса для программы ИИ, переводчик. 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0070C0"/>
                          </a:solidFill>
                        </a:rPr>
                        <a:t>Рыбаков Иван Александрович 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</a:rPr>
                        <a:t>- </a:t>
                      </a:r>
                      <a:r>
                        <a:rPr lang="ru-RU" sz="1500" b="1" dirty="0">
                          <a:solidFill>
                            <a:srgbClr val="434343"/>
                          </a:solidFill>
                        </a:rPr>
                        <a:t>специалист в области упаковки продукта и продаж. Реализованы проекты по укреплению здоровья работников</a:t>
                      </a:r>
                      <a:endParaRPr lang="ru-RU" sz="1700" b="1" dirty="0"/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194161994"/>
                  </a:ext>
                </a:extLst>
              </a:tr>
            </a:tbl>
          </a:graphicData>
        </a:graphic>
      </p:graphicFrame>
      <p:pic>
        <p:nvPicPr>
          <p:cNvPr id="22" name="Рисунок 21" descr="Изображение выглядит как текст, человек, внутренний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C551F0DC-DA1A-4F81-AC66-A25370CB23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875" t="3021" r="55937" b="20525"/>
          <a:stretch/>
        </p:blipFill>
        <p:spPr>
          <a:xfrm>
            <a:off x="599564" y="3104378"/>
            <a:ext cx="669656" cy="774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8" descr="Петр Павлович Кузнецов » Медвестник">
            <a:extLst>
              <a:ext uri="{FF2B5EF4-FFF2-40B4-BE49-F238E27FC236}">
                <a16:creationId xmlns:a16="http://schemas.microsoft.com/office/drawing/2014/main" id="{5D600B1B-FE51-42F0-941D-1B05893D1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24000"/>
          <a:stretch/>
        </p:blipFill>
        <p:spPr bwMode="auto">
          <a:xfrm>
            <a:off x="7606258" y="3192716"/>
            <a:ext cx="669656" cy="709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4" descr="Каким должен быть ИТ-директор - Бизнес-издание Клуб Директоров">
            <a:extLst>
              <a:ext uri="{FF2B5EF4-FFF2-40B4-BE49-F238E27FC236}">
                <a16:creationId xmlns:a16="http://schemas.microsoft.com/office/drawing/2014/main" id="{D4A2927F-0DD7-4940-86FE-E8B68FA963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" t="2307" r="150" b="23224"/>
          <a:stretch/>
        </p:blipFill>
        <p:spPr bwMode="auto">
          <a:xfrm>
            <a:off x="636234" y="4285604"/>
            <a:ext cx="669656" cy="714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6" descr="Елена Сокирянская | ВКонтакте">
            <a:extLst>
              <a:ext uri="{FF2B5EF4-FFF2-40B4-BE49-F238E27FC236}">
                <a16:creationId xmlns:a16="http://schemas.microsoft.com/office/drawing/2014/main" id="{86880E94-F819-4D0C-98E9-59A21F6C2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3" t="8336" r="7807" b="28968"/>
          <a:stretch/>
        </p:blipFill>
        <p:spPr bwMode="auto">
          <a:xfrm>
            <a:off x="7608628" y="5519664"/>
            <a:ext cx="669656" cy="816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4C18A46-3B23-4315-BF90-FAD6AB97AA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4" y="6490289"/>
            <a:ext cx="669656" cy="76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Object 2">
            <a:extLst>
              <a:ext uri="{FF2B5EF4-FFF2-40B4-BE49-F238E27FC236}">
                <a16:creationId xmlns:a16="http://schemas.microsoft.com/office/drawing/2014/main" id="{129FB68B-A195-4BC9-A6F2-C34DA9EBDFF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517" r="10724" b="39601"/>
          <a:stretch/>
        </p:blipFill>
        <p:spPr>
          <a:xfrm>
            <a:off x="7608628" y="7603943"/>
            <a:ext cx="669656" cy="74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3">
            <a:extLst>
              <a:ext uri="{FF2B5EF4-FFF2-40B4-BE49-F238E27FC236}">
                <a16:creationId xmlns:a16="http://schemas.microsoft.com/office/drawing/2014/main" id="{F1A25064-B391-4CE7-9E5F-EB7D9A2F42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08628" y="4344526"/>
            <a:ext cx="669656" cy="88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706904-A143-4F7C-B382-4EEBC6A97E6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42086"/>
          <a:stretch/>
        </p:blipFill>
        <p:spPr>
          <a:xfrm>
            <a:off x="7608628" y="6512803"/>
            <a:ext cx="669656" cy="91515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112D8F5-00BE-46AE-A5DB-60B8CE3FCFE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" r="15934"/>
          <a:stretch/>
        </p:blipFill>
        <p:spPr>
          <a:xfrm>
            <a:off x="636234" y="5458608"/>
            <a:ext cx="669656" cy="739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E2BDA89-76F0-47AF-9F15-674401FE79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6234" y="7487935"/>
            <a:ext cx="669656" cy="85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Google Shape;265;p25">
            <a:extLst>
              <a:ext uri="{FF2B5EF4-FFF2-40B4-BE49-F238E27FC236}">
                <a16:creationId xmlns:a16="http://schemas.microsoft.com/office/drawing/2014/main" id="{0DFD221C-FDF5-4B4E-9AE4-5E52C7F303BD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 flipH="1">
            <a:off x="416675" y="1912784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68;p25">
            <a:extLst>
              <a:ext uri="{FF2B5EF4-FFF2-40B4-BE49-F238E27FC236}">
                <a16:creationId xmlns:a16="http://schemas.microsoft.com/office/drawing/2014/main" id="{0D7C36F5-B0A3-4A40-B8BF-BE9DA75939F5}"/>
              </a:ext>
            </a:extLst>
          </p:cNvPr>
          <p:cNvSpPr txBox="1">
            <a:spLocks/>
          </p:cNvSpPr>
          <p:nvPr/>
        </p:nvSpPr>
        <p:spPr>
          <a:xfrm>
            <a:off x="416675" y="588544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34"/>
              </a:buClr>
              <a:buSzPts val="9354"/>
              <a:buFont typeface="Arial"/>
              <a:buNone/>
              <a:tabLst/>
              <a:defRPr/>
            </a:pPr>
            <a:r>
              <a:rPr kumimoji="0" lang="ru-RU" sz="3500" b="0" i="0" u="none" strike="noStrike" kern="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</a:p>
        </p:txBody>
      </p:sp>
      <p:pic>
        <p:nvPicPr>
          <p:cNvPr id="30" name="Google Shape;270;p25">
            <a:extLst>
              <a:ext uri="{FF2B5EF4-FFF2-40B4-BE49-F238E27FC236}">
                <a16:creationId xmlns:a16="http://schemas.microsoft.com/office/drawing/2014/main" id="{71AF8A3F-B86F-481B-A49C-50851586367F}"/>
              </a:ext>
            </a:extLst>
          </p:cNvPr>
          <p:cNvPicPr preferRelativeResize="0"/>
          <p:nvPr/>
        </p:nvPicPr>
        <p:blipFill rotWithShape="1">
          <a:blip r:embed="rId18">
            <a:alphaModFix amt="48000"/>
          </a:blip>
          <a:srcRect l="12509" t="15044" r="19245" b="34925"/>
          <a:stretch/>
        </p:blipFill>
        <p:spPr>
          <a:xfrm>
            <a:off x="3302000" y="1912784"/>
            <a:ext cx="9621520" cy="852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69;p25">
            <a:extLst>
              <a:ext uri="{FF2B5EF4-FFF2-40B4-BE49-F238E27FC236}">
                <a16:creationId xmlns:a16="http://schemas.microsoft.com/office/drawing/2014/main" id="{AAFAC7F0-D28D-4937-BDDD-111180A5EDAA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 rot="10800000" flipH="1">
            <a:off x="8985176" y="94482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2190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8896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8896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>
                <a:ln>
                  <a:noFill/>
                </a:ln>
                <a:solidFill>
                  <a:srgbClr val="3622C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3622C1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https://in-reality.ru/user/4770/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(965)274-90-25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myzeinatali@mail.ru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1848</Words>
  <Application>Microsoft Office PowerPoint</Application>
  <PresentationFormat>Произвольный</PresentationFormat>
  <Paragraphs>310</Paragraphs>
  <Slides>14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Arial</vt:lpstr>
      <vt:lpstr>Arial Black</vt:lpstr>
      <vt:lpstr>Arial Narrow</vt:lpstr>
      <vt:lpstr>2_Тема Office</vt:lpstr>
      <vt:lpstr>Слайд think-cell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Наталия</dc:creator>
  <cp:lastModifiedBy>Сабанина Наталия</cp:lastModifiedBy>
  <cp:revision>20</cp:revision>
  <dcterms:modified xsi:type="dcterms:W3CDTF">2022-07-05T20:57:56Z</dcterms:modified>
</cp:coreProperties>
</file>