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95" r:id="rId3"/>
    <p:sldId id="306" r:id="rId4"/>
    <p:sldId id="305" r:id="rId5"/>
    <p:sldId id="317" r:id="rId6"/>
    <p:sldId id="308" r:id="rId7"/>
    <p:sldId id="310" r:id="rId8"/>
    <p:sldId id="323" r:id="rId9"/>
    <p:sldId id="318" r:id="rId10"/>
    <p:sldId id="325" r:id="rId11"/>
    <p:sldId id="322" r:id="rId12"/>
    <p:sldId id="321" r:id="rId13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  <p15:guide id="7" orient="horz" pos="347">
          <p15:clr>
            <a:srgbClr val="A4A3A4"/>
          </p15:clr>
        </p15:guide>
        <p15:guide id="8" orient="horz" pos="1013">
          <p15:clr>
            <a:srgbClr val="A4A3A4"/>
          </p15:clr>
        </p15:guide>
        <p15:guide id="9" pos="2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4194"/>
    <a:srgbClr val="C5AACE"/>
    <a:srgbClr val="9460A4"/>
    <a:srgbClr val="00B6F6"/>
    <a:srgbClr val="9F70AD"/>
    <a:srgbClr val="B592C0"/>
    <a:srgbClr val="DED0D5"/>
    <a:srgbClr val="006DF2"/>
    <a:srgbClr val="6D7886"/>
    <a:srgbClr val="8588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2" autoAdjust="0"/>
    <p:restoredTop sz="94016" autoAdjust="0"/>
  </p:normalViewPr>
  <p:slideViewPr>
    <p:cSldViewPr snapToGrid="0" snapToObjects="1">
      <p:cViewPr varScale="1">
        <p:scale>
          <a:sx n="76" d="100"/>
          <a:sy n="76" d="100"/>
        </p:scale>
        <p:origin x="642" y="90"/>
      </p:cViewPr>
      <p:guideLst>
        <p:guide orient="horz" pos="748"/>
        <p:guide orient="horz" pos="3742"/>
        <p:guide orient="horz" pos="1021"/>
        <p:guide orient="horz" pos="3629"/>
        <p:guide pos="3832"/>
        <p:guide orient="horz" pos="347"/>
        <p:guide orient="horz" pos="1013"/>
        <p:guide pos="2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755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310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581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25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75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890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525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5253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822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704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6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microsoft.com/office/2007/relationships/hdphoto" Target="../media/hdphoto5.wdp"/><Relationship Id="rId10" Type="http://schemas.openxmlformats.org/officeDocument/2006/relationships/image" Target="../media/image27.sv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192344" y="2236744"/>
            <a:ext cx="9767455" cy="1887995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  <a:ea typeface="Artifakt Element Heavy" panose="020B0B03050000020004" pitchFamily="34" charset="-52"/>
              </a:rPr>
              <a:t>НАДЗЕМНЫЕ ПЕРЕХОДЫ </a:t>
            </a:r>
            <a:br>
              <a:rPr lang="ru-RU" sz="4000" b="1" dirty="0">
                <a:latin typeface="Arial Narrow" panose="020B0606020202030204" pitchFamily="34" charset="0"/>
                <a:ea typeface="Artifakt Element Heavy" panose="020B0B03050000020004" pitchFamily="34" charset="-52"/>
              </a:rPr>
            </a:br>
            <a:r>
              <a:rPr lang="ru-RU" sz="4000" b="1" dirty="0">
                <a:latin typeface="Arial Narrow" panose="020B0606020202030204" pitchFamily="34" charset="0"/>
                <a:ea typeface="Artifakt Element Heavy" panose="020B0B03050000020004" pitchFamily="34" charset="-52"/>
              </a:rPr>
              <a:t>С ОРГАНИЗАЦИЕЙ ПУНКТОВ ОЖИДАНИЯ </a:t>
            </a:r>
            <a:br>
              <a:rPr lang="ru-RU" sz="4000" b="1" dirty="0">
                <a:latin typeface="Arial Narrow" panose="020B0606020202030204" pitchFamily="34" charset="0"/>
                <a:ea typeface="Artifakt Element Heavy" panose="020B0B03050000020004" pitchFamily="34" charset="-52"/>
              </a:rPr>
            </a:br>
            <a:r>
              <a:rPr lang="ru-RU" sz="4000" b="1" dirty="0">
                <a:latin typeface="Arial Narrow" panose="020B0606020202030204" pitchFamily="34" charset="0"/>
                <a:ea typeface="Artifakt Element Heavy" panose="020B0B03050000020004" pitchFamily="34" charset="-52"/>
              </a:rPr>
              <a:t>В ТЮМЕНСКОЙ ОБЛАСТИ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7864" y="4738668"/>
            <a:ext cx="6027651" cy="1662545"/>
          </a:xfrm>
        </p:spPr>
        <p:txBody>
          <a:bodyPr>
            <a:normAutofit/>
          </a:bodyPr>
          <a:lstStyle/>
          <a:p>
            <a:pPr algn="l"/>
            <a:r>
              <a:rPr lang="ru-RU" sz="1800" dirty="0">
                <a:latin typeface="Arial Narrow" panose="020B0606020202030204" pitchFamily="34" charset="0"/>
              </a:rPr>
              <a:t>Докладчики:</a:t>
            </a:r>
          </a:p>
          <a:p>
            <a:pPr algn="l"/>
            <a:r>
              <a:rPr lang="ru-RU" sz="1800" dirty="0" err="1">
                <a:latin typeface="Arial Narrow" panose="020B0606020202030204" pitchFamily="34" charset="0"/>
              </a:rPr>
              <a:t>Ярученков</a:t>
            </a:r>
            <a:r>
              <a:rPr lang="ru-RU" sz="1800" dirty="0">
                <a:latin typeface="Arial Narrow" panose="020B0606020202030204" pitchFamily="34" charset="0"/>
              </a:rPr>
              <a:t> Ярослав Сергеевич</a:t>
            </a:r>
          </a:p>
          <a:p>
            <a:pPr algn="l"/>
            <a:r>
              <a:rPr lang="ru-RU" sz="1800" dirty="0" err="1">
                <a:latin typeface="Arial Narrow" panose="020B0606020202030204" pitchFamily="34" charset="0"/>
              </a:rPr>
              <a:t>Шепелина</a:t>
            </a:r>
            <a:r>
              <a:rPr lang="ru-RU" sz="1800" dirty="0">
                <a:latin typeface="Arial Narrow" panose="020B0606020202030204" pitchFamily="34" charset="0"/>
              </a:rPr>
              <a:t> Наталья Ивановна</a:t>
            </a:r>
          </a:p>
        </p:txBody>
      </p:sp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341382" y="550863"/>
            <a:ext cx="11024393" cy="356529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ЦЕЛЬ ПРОЕКТА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814602" cy="3641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Надземные переходы с организацией пунктов ожидания в Тюменской области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96094" y="1038223"/>
            <a:ext cx="11301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 Narrow" panose="020B0606020202030204" pitchFamily="34" charset="0"/>
              </a:rPr>
              <a:t>РАЗРАБОТАТЬ КОМПЛЕКС НАДЗЕМНОГО ПЕШЕХОДНОГО ПЕРЕХОДА С ОСТАНОВКОЙ ОБЩЕСТВЕННОГО ТРАНСПОРТА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5018" y="2427604"/>
            <a:ext cx="109776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1600" dirty="0">
                <a:latin typeface="Arial Narrow" panose="020B0606020202030204" pitchFamily="34" charset="0"/>
              </a:rPr>
              <a:t>ПРОВЕСТИ АНАЛИЗ СИТУАЦИИ ОРГАНИЗАЦИИ СИСТЕМЫ ПЕШЕХОДНЫХ ПЕРЕХОДОВ ВО ВЗАИМОСВЯЗИ С ОСТАНОВОЧНЫМИ ПУНКТАМИ ОБЩЕСТВЕННОГО ТРАНСПОРТА НА ПРИГОРОДНЫХ ДОРОГАХ ТЮМЕНСКОГО РАЙОНА.</a:t>
            </a:r>
          </a:p>
          <a:p>
            <a:pPr marL="457200" indent="-457200">
              <a:buFont typeface="+mj-lt"/>
              <a:buAutoNum type="arabicPeriod"/>
            </a:pPr>
            <a:endParaRPr lang="ru-RU" sz="16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latin typeface="Arial Narrow" panose="020B0606020202030204" pitchFamily="34" charset="0"/>
              </a:rPr>
              <a:t>РАЗРАБОТАТЬ АРХИТЕКТУРНО-ПЛАНИРОВОЧНУЮ ИДЕЮ КОМПЛЕКСНОГО РЕШЕНИЯ НАДЗЕМНЫХ ПЕШЕХОДНЫХ ПЕРЕХОДОВ С ОСТАНОВОЧНЫМИ ПУНКТАМИ. </a:t>
            </a:r>
          </a:p>
          <a:p>
            <a:pPr marL="457200" indent="-457200">
              <a:buFont typeface="+mj-lt"/>
              <a:buAutoNum type="arabicPeriod"/>
            </a:pPr>
            <a:endParaRPr lang="ru-RU" sz="16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latin typeface="Arial Narrow" panose="020B0606020202030204" pitchFamily="34" charset="0"/>
              </a:rPr>
              <a:t>РАЗРАБОТАТЬ ПРЕДЛОЖЕНИЯ ПО РЕКОНСТРУКЦИИ СУЩЕСТВУЮЩИХ НАДЗЕМНЫХ ПЕШЕХОДНЫХ ПЕРЕХОДОВ С ОБЪЕДИНЕНИЕМ ИХ С ОСТАНОВОЧНЫМИ ПУНКТАМИ</a:t>
            </a:r>
          </a:p>
          <a:p>
            <a:pPr marL="457200" indent="-457200">
              <a:buFont typeface="+mj-lt"/>
              <a:buAutoNum type="arabicPeriod"/>
            </a:pPr>
            <a:endParaRPr lang="ru-RU" sz="16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600" dirty="0">
                <a:latin typeface="Arial Narrow" panose="020B0606020202030204" pitchFamily="34" charset="0"/>
              </a:rPr>
              <a:t>ПРЕДЛОЖИТЬ МЕРОПРИЯТИЯ ПО РАЗВИТИЮ СИСТЕМЫ ВСПОМОГАТЕЛЬНОГО ОБСЛУЖИВАНИЯ </a:t>
            </a:r>
          </a:p>
        </p:txBody>
      </p:sp>
      <p:sp>
        <p:nvSpPr>
          <p:cNvPr id="9" name="Заголовок 17"/>
          <p:cNvSpPr txBox="1">
            <a:spLocks/>
          </p:cNvSpPr>
          <p:nvPr/>
        </p:nvSpPr>
        <p:spPr>
          <a:xfrm>
            <a:off x="341381" y="1922620"/>
            <a:ext cx="11024393" cy="3565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sz="32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ЗАДАЧИ ПРОЕКТА</a:t>
            </a:r>
            <a:endParaRPr lang="ru-RU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64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5090333" cy="3641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Надземные переходы с организацией пунктов ожидания в Тюменской области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64249" y="1258911"/>
            <a:ext cx="42609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 Narrow" panose="020B0606020202030204" pitchFamily="34" charset="0"/>
              </a:rPr>
              <a:t>НЕЭФФЕКТИВНАЯ ОРГАНИЗАЦИЯ ОСТАНОВОЧНЫХ ПУНКТОВ И НАДЗЕМНЫХ ПЕШЕХОДНЫХ ПЕРЕХОДОВ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9249" y="2270597"/>
            <a:ext cx="427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 Narrow" panose="020B0606020202030204" pitchFamily="34" charset="0"/>
              </a:rPr>
              <a:t>ОТСУТСТВИЕ КОМФОРТНЫХ УСЛОВИЙ ДЛЯ ОЖИДАНИЯ В ПРИГОРОДНОЙ ЗОНЕ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9248" y="3042736"/>
            <a:ext cx="42759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 Narrow" panose="020B0606020202030204" pitchFamily="34" charset="0"/>
              </a:rPr>
              <a:t>НИЗКАЯ ИНФОРМАТИВНОСТЬ О РАСПИСАНИИ ДВИЖЕНИЯ ОБЩЕСТВЕННОГО ТРАНСПОРТА.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64250" y="4051624"/>
            <a:ext cx="38938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 Narrow" panose="020B0606020202030204" pitchFamily="34" charset="0"/>
              </a:rPr>
              <a:t>ВЫСОКАЯ АВАРИЙНОСТЬ ПРИ НАЗЕМНЫХ ПЕШЕХОДНЫХ ПЕРЕХОДАХ НА СКОРОСТНЫХ ДОРОГАХ.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838377" y="1510266"/>
            <a:ext cx="688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64%*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843402" y="2362288"/>
            <a:ext cx="688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76%*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843402" y="3272606"/>
            <a:ext cx="688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96%*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092341" y="4028939"/>
            <a:ext cx="15898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99 ДТП </a:t>
            </a:r>
          </a:p>
          <a:p>
            <a:pPr algn="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за 2023 г.**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>
            <a:off x="5681914" y="1258911"/>
            <a:ext cx="15317" cy="425124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1867" y="1287452"/>
            <a:ext cx="6020956" cy="301354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831867" y="4294665"/>
            <a:ext cx="59015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1"/>
                </a:solidFill>
                <a:latin typeface="Arial Narrow" panose="020B0606020202030204" pitchFamily="34" charset="0"/>
              </a:rPr>
              <a:t>Схема движения пешеходов </a:t>
            </a:r>
          </a:p>
          <a:p>
            <a:pPr algn="ctr"/>
            <a:r>
              <a:rPr lang="ru-RU" dirty="0">
                <a:solidFill>
                  <a:schemeClr val="accent1"/>
                </a:solidFill>
                <a:latin typeface="Arial Narrow" panose="020B0606020202030204" pitchFamily="34" charset="0"/>
              </a:rPr>
              <a:t>от остановки до входа в надземный пешеходный переход</a:t>
            </a:r>
          </a:p>
          <a:p>
            <a:pPr algn="ctr"/>
            <a:r>
              <a:rPr lang="ru-RU" dirty="0">
                <a:solidFill>
                  <a:schemeClr val="accent1"/>
                </a:solidFill>
                <a:latin typeface="Arial Narrow" panose="020B0606020202030204" pitchFamily="34" charset="0"/>
              </a:rPr>
              <a:t> в существующих условиях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64250" y="5400754"/>
            <a:ext cx="50902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164194"/>
                </a:solidFill>
                <a:latin typeface="Arial Narrow" panose="020B0606020202030204" pitchFamily="34" charset="0"/>
              </a:rPr>
              <a:t>*по результатам опроса населения </a:t>
            </a:r>
            <a:r>
              <a:rPr lang="ru-RU" sz="1400" dirty="0" err="1">
                <a:solidFill>
                  <a:srgbClr val="164194"/>
                </a:solidFill>
                <a:latin typeface="Arial Narrow" panose="020B0606020202030204" pitchFamily="34" charset="0"/>
              </a:rPr>
              <a:t>г.Тюмени</a:t>
            </a:r>
            <a:endParaRPr lang="ru-RU" sz="1400" dirty="0">
              <a:solidFill>
                <a:srgbClr val="164194"/>
              </a:solidFill>
              <a:latin typeface="Arial Narrow" panose="020B0606020202030204" pitchFamily="34" charset="0"/>
            </a:endParaRPr>
          </a:p>
          <a:p>
            <a:r>
              <a:rPr lang="ru-RU" sz="1400" dirty="0">
                <a:solidFill>
                  <a:srgbClr val="164194"/>
                </a:solidFill>
                <a:latin typeface="Arial Narrow" panose="020B0606020202030204" pitchFamily="34" charset="0"/>
              </a:rPr>
              <a:t>(в опросе приняли участие 508 человек)</a:t>
            </a:r>
          </a:p>
          <a:p>
            <a:r>
              <a:rPr lang="ru-RU" sz="1400" dirty="0">
                <a:solidFill>
                  <a:srgbClr val="164194"/>
                </a:solidFill>
                <a:latin typeface="Arial Narrow" panose="020B0606020202030204" pitchFamily="34" charset="0"/>
              </a:rPr>
              <a:t>**данные ГИБДД Тюменской области</a:t>
            </a:r>
            <a:endParaRPr lang="ru-RU" sz="1400" dirty="0">
              <a:solidFill>
                <a:srgbClr val="164194"/>
              </a:solidFill>
            </a:endParaRPr>
          </a:p>
        </p:txBody>
      </p:sp>
      <p:sp>
        <p:nvSpPr>
          <p:cNvPr id="20" name="Заголовок 17"/>
          <p:cNvSpPr>
            <a:spLocks noGrp="1"/>
          </p:cNvSpPr>
          <p:nvPr>
            <p:ph type="title"/>
          </p:nvPr>
        </p:nvSpPr>
        <p:spPr>
          <a:xfrm>
            <a:off x="349251" y="550862"/>
            <a:ext cx="2880838" cy="356529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ПРОБЛЕМА</a:t>
            </a:r>
            <a:endParaRPr lang="ru-RU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198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5032966" cy="3641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Надземные переходы с организацией пунктов ожидания в Тюменской области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956928" y="5107486"/>
            <a:ext cx="1552044" cy="310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  <a:spcAft>
                <a:spcPts val="600"/>
              </a:spcAft>
              <a:defRPr/>
            </a:pPr>
            <a:r>
              <a:rPr lang="ru-RU" sz="1400" dirty="0">
                <a:solidFill>
                  <a:schemeClr val="bg1"/>
                </a:solidFill>
                <a:latin typeface="Arial Narrow" panose="020B0606020202030204" pitchFamily="34" charset="0"/>
              </a:rPr>
              <a:t>ВАЖНЫЕ ИТОГИ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9250" y="1393693"/>
            <a:ext cx="60552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 Narrow" panose="020B0606020202030204" pitchFamily="34" charset="0"/>
              </a:rPr>
              <a:t>РЕКОНСТРУКЦИЯ СУЩЕСТВУЮЩИХ НАДЗЕМНЫХ ПЕШЕХОДНЫХ ПЕРЕХОДОВ В КОМПЛЕКС С ОСТАНОВКОЙ ОБЩЕСТВЕННОГО  ТРАНСПОРТА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249" y="2540114"/>
            <a:ext cx="6055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 Narrow" panose="020B0606020202030204" pitchFamily="34" charset="0"/>
              </a:rPr>
              <a:t>СТРОИТЕЛЬТВО НОВЫХ НАДЗЕМНЫХ ПЕРЕХОДОВ В КОМПЛЕКСЕ С ОСТАНОВКОЙ ОБЩЕСТВЕННОГО  ТРАНСПОРТА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9249" y="3576544"/>
            <a:ext cx="6055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 Narrow" panose="020B0606020202030204" pitchFamily="34" charset="0"/>
              </a:rPr>
              <a:t>ВНЕСЕНИЕ В ПРОЕКТ СИСТЕМЫ ГЕОПЕРЕДАЧИ ДАННЫХ ДВИЖЕНИЯ АВТОБУСОВ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249" y="4437258"/>
            <a:ext cx="6055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 Narrow" panose="020B0606020202030204" pitchFamily="34" charset="0"/>
              </a:rPr>
              <a:t>РАЗВИТИЕ СИСТЕМЫ ВСПОМОГАТЕЛЬНОГО ОБСЛУЖИВАНИЯ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6941981" y="1430838"/>
            <a:ext cx="0" cy="4046972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7233628" y="992564"/>
            <a:ext cx="4665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РЕЗУЛЬТАТЫ ОПРОСА НАСЕЛЕНИЯ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015859" y="1671176"/>
            <a:ext cx="3915950" cy="5355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Целесообразность строительства надземных пешеходных переходов в городе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016648" y="2642031"/>
            <a:ext cx="3915162" cy="5355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Целесообразность строительства надземных пешеходных переходов в пригороде</a:t>
            </a:r>
            <a:endParaRPr lang="ru-RU" sz="4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016648" y="3612886"/>
            <a:ext cx="3915162" cy="7571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Целесообразность строительства надземных переходов совмещенных с остановками общественного  транспорта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7193270" y="1596936"/>
            <a:ext cx="724396" cy="720000"/>
            <a:chOff x="7111347" y="1786936"/>
            <a:chExt cx="724396" cy="720000"/>
          </a:xfrm>
        </p:grpSpPr>
        <p:sp>
          <p:nvSpPr>
            <p:cNvPr id="15" name="Овал 14"/>
            <p:cNvSpPr/>
            <p:nvPr/>
          </p:nvSpPr>
          <p:spPr>
            <a:xfrm>
              <a:off x="7111347" y="1786936"/>
              <a:ext cx="720000" cy="720000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TextBox 21"/>
            <p:cNvSpPr txBox="1"/>
            <p:nvPr/>
          </p:nvSpPr>
          <p:spPr>
            <a:xfrm>
              <a:off x="7111347" y="1935042"/>
              <a:ext cx="7243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tx2"/>
                  </a:solidFill>
                  <a:latin typeface="Arial Narrow" panose="020B0606020202030204" pitchFamily="34" charset="0"/>
                </a:rPr>
                <a:t>75%</a:t>
              </a:r>
            </a:p>
          </p:txBody>
        </p:sp>
      </p:grpSp>
      <p:sp>
        <p:nvSpPr>
          <p:cNvPr id="25" name="Заголовок 17"/>
          <p:cNvSpPr>
            <a:spLocks noGrp="1"/>
          </p:cNvSpPr>
          <p:nvPr/>
        </p:nvSpPr>
        <p:spPr>
          <a:xfrm>
            <a:off x="349250" y="550863"/>
            <a:ext cx="11024393" cy="3565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sz="32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РЕШЕНИЕ</a:t>
            </a:r>
            <a:endParaRPr lang="ru-RU" sz="3200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7193270" y="2576160"/>
            <a:ext cx="724396" cy="720000"/>
            <a:chOff x="7111347" y="1786936"/>
            <a:chExt cx="724396" cy="720000"/>
          </a:xfrm>
        </p:grpSpPr>
        <p:sp>
          <p:nvSpPr>
            <p:cNvPr id="27" name="Овал 26"/>
            <p:cNvSpPr/>
            <p:nvPr/>
          </p:nvSpPr>
          <p:spPr>
            <a:xfrm>
              <a:off x="7111347" y="1786936"/>
              <a:ext cx="720000" cy="720000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TextBox 27"/>
            <p:cNvSpPr txBox="1"/>
            <p:nvPr/>
          </p:nvSpPr>
          <p:spPr>
            <a:xfrm>
              <a:off x="7111347" y="1935042"/>
              <a:ext cx="7243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tx2"/>
                  </a:solidFill>
                  <a:latin typeface="Arial Narrow" panose="020B0606020202030204" pitchFamily="34" charset="0"/>
                </a:rPr>
                <a:t>80%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7233629" y="3539709"/>
            <a:ext cx="724396" cy="720000"/>
            <a:chOff x="7111347" y="1786936"/>
            <a:chExt cx="724396" cy="720000"/>
          </a:xfrm>
        </p:grpSpPr>
        <p:sp>
          <p:nvSpPr>
            <p:cNvPr id="31" name="Овал 30"/>
            <p:cNvSpPr/>
            <p:nvPr/>
          </p:nvSpPr>
          <p:spPr>
            <a:xfrm>
              <a:off x="7111347" y="1786936"/>
              <a:ext cx="720000" cy="720000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TextBox 31"/>
            <p:cNvSpPr txBox="1"/>
            <p:nvPr/>
          </p:nvSpPr>
          <p:spPr>
            <a:xfrm>
              <a:off x="7111347" y="1935042"/>
              <a:ext cx="7243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tx2"/>
                  </a:solidFill>
                  <a:latin typeface="Arial Narrow" panose="020B0606020202030204" pitchFamily="34" charset="0"/>
                </a:rPr>
                <a:t>85%</a:t>
              </a: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7233628" y="4893324"/>
            <a:ext cx="46656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Опрос проводился в онлайн формате через социальные сети</a:t>
            </a:r>
          </a:p>
          <a:p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 опросе приняли участие 508  человек </a:t>
            </a:r>
          </a:p>
        </p:txBody>
      </p:sp>
    </p:spTree>
    <p:extLst>
      <p:ext uri="{BB962C8B-B14F-4D97-AF65-F5344CB8AC3E}">
        <p14:creationId xmlns:p14="http://schemas.microsoft.com/office/powerpoint/2010/main" val="1261861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349250" y="550863"/>
            <a:ext cx="9756651" cy="356529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РЕШЕНИЕ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5169443" cy="3641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Надземные переходы с организацией пунктов ожидания в Тюменской области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956928" y="5297486"/>
            <a:ext cx="1552044" cy="52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  <a:spcAft>
                <a:spcPts val="600"/>
              </a:spcAft>
              <a:defRPr/>
            </a:pPr>
            <a:r>
              <a:rPr lang="ru-RU" sz="1400" dirty="0">
                <a:solidFill>
                  <a:schemeClr val="bg1"/>
                </a:solidFill>
                <a:latin typeface="Fedra Sans Pro Bold" panose="020B0804040000020004" pitchFamily="34" charset="0"/>
              </a:rPr>
              <a:t>ВАЖНЫЕ ИТОГИ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769469" y="1163782"/>
            <a:ext cx="8778292" cy="4776644"/>
            <a:chOff x="635954" y="213170"/>
            <a:chExt cx="10747665" cy="5660439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954" y="2823731"/>
              <a:ext cx="4066504" cy="3049878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5954" y="213170"/>
              <a:ext cx="10747665" cy="2482414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14122" y="2806607"/>
              <a:ext cx="4069497" cy="3052123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73829" y="2806607"/>
              <a:ext cx="2268922" cy="3025229"/>
            </a:xfrm>
            <a:prstGeom prst="rect">
              <a:avLst/>
            </a:prstGeom>
          </p:spPr>
        </p:pic>
      </p:grpSp>
      <p:sp>
        <p:nvSpPr>
          <p:cNvPr id="13" name="Прямоугольник 12"/>
          <p:cNvSpPr/>
          <p:nvPr/>
        </p:nvSpPr>
        <p:spPr>
          <a:xfrm>
            <a:off x="9691980" y="3216404"/>
            <a:ext cx="2205918" cy="265303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Пример комплексного решения надземного пешеходного перехода через </a:t>
            </a:r>
            <a:r>
              <a:rPr lang="ru-RU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ул.Т.Чаркова</a:t>
            </a:r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с устройством пункта ожидания общественного транспорта</a:t>
            </a:r>
          </a:p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ТРЦ «</a:t>
            </a:r>
            <a:r>
              <a:rPr lang="ru-RU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СитиМолл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» </a:t>
            </a:r>
          </a:p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–ТЦ «Среда»</a:t>
            </a:r>
          </a:p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г.Тюмень</a:t>
            </a:r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912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923842" cy="3641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Надземные переходы с организацией пунктов ожидания в Тюменской области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956928" y="5297486"/>
            <a:ext cx="1552044" cy="310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  <a:spcAft>
                <a:spcPts val="600"/>
              </a:spcAft>
              <a:defRPr/>
            </a:pPr>
            <a:r>
              <a:rPr lang="ru-RU" sz="1400" dirty="0">
                <a:solidFill>
                  <a:schemeClr val="bg1"/>
                </a:solidFill>
                <a:latin typeface="Arial Narrow" panose="020B0606020202030204" pitchFamily="34" charset="0"/>
              </a:rPr>
              <a:t>ВАЖНЫЕ ИТОГИ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09009" y="981584"/>
            <a:ext cx="11405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Arial Narrow" panose="020B0606020202030204" pitchFamily="34" charset="0"/>
              </a:rPr>
              <a:t>ПРОЕКТ РАЗВИТИЯ СИСТЕМЫ НАДЗЕМНЫХ ПЕШЕХОДНЫХ ПЕРЕХОДОВ РЕАЛИЗУЕТСЯ В РАМКАХ НАЦИОНАЛЬНОГО ПРОЕКТА «БЕЗОПАСНЫЕ И КАЧЕСТВЕННЫЕ ДОРОГИ».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932717" y="1992719"/>
            <a:ext cx="3924471" cy="107721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tx2"/>
                </a:solidFill>
                <a:latin typeface="Arial Narrow" panose="020B0606020202030204" pitchFamily="34" charset="0"/>
              </a:rPr>
              <a:t>ФЕДЕРАЛЬНЫЙ ПРОЕКТ </a:t>
            </a:r>
          </a:p>
          <a:p>
            <a:pPr algn="ctr"/>
            <a:r>
              <a:rPr lang="ru-RU" sz="2200" b="1" dirty="0">
                <a:solidFill>
                  <a:schemeClr val="tx2"/>
                </a:solidFill>
                <a:latin typeface="Arial Narrow" panose="020B0606020202030204" pitchFamily="34" charset="0"/>
              </a:rPr>
              <a:t>«РЕГИОНАЛЬНАЯ И МЕСТНАЯ </a:t>
            </a:r>
          </a:p>
          <a:p>
            <a:pPr algn="ctr"/>
            <a:r>
              <a:rPr lang="ru-RU" sz="2200" b="1" dirty="0">
                <a:solidFill>
                  <a:schemeClr val="tx2"/>
                </a:solidFill>
                <a:latin typeface="Arial Narrow" panose="020B0606020202030204" pitchFamily="34" charset="0"/>
              </a:rPr>
              <a:t>ДОРОЖНАЯ СЕТЬ» </a:t>
            </a:r>
            <a:endParaRPr lang="ru-RU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932717" y="3291630"/>
            <a:ext cx="3924471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ФИНАНСИРОВАНИЕ ПРОЕКТА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932717" y="3764130"/>
            <a:ext cx="3924471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831,47 млрд. руб.</a:t>
            </a:r>
          </a:p>
          <a:p>
            <a:pPr algn="ctr"/>
            <a:r>
              <a:rPr lang="ru-RU" sz="1800" dirty="0">
                <a:solidFill>
                  <a:schemeClr val="tx2"/>
                </a:solidFill>
                <a:latin typeface="Arial Narrow" panose="020B0606020202030204" pitchFamily="34" charset="0"/>
              </a:rPr>
              <a:t>Федеральный бюджет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32717" y="4595127"/>
            <a:ext cx="3924471" cy="7995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3,48 млрд. руб. </a:t>
            </a:r>
            <a:br>
              <a:rPr lang="ru-RU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</a:rPr>
              <a:t>Консолидированный бюджет субъекта РФ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7576457" y="1885916"/>
            <a:ext cx="0" cy="4027596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349249" y="1912829"/>
            <a:ext cx="6538440" cy="30931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 Narrow" panose="020B0606020202030204" pitchFamily="34" charset="0"/>
              </a:rPr>
              <a:t>ОРГАНЫ ГОСУДАРСТВЕННОЙ И МУНИЦИПАЛЬНОЙ ВЛАСТИ</a:t>
            </a:r>
            <a:br>
              <a:rPr lang="en-US" sz="1600" dirty="0">
                <a:latin typeface="Arial Narrow" panose="020B0606020202030204" pitchFamily="34" charset="0"/>
              </a:rPr>
            </a:br>
            <a:r>
              <a:rPr lang="ru-RU" sz="1600" dirty="0">
                <a:latin typeface="Arial Narrow" panose="020B0606020202030204" pitchFamily="34" charset="0"/>
              </a:rPr>
              <a:t>(ПРАВИТЕЛЬСТВО ТЮМЕНСКОЙ ОБЛАСТИ)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1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 Narrow" panose="020B0606020202030204" pitchFamily="34" charset="0"/>
              </a:rPr>
              <a:t>МИНИСТЕРСТВО ТРАНСПОРТА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1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ФЕДЕРАЛЬНОЕ ДОРОЖНОЕ АГЕНТСТВО «РОСАВТОДОР»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1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ПРАВИТЕЛЬСТВО РФ В РАМКАХ ФЕДЕРАЛЬНОГО ПРОЕКТА</a:t>
            </a:r>
            <a:r>
              <a:rPr lang="en-US" sz="160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«РЕГИОНАЛЬНАЯ И МЕСТНАЯ ДОРОЖНАЯ ВЛАСТЬ»</a:t>
            </a:r>
          </a:p>
          <a:p>
            <a:endParaRPr lang="ru-RU" sz="11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 Narrow" panose="020B0606020202030204" pitchFamily="34" charset="0"/>
              </a:rPr>
              <a:t>МУНИЦИПАЛЬНОЕ КАЗЕННОЕ УЧРЕЖДЕНИЕ «ДИРЕКЦИЯ АВТОМОБИЛЬНЫХ ДОРОГ И МОСТОВ ГОРОДА ТЮМЕНИ»</a:t>
            </a:r>
            <a:endParaRPr lang="en-US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8" descr="fda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09" y="5018159"/>
            <a:ext cx="1336615" cy="100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5821aa9ceaf541450db4cd2f35b40ae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441" y="4727268"/>
            <a:ext cx="1550576" cy="155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tyumenskoj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772" y="5059860"/>
            <a:ext cx="1099499" cy="868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Emblem_of_the_Russian_Minstry_of_Transport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106" y="5134202"/>
            <a:ext cx="706072" cy="77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Заголовок 17"/>
          <p:cNvSpPr>
            <a:spLocks noGrp="1"/>
          </p:cNvSpPr>
          <p:nvPr/>
        </p:nvSpPr>
        <p:spPr>
          <a:xfrm>
            <a:off x="349250" y="550863"/>
            <a:ext cx="11024393" cy="3565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sz="32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ЦЕЛЕВАЯ АУДИТОРИЯ</a:t>
            </a:r>
            <a:endParaRPr lang="ru-RU" sz="3200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707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349250" y="534852"/>
            <a:ext cx="11024393" cy="356529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РЫНОК, ПЕРСПЕКТИВА РАЗВИТИЯ, РИСКИ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978375" cy="3641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Надземные переходы с организацией пунктов ожидания в Тюменской области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339075" y="1148284"/>
            <a:ext cx="3796183" cy="1707780"/>
            <a:chOff x="339075" y="1112659"/>
            <a:chExt cx="3796183" cy="1707780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39075" y="1112659"/>
              <a:ext cx="3796182" cy="1337176"/>
            </a:xfrm>
            <a:prstGeom prst="rect">
              <a:avLst/>
            </a:prstGeom>
            <a:ln w="28575">
              <a:solidFill>
                <a:schemeClr val="accent1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1255239" y="1547031"/>
              <a:ext cx="2880018" cy="891451"/>
            </a:xfrm>
            <a:prstGeom prst="rect">
              <a:avLst/>
            </a:prstGeom>
            <a:solidFill>
              <a:srgbClr val="00B6F6">
                <a:alpha val="21000"/>
              </a:srgbClr>
            </a:solidFill>
            <a:ln w="38100"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937982" y="2005382"/>
              <a:ext cx="2197276" cy="445725"/>
            </a:xfrm>
            <a:prstGeom prst="rect">
              <a:avLst/>
            </a:prstGeom>
            <a:solidFill>
              <a:srgbClr val="9F70AD">
                <a:alpha val="36000"/>
              </a:srgbClr>
            </a:solidFill>
            <a:ln w="38100"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402682" y="1162244"/>
              <a:ext cx="2135874" cy="3416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1" dirty="0">
                  <a:latin typeface="Arial Narrow" panose="020B0606020202030204" pitchFamily="34" charset="0"/>
                </a:rPr>
                <a:t>TAM</a:t>
              </a:r>
              <a:r>
                <a:rPr lang="ru-RU" sz="1800" b="1" dirty="0">
                  <a:latin typeface="Arial Narrow" panose="020B0606020202030204" pitchFamily="34" charset="0"/>
                </a:rPr>
                <a:t> 16,25 млрд.</a:t>
              </a:r>
              <a:r>
                <a:rPr lang="en-US" sz="1800" b="1" dirty="0">
                  <a:latin typeface="Arial Narrow" panose="020B0606020202030204" pitchFamily="34" charset="0"/>
                </a:rPr>
                <a:t> </a:t>
              </a:r>
              <a:r>
                <a:rPr lang="ru-RU" sz="1800" b="1" dirty="0">
                  <a:latin typeface="Arial Narrow" panose="020B0606020202030204" pitchFamily="34" charset="0"/>
                </a:rPr>
                <a:t>руб.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329574" y="1602022"/>
              <a:ext cx="2135874" cy="3416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1" dirty="0">
                  <a:latin typeface="Arial Narrow" panose="020B0606020202030204" pitchFamily="34" charset="0"/>
                </a:rPr>
                <a:t>SAM</a:t>
              </a:r>
              <a:r>
                <a:rPr lang="ru-RU" sz="1800" b="1" dirty="0">
                  <a:latin typeface="Arial Narrow" panose="020B0606020202030204" pitchFamily="34" charset="0"/>
                </a:rPr>
                <a:t> </a:t>
              </a:r>
              <a:r>
                <a:rPr lang="en-US" sz="1800" b="1" dirty="0">
                  <a:latin typeface="Arial Narrow" panose="020B0606020202030204" pitchFamily="34" charset="0"/>
                </a:rPr>
                <a:t>8,</a:t>
              </a:r>
              <a:r>
                <a:rPr lang="ru-RU" sz="1800" b="1" dirty="0">
                  <a:latin typeface="Arial Narrow" panose="020B0606020202030204" pitchFamily="34" charset="0"/>
                </a:rPr>
                <a:t>7 млрд.</a:t>
              </a:r>
              <a:r>
                <a:rPr lang="en-US" sz="1800" b="1" dirty="0">
                  <a:latin typeface="Arial Narrow" panose="020B0606020202030204" pitchFamily="34" charset="0"/>
                </a:rPr>
                <a:t> </a:t>
              </a:r>
              <a:r>
                <a:rPr lang="ru-RU" sz="1800" b="1" dirty="0">
                  <a:latin typeface="Arial Narrow" panose="020B0606020202030204" pitchFamily="34" charset="0"/>
                </a:rPr>
                <a:t>руб.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102463" y="2057428"/>
              <a:ext cx="2032793" cy="3416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1" dirty="0">
                  <a:latin typeface="Arial Narrow" panose="020B0606020202030204" pitchFamily="34" charset="0"/>
                </a:rPr>
                <a:t>SOM</a:t>
              </a:r>
              <a:r>
                <a:rPr lang="ru-RU" sz="1800" b="1" dirty="0">
                  <a:latin typeface="Arial Narrow" panose="020B0606020202030204" pitchFamily="34" charset="0"/>
                </a:rPr>
                <a:t> 236,5 </a:t>
              </a:r>
              <a:r>
                <a:rPr lang="ru-RU" sz="1800" b="1" dirty="0" err="1">
                  <a:latin typeface="Arial Narrow" panose="020B0606020202030204" pitchFamily="34" charset="0"/>
                </a:rPr>
                <a:t>млн.руб</a:t>
              </a:r>
              <a:r>
                <a:rPr lang="ru-RU" sz="1800" b="1" dirty="0">
                  <a:latin typeface="Arial Narrow" panose="020B0606020202030204" pitchFamily="34" charset="0"/>
                </a:rPr>
                <a:t>.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39076" y="2451107"/>
              <a:ext cx="379618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800" b="1" dirty="0">
                  <a:latin typeface="Arial Narrow" panose="020B0606020202030204" pitchFamily="34" charset="0"/>
                </a:rPr>
                <a:t>МОДЕЛЬ ПРОДАЖ:</a:t>
              </a:r>
              <a:r>
                <a:rPr lang="en-US" sz="1800" b="1" dirty="0">
                  <a:latin typeface="Arial Narrow" panose="020B0606020202030204" pitchFamily="34" charset="0"/>
                </a:rPr>
                <a:t> B2G</a:t>
              </a:r>
              <a:r>
                <a:rPr lang="ru-RU" sz="1800" b="1" dirty="0">
                  <a:latin typeface="Arial Narrow" panose="020B0606020202030204" pitchFamily="34" charset="0"/>
                </a:rPr>
                <a:t> 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339075" y="2996538"/>
            <a:ext cx="3786007" cy="2764500"/>
            <a:chOff x="349250" y="3193826"/>
            <a:chExt cx="3786007" cy="2764500"/>
          </a:xfrm>
        </p:grpSpPr>
        <p:pic>
          <p:nvPicPr>
            <p:cNvPr id="21" name="Picture 2" descr="https://sun9-34.userapi.com/impg/c5MZXXu3ZOMFVkWVGy-KpKoKQsQ_9dTlybupig/SGo7ht8I_0U.jpg?size=1060x774&amp;quality=96&amp;sign=418d6033927ad843bbe67ce62b18d8a1&amp;type=alb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250" y="3193826"/>
              <a:ext cx="3786007" cy="2764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2" name="Группа 31"/>
            <p:cNvGrpSpPr>
              <a:grpSpLocks noChangeAspect="1"/>
            </p:cNvGrpSpPr>
            <p:nvPr/>
          </p:nvGrpSpPr>
          <p:grpSpPr>
            <a:xfrm>
              <a:off x="877393" y="4339067"/>
              <a:ext cx="432000" cy="466981"/>
              <a:chOff x="7111347" y="1786936"/>
              <a:chExt cx="724396" cy="778301"/>
            </a:xfrm>
          </p:grpSpPr>
          <p:sp>
            <p:nvSpPr>
              <p:cNvPr id="33" name="Овал 32"/>
              <p:cNvSpPr/>
              <p:nvPr/>
            </p:nvSpPr>
            <p:spPr>
              <a:xfrm>
                <a:off x="7111347" y="1786936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4" name="TextBox 33"/>
              <p:cNvSpPr txBox="1"/>
              <p:nvPr/>
            </p:nvSpPr>
            <p:spPr>
              <a:xfrm>
                <a:off x="7111347" y="1795796"/>
                <a:ext cx="724396" cy="76944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2400" b="1" dirty="0">
                    <a:solidFill>
                      <a:schemeClr val="accent1"/>
                    </a:solidFill>
                    <a:latin typeface="Arial Narrow" panose="020B0606020202030204" pitchFamily="34" charset="0"/>
                  </a:rPr>
                  <a:t>1</a:t>
                </a:r>
              </a:p>
            </p:txBody>
          </p:sp>
        </p:grpSp>
        <p:grpSp>
          <p:nvGrpSpPr>
            <p:cNvPr id="38" name="Группа 37"/>
            <p:cNvGrpSpPr>
              <a:grpSpLocks noChangeAspect="1"/>
            </p:cNvGrpSpPr>
            <p:nvPr/>
          </p:nvGrpSpPr>
          <p:grpSpPr>
            <a:xfrm>
              <a:off x="1389047" y="5017053"/>
              <a:ext cx="432000" cy="466981"/>
              <a:chOff x="7111347" y="1786936"/>
              <a:chExt cx="724396" cy="778301"/>
            </a:xfrm>
          </p:grpSpPr>
          <p:sp>
            <p:nvSpPr>
              <p:cNvPr id="39" name="Овал 38"/>
              <p:cNvSpPr/>
              <p:nvPr/>
            </p:nvSpPr>
            <p:spPr>
              <a:xfrm>
                <a:off x="7111347" y="1786936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0" name="TextBox 39"/>
              <p:cNvSpPr txBox="1"/>
              <p:nvPr/>
            </p:nvSpPr>
            <p:spPr>
              <a:xfrm>
                <a:off x="7111347" y="1795796"/>
                <a:ext cx="724396" cy="76944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2400" b="1" dirty="0">
                    <a:solidFill>
                      <a:schemeClr val="accent1"/>
                    </a:solidFill>
                    <a:latin typeface="Arial Narrow" panose="020B0606020202030204" pitchFamily="34" charset="0"/>
                  </a:rPr>
                  <a:t>2</a:t>
                </a:r>
              </a:p>
            </p:txBody>
          </p:sp>
        </p:grpSp>
        <p:grpSp>
          <p:nvGrpSpPr>
            <p:cNvPr id="41" name="Группа 40"/>
            <p:cNvGrpSpPr>
              <a:grpSpLocks noChangeAspect="1"/>
            </p:cNvGrpSpPr>
            <p:nvPr/>
          </p:nvGrpSpPr>
          <p:grpSpPr>
            <a:xfrm>
              <a:off x="2538556" y="5017053"/>
              <a:ext cx="432000" cy="466981"/>
              <a:chOff x="7111347" y="1786936"/>
              <a:chExt cx="724396" cy="778301"/>
            </a:xfrm>
          </p:grpSpPr>
          <p:sp>
            <p:nvSpPr>
              <p:cNvPr id="42" name="Овал 41"/>
              <p:cNvSpPr/>
              <p:nvPr/>
            </p:nvSpPr>
            <p:spPr>
              <a:xfrm>
                <a:off x="7111347" y="1786936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3" name="TextBox 42"/>
              <p:cNvSpPr txBox="1"/>
              <p:nvPr/>
            </p:nvSpPr>
            <p:spPr>
              <a:xfrm>
                <a:off x="7111347" y="1795796"/>
                <a:ext cx="724396" cy="76944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2400" b="1" dirty="0">
                    <a:solidFill>
                      <a:schemeClr val="accent1"/>
                    </a:solidFill>
                    <a:latin typeface="Arial Narrow" panose="020B0606020202030204" pitchFamily="34" charset="0"/>
                  </a:rPr>
                  <a:t>3</a:t>
                </a:r>
              </a:p>
            </p:txBody>
          </p:sp>
        </p:grpSp>
        <p:grpSp>
          <p:nvGrpSpPr>
            <p:cNvPr id="44" name="Группа 43"/>
            <p:cNvGrpSpPr>
              <a:grpSpLocks noChangeAspect="1"/>
            </p:cNvGrpSpPr>
            <p:nvPr/>
          </p:nvGrpSpPr>
          <p:grpSpPr>
            <a:xfrm>
              <a:off x="3050078" y="4336624"/>
              <a:ext cx="432000" cy="466981"/>
              <a:chOff x="7111347" y="1786936"/>
              <a:chExt cx="724396" cy="778301"/>
            </a:xfrm>
          </p:grpSpPr>
          <p:sp>
            <p:nvSpPr>
              <p:cNvPr id="45" name="Овал 44"/>
              <p:cNvSpPr/>
              <p:nvPr/>
            </p:nvSpPr>
            <p:spPr>
              <a:xfrm>
                <a:off x="7111347" y="1786936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6" name="TextBox 45"/>
              <p:cNvSpPr txBox="1"/>
              <p:nvPr/>
            </p:nvSpPr>
            <p:spPr>
              <a:xfrm>
                <a:off x="7111347" y="1795796"/>
                <a:ext cx="724396" cy="76944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2400" b="1" dirty="0">
                    <a:solidFill>
                      <a:schemeClr val="accent1"/>
                    </a:solidFill>
                    <a:latin typeface="Arial Narrow" panose="020B0606020202030204" pitchFamily="34" charset="0"/>
                  </a:rPr>
                  <a:t>4</a:t>
                </a:r>
              </a:p>
            </p:txBody>
          </p:sp>
        </p:grpSp>
      </p:grp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573135"/>
              </p:ext>
            </p:extLst>
          </p:nvPr>
        </p:nvGraphicFramePr>
        <p:xfrm>
          <a:off x="4359650" y="1157312"/>
          <a:ext cx="7633055" cy="386717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97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9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8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38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38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58210">
                <a:tc>
                  <a:txBody>
                    <a:bodyPr/>
                    <a:lstStyle/>
                    <a:p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Arial Narrow" panose="020B0606020202030204" pitchFamily="34" charset="0"/>
                        </a:rPr>
                        <a:t>1.</a:t>
                      </a:r>
                      <a:r>
                        <a:rPr lang="ru-RU" sz="1300" baseline="0" dirty="0"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Arial Narrow" panose="020B0606020202030204" pitchFamily="34" charset="0"/>
                        </a:rPr>
                        <a:t>МОСКОВСКИЙ</a:t>
                      </a:r>
                      <a:r>
                        <a:rPr lang="ru-RU" sz="1300" baseline="0" dirty="0">
                          <a:latin typeface="Arial Narrow" panose="020B0606020202030204" pitchFamily="34" charset="0"/>
                        </a:rPr>
                        <a:t> ТРАКТ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Arial Narrow" panose="020B0606020202030204" pitchFamily="34" charset="0"/>
                        </a:rPr>
                        <a:t>2.</a:t>
                      </a:r>
                      <a:r>
                        <a:rPr lang="ru-RU" sz="1300" baseline="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dirty="0">
                          <a:latin typeface="Arial Narrow" panose="020B0606020202030204" pitchFamily="34" charset="0"/>
                        </a:rPr>
                        <a:t>ЧЕРВИШЕВСКИЙ</a:t>
                      </a:r>
                      <a:r>
                        <a:rPr lang="ru-RU" sz="1300" baseline="0" dirty="0">
                          <a:latin typeface="Arial Narrow" panose="020B0606020202030204" pitchFamily="34" charset="0"/>
                        </a:rPr>
                        <a:t> ТРАКТ</a:t>
                      </a:r>
                      <a:endParaRPr lang="ru-RU" sz="13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Arial Narrow" panose="020B0606020202030204" pitchFamily="34" charset="0"/>
                        </a:rPr>
                        <a:t>3.</a:t>
                      </a:r>
                      <a:r>
                        <a:rPr lang="ru-RU" sz="1300" baseline="0" dirty="0"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Arial Narrow" panose="020B0606020202030204" pitchFamily="34" charset="0"/>
                        </a:rPr>
                        <a:t>ЯЛУТОРОВСКИЙ </a:t>
                      </a:r>
                      <a:r>
                        <a:rPr lang="ru-RU" sz="1300" baseline="0" dirty="0">
                          <a:latin typeface="Arial Narrow" panose="020B0606020202030204" pitchFamily="34" charset="0"/>
                        </a:rPr>
                        <a:t>ТРАКТ</a:t>
                      </a:r>
                      <a:endParaRPr lang="ru-RU" sz="13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Arial Narrow" panose="020B0606020202030204" pitchFamily="34" charset="0"/>
                        </a:rPr>
                        <a:t>4.</a:t>
                      </a:r>
                    </a:p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aseline="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dirty="0">
                          <a:latin typeface="Arial Narrow" panose="020B0606020202030204" pitchFamily="34" charset="0"/>
                        </a:rPr>
                        <a:t>ТОБОЛЬСКИЙ</a:t>
                      </a:r>
                      <a:r>
                        <a:rPr lang="ru-RU" sz="1300" baseline="0" dirty="0">
                          <a:latin typeface="Arial Narrow" panose="020B0606020202030204" pitchFamily="34" charset="0"/>
                        </a:rPr>
                        <a:t> ТРАКТ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marR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 Narrow" panose="020B0606020202030204" pitchFamily="34" charset="0"/>
                        </a:rPr>
                        <a:t>Количество населенных пунктов по направлению</a:t>
                      </a:r>
                      <a:endParaRPr lang="ru-RU" sz="1400" b="0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7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4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7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6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Arial Narrow" panose="020B0606020202030204" pitchFamily="34" charset="0"/>
                        </a:rPr>
                        <a:t>Население, </a:t>
                      </a:r>
                      <a:r>
                        <a:rPr lang="ru-RU" sz="1400" dirty="0" err="1">
                          <a:latin typeface="Arial Narrow" panose="020B0606020202030204" pitchFamily="34" charset="0"/>
                        </a:rPr>
                        <a:t>тыс.чел</a:t>
                      </a:r>
                      <a:r>
                        <a:rPr lang="ru-RU" sz="1400" dirty="0">
                          <a:latin typeface="Arial Narrow" panose="020B0606020202030204" pitchFamily="34" charset="0"/>
                        </a:rPr>
                        <a:t>.</a:t>
                      </a:r>
                      <a:endParaRPr lang="ru-RU" sz="1400" b="0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42</a:t>
                      </a:r>
                      <a:r>
                        <a:rPr lang="ru-RU" sz="1600" baseline="0" dirty="0">
                          <a:latin typeface="Arial Narrow" panose="020B0606020202030204" pitchFamily="34" charset="0"/>
                        </a:rPr>
                        <a:t>  </a:t>
                      </a:r>
                      <a:endParaRPr lang="ru-RU" sz="1600" b="1" baseline="0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12  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46  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11 </a:t>
                      </a:r>
                      <a:endParaRPr lang="ru-RU" sz="1600" b="0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Arial Narrow" panose="020B0606020202030204" pitchFamily="34" charset="0"/>
                        </a:rPr>
                        <a:t>Существующие надземные пешеходные переходы</a:t>
                      </a:r>
                      <a:endParaRPr lang="ru-RU" sz="1400" b="0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7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0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1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2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marR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 Narrow" panose="020B0606020202030204" pitchFamily="34" charset="0"/>
                        </a:rPr>
                        <a:t>Существующие наземные</a:t>
                      </a:r>
                      <a:r>
                        <a:rPr lang="ru-RU" sz="1400" baseline="0" dirty="0">
                          <a:latin typeface="Arial Narrow" panose="020B0606020202030204" pitchFamily="34" charset="0"/>
                        </a:rPr>
                        <a:t> пешеходные переходы</a:t>
                      </a:r>
                      <a:endParaRPr lang="ru-RU" sz="1400" b="0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2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7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14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7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Arial Narrow" panose="020B0606020202030204" pitchFamily="34" charset="0"/>
                        </a:rPr>
                        <a:t>Проблемные места</a:t>
                      </a:r>
                      <a:endParaRPr lang="ru-RU" sz="1400" b="0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4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10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12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</a:rPr>
                        <a:t>9</a:t>
                      </a:r>
                      <a:endParaRPr lang="ru-RU" sz="16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Arial Narrow" panose="020B0606020202030204" pitchFamily="34" charset="0"/>
                        </a:rPr>
                        <a:t>ВСЕГО</a:t>
                      </a:r>
                      <a:r>
                        <a:rPr lang="ru-RU" sz="1400" b="1" baseline="0" dirty="0"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r>
                        <a:rPr lang="ru-RU" sz="1400" b="1" dirty="0">
                          <a:latin typeface="Arial Narrow" panose="020B0606020202030204" pitchFamily="34" charset="0"/>
                        </a:rPr>
                        <a:t>ТРЕБУЮТ РЕШЕНИЯ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17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16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0" name="Прямоугольник 29"/>
          <p:cNvSpPr/>
          <p:nvPr/>
        </p:nvSpPr>
        <p:spPr>
          <a:xfrm>
            <a:off x="4156041" y="5035765"/>
            <a:ext cx="780853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550" defTabSz="912114">
              <a:defRPr/>
            </a:pPr>
            <a:r>
              <a:rPr lang="ru-RU" sz="2000" b="1" dirty="0">
                <a:solidFill>
                  <a:schemeClr val="tx2"/>
                </a:solidFill>
                <a:latin typeface="Arial Narrow" panose="020B0606020202030204" pitchFamily="34" charset="0"/>
              </a:rPr>
              <a:t>РИСКИ:</a:t>
            </a:r>
            <a:b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- Проект не заинтересует органы власти</a:t>
            </a:r>
            <a:b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- Произойдёт кража идеи проекта</a:t>
            </a:r>
            <a:b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- </a:t>
            </a:r>
            <a:r>
              <a:rPr lang="ru-RU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Невостребованность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в связи неверной оценкой места расположения </a:t>
            </a:r>
            <a:endParaRPr lang="en-US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998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5" name="Заголовок 17"/>
          <p:cNvSpPr>
            <a:spLocks noGrp="1"/>
          </p:cNvSpPr>
          <p:nvPr>
            <p:ph type="title"/>
          </p:nvPr>
        </p:nvSpPr>
        <p:spPr>
          <a:xfrm>
            <a:off x="349250" y="534852"/>
            <a:ext cx="11024393" cy="356529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КОНКУРЕНТЫ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557996"/>
              </p:ext>
            </p:extLst>
          </p:nvPr>
        </p:nvGraphicFramePr>
        <p:xfrm>
          <a:off x="349250" y="1157312"/>
          <a:ext cx="11276694" cy="371157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303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6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67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96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8210">
                <a:tc>
                  <a:txBody>
                    <a:bodyPr/>
                    <a:lstStyle/>
                    <a:p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 Narrow" panose="020B0606020202030204" pitchFamily="34" charset="0"/>
                        </a:rPr>
                        <a:t>СРЕДНЕЕ </a:t>
                      </a:r>
                    </a:p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 Narrow" panose="020B0606020202030204" pitchFamily="34" charset="0"/>
                        </a:rPr>
                        <a:t>ПО РЕГИОНУ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 Narrow" panose="020B0606020202030204" pitchFamily="34" charset="0"/>
                        </a:rPr>
                        <a:t>СРЕДНЕЕ </a:t>
                      </a:r>
                    </a:p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 Narrow" panose="020B0606020202030204" pitchFamily="34" charset="0"/>
                        </a:rPr>
                        <a:t>ПО СТРАНЕ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 Narrow" panose="020B0606020202030204" pitchFamily="34" charset="0"/>
                        </a:rPr>
                        <a:t>ПРЕДЛАГАЕМОЕ </a:t>
                      </a:r>
                    </a:p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 Narrow" panose="020B0606020202030204" pitchFamily="34" charset="0"/>
                        </a:rPr>
                        <a:t>РЕШЕНИЕ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792">
                <a:tc>
                  <a:txBody>
                    <a:bodyPr/>
                    <a:lstStyle/>
                    <a:p>
                      <a:pPr marL="82550" marR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Удобство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расположения по отношению к остановке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+ /</a:t>
                      </a:r>
                      <a:r>
                        <a:rPr lang="ru-RU" sz="1800" b="1" baseline="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  <a:cs typeface="Txt"/>
                        </a:rPr>
                        <a:t>-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+ /</a:t>
                      </a:r>
                      <a:r>
                        <a:rPr lang="ru-RU" sz="1800" b="1" baseline="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  <a:cs typeface="Txt"/>
                        </a:rPr>
                        <a:t>-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+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761">
                <a:tc>
                  <a:txBody>
                    <a:bodyPr/>
                    <a:lstStyle/>
                    <a:p>
                      <a:pPr marL="82550" indent="0" algn="l"/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Доступность маломобильным группам населения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+ /</a:t>
                      </a:r>
                      <a:r>
                        <a:rPr lang="ru-RU" sz="1800" b="1" baseline="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  <a:cs typeface="Txt"/>
                        </a:rPr>
                        <a:t>-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+ /</a:t>
                      </a:r>
                      <a:r>
                        <a:rPr lang="ru-RU" sz="1800" b="1" baseline="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  <a:cs typeface="Txt"/>
                        </a:rPr>
                        <a:t>-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+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761">
                <a:tc>
                  <a:txBody>
                    <a:bodyPr/>
                    <a:lstStyle/>
                    <a:p>
                      <a:pPr marL="82550" indent="0"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Надземный пешеходный переход в комплексе с остановкой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  <a:cs typeface="Txt"/>
                        </a:rPr>
                        <a:t>-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 /</a:t>
                      </a:r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xt"/>
                        </a:rPr>
                        <a:t>-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+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512">
                <a:tc>
                  <a:txBody>
                    <a:bodyPr/>
                    <a:lstStyle/>
                    <a:p>
                      <a:pPr marL="82550" marR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Наличие зоны ожидания внутри комплекса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  <a:cs typeface="Txt"/>
                        </a:rPr>
                        <a:t>-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  <a:cs typeface="Txt"/>
                        </a:rPr>
                        <a:t>-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+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512">
                <a:tc>
                  <a:txBody>
                    <a:bodyPr/>
                    <a:lstStyle/>
                    <a:p>
                      <a:pPr marL="82550" marR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Тепловая завеса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  <a:cs typeface="Txt"/>
                        </a:rPr>
                        <a:t>-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  <a:cs typeface="Txt"/>
                        </a:rPr>
                        <a:t>-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+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512">
                <a:tc>
                  <a:txBody>
                    <a:bodyPr/>
                    <a:lstStyle/>
                    <a:p>
                      <a:pPr marL="82550" marR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Безопасность, наличие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камер видеонаблюдения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+ /</a:t>
                      </a:r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  <a:cs typeface="Txt"/>
                        </a:rPr>
                        <a:t>-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+ /</a:t>
                      </a:r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  <a:cs typeface="Txt"/>
                        </a:rPr>
                        <a:t>-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+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7512">
                <a:tc>
                  <a:txBody>
                    <a:bodyPr/>
                    <a:lstStyle/>
                    <a:p>
                      <a:pPr marL="82550" marR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Стоимость,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млн.руб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200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– 240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80 - 140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236,5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9512135" y="1157312"/>
            <a:ext cx="2113810" cy="3711572"/>
          </a:xfrm>
          <a:prstGeom prst="rect">
            <a:avLst/>
          </a:prstGeom>
          <a:ln w="3810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9250" y="5237818"/>
            <a:ext cx="111805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550" defTabSz="912114">
              <a:defRPr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по результатам анализа проектных решений надземных пешеходных пешеходов за 2022-2023 г </a:t>
            </a:r>
            <a:endParaRPr lang="en-US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82550" defTabSz="912114">
              <a:defRPr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Информация с сайта государственных и муниципальных закупок </a:t>
            </a:r>
            <a:r>
              <a:rPr lang="en-US" sz="1600" dirty="0">
                <a:solidFill>
                  <a:schemeClr val="tx2"/>
                </a:solidFill>
                <a:latin typeface="Arial Narrow" panose="020B0606020202030204" pitchFamily="34" charset="0"/>
              </a:rPr>
              <a:t>www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r>
              <a:rPr lang="en-US" sz="1600" dirty="0">
                <a:solidFill>
                  <a:schemeClr val="tx2"/>
                </a:solidFill>
                <a:latin typeface="Arial Narrow" panose="020B0606020202030204" pitchFamily="34" charset="0"/>
              </a:rPr>
              <a:t>zakupki.gov</a:t>
            </a:r>
            <a:b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Основными конкурентами в Тюменской области являются проектная компания «</a:t>
            </a:r>
            <a:r>
              <a:rPr lang="ru-RU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ТюменьДорПроект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» и проектное  бюро «Лист».</a:t>
            </a:r>
          </a:p>
        </p:txBody>
      </p:sp>
    </p:spTree>
    <p:extLst>
      <p:ext uri="{BB962C8B-B14F-4D97-AF65-F5344CB8AC3E}">
        <p14:creationId xmlns:p14="http://schemas.microsoft.com/office/powerpoint/2010/main" val="66238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5169443" cy="3641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Надземные переходы с организацией пунктов ожидания в Тюменской области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956928" y="5297486"/>
            <a:ext cx="1552044" cy="52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  <a:spcAft>
                <a:spcPts val="600"/>
              </a:spcAft>
              <a:defRPr/>
            </a:pPr>
            <a:r>
              <a:rPr lang="ru-RU" sz="1400" dirty="0">
                <a:solidFill>
                  <a:schemeClr val="bg1"/>
                </a:solidFill>
                <a:latin typeface="Fedra Sans Pro Bold" panose="020B0804040000020004" pitchFamily="34" charset="0"/>
              </a:rPr>
              <a:t>ВАЖНЫЕ ИТОГИ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14" name="Заголовок 17"/>
          <p:cNvSpPr txBox="1">
            <a:spLocks/>
          </p:cNvSpPr>
          <p:nvPr/>
        </p:nvSpPr>
        <p:spPr>
          <a:xfrm>
            <a:off x="349250" y="534852"/>
            <a:ext cx="11024393" cy="4745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tx1"/>
                </a:solidFill>
                <a:latin typeface="Fedra Sans Alt Pro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sz="3200" dirty="0">
                <a:solidFill>
                  <a:schemeClr val="accent1"/>
                </a:solidFill>
                <a:latin typeface="Arial Narrow" panose="020B0606020202030204" pitchFamily="34" charset="0"/>
              </a:rPr>
              <a:t>ЭКОНОМИКА СЕЙЧАС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198737"/>
              </p:ext>
            </p:extLst>
          </p:nvPr>
        </p:nvGraphicFramePr>
        <p:xfrm>
          <a:off x="544086" y="1068172"/>
          <a:ext cx="8742418" cy="514218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592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94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99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ВИД РАБОТ</a:t>
                      </a:r>
                    </a:p>
                  </a:txBody>
                  <a:tcPr marL="1429" marR="1429" marT="142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СТОИМОСТЬ, МЛН. РУБ</a:t>
                      </a:r>
                    </a:p>
                  </a:txBody>
                  <a:tcPr marL="1429" marR="1429" marT="142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965">
                <a:tc>
                  <a:txBody>
                    <a:bodyPr/>
                    <a:lstStyle/>
                    <a:p>
                      <a:pPr marL="177800" indent="0" algn="l" fontAlgn="ctr"/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Инженерно-геологические изыскания </a:t>
                      </a:r>
                      <a:endParaRPr lang="ru-RU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29" marR="1429" marT="14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15,0</a:t>
                      </a:r>
                    </a:p>
                  </a:txBody>
                  <a:tcPr marL="1429" marR="1429" marT="1429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965">
                <a:tc>
                  <a:txBody>
                    <a:bodyPr/>
                    <a:lstStyle/>
                    <a:p>
                      <a:pPr marL="177800" indent="0" algn="l" fontAlgn="ctr"/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Разработка проектной документации</a:t>
                      </a:r>
                      <a:endParaRPr lang="ru-RU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29" marR="1429" marT="142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15,0</a:t>
                      </a:r>
                    </a:p>
                  </a:txBody>
                  <a:tcPr marL="1429" marR="1429" marT="142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965">
                <a:tc>
                  <a:txBody>
                    <a:bodyPr/>
                    <a:lstStyle/>
                    <a:p>
                      <a:pPr marL="177800" indent="0" algn="l" fontAlgn="ctr"/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Подготовительные работы</a:t>
                      </a:r>
                      <a:endParaRPr lang="ru-RU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29" marR="1429" marT="14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20,0</a:t>
                      </a:r>
                    </a:p>
                  </a:txBody>
                  <a:tcPr marL="1429" marR="1429" marT="1429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965">
                <a:tc>
                  <a:txBody>
                    <a:bodyPr/>
                    <a:lstStyle/>
                    <a:p>
                      <a:pPr marL="177800" indent="0" algn="l" fontAlgn="ctr"/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Сооружение опор надземного пешеходного перехода и несущих конструкций павильонов </a:t>
                      </a:r>
                      <a:endParaRPr lang="ru-RU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29" marR="1429" marT="142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60,0</a:t>
                      </a:r>
                    </a:p>
                  </a:txBody>
                  <a:tcPr marL="1429" marR="1429" marT="142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8965">
                <a:tc>
                  <a:txBody>
                    <a:bodyPr/>
                    <a:lstStyle/>
                    <a:p>
                      <a:pPr marL="177800" indent="0" algn="l" fontAlgn="ctr"/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Сооружение пролетного строения надземного пешеходного перехода </a:t>
                      </a:r>
                      <a:endParaRPr lang="ru-RU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29" marR="1429" marT="14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45,0</a:t>
                      </a:r>
                    </a:p>
                  </a:txBody>
                  <a:tcPr marL="1429" marR="1429" marT="1429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965">
                <a:tc>
                  <a:txBody>
                    <a:bodyPr/>
                    <a:lstStyle/>
                    <a:p>
                      <a:pPr marL="177800" indent="0" rtl="0" eaLnBrk="1" fontAlgn="ctr" latinLnBrk="0" hangingPunct="1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Монтаж лифтового оборудования. Лифты.</a:t>
                      </a:r>
                      <a:endParaRPr lang="ru-RU" sz="1400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29" marR="1429" marT="142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16,0</a:t>
                      </a:r>
                    </a:p>
                  </a:txBody>
                  <a:tcPr marL="1429" marR="1429" marT="142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8965"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Монтаж остановочных пунктов. Остановки.</a:t>
                      </a:r>
                      <a:endParaRPr lang="ru-RU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1,5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8965">
                <a:tc>
                  <a:txBody>
                    <a:bodyPr/>
                    <a:lstStyle/>
                    <a:p>
                      <a:pPr marL="82550" marR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Монтаж торговых павильонов. Торговые павильоны.</a:t>
                      </a:r>
                      <a:endParaRPr lang="ru-RU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2,0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8965">
                <a:tc>
                  <a:txBody>
                    <a:bodyPr/>
                    <a:lstStyle/>
                    <a:p>
                      <a:pPr marL="82550" marR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Инженерные сети и оборудование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3,0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8965">
                <a:tc>
                  <a:txBody>
                    <a:bodyPr/>
                    <a:lstStyle/>
                    <a:p>
                      <a:pPr marL="82550" marR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Строительство остановочных карманов</a:t>
                      </a:r>
                      <a:endParaRPr lang="ru-RU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3,0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8965">
                <a:tc>
                  <a:txBody>
                    <a:bodyPr/>
                    <a:lstStyle/>
                    <a:p>
                      <a:pPr marL="82550" marR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Благоустройство прилегающей территории </a:t>
                      </a:r>
                      <a:endParaRPr lang="ru-RU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2,5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8965">
                <a:tc>
                  <a:txBody>
                    <a:bodyPr/>
                    <a:lstStyle/>
                    <a:p>
                      <a:pPr marL="82550" marR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Проведение испытаний</a:t>
                      </a:r>
                      <a:r>
                        <a:rPr lang="ru-RU" sz="1400" b="0" i="0" u="none" strike="noStrike" dirty="0">
                          <a:effectLst/>
                          <a:latin typeface="Arial Narrow" panose="020B0606020202030204" pitchFamily="34" charset="0"/>
                        </a:rPr>
                        <a:t>,</a:t>
                      </a:r>
                      <a:r>
                        <a:rPr lang="ru-RU" sz="1400" b="0" i="0" u="none" strike="noStrike" baseline="0" dirty="0">
                          <a:effectLst/>
                          <a:latin typeface="Arial Narrow" panose="020B0606020202030204" pitchFamily="34" charset="0"/>
                        </a:rPr>
                        <a:t> прочие работы</a:t>
                      </a:r>
                      <a:endParaRPr lang="ru-RU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2,0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8965">
                <a:tc>
                  <a:txBody>
                    <a:bodyPr/>
                    <a:lstStyle/>
                    <a:p>
                      <a:pPr marL="82550" marR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Заработная плата рабочим на период строительства </a:t>
                      </a:r>
                      <a:endParaRPr lang="ru-RU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10,0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8965">
                <a:tc>
                  <a:txBody>
                    <a:bodyPr/>
                    <a:lstStyle/>
                    <a:p>
                      <a:pPr marL="82550" marR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Непредвиденные затраты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5,5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8965">
                <a:tc>
                  <a:txBody>
                    <a:bodyPr/>
                    <a:lstStyle/>
                    <a:p>
                      <a:pPr marL="82550" marR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Налоги, в том числе НДС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40,0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8861">
                <a:tc>
                  <a:txBody>
                    <a:bodyPr/>
                    <a:lstStyle/>
                    <a:p>
                      <a:pPr marL="82550" marR="0" indent="0" algn="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ИТОГО: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236,5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9497132" y="4867207"/>
            <a:ext cx="23116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550" algn="ctr" defTabSz="912114">
              <a:defRPr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по результатам анализа сметной стоимости надземных пешеходных пешеходов за 2022-2023 г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418699" y="1584210"/>
            <a:ext cx="246850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550" algn="ctr" defTabSz="912114">
              <a:defRPr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ПО РЕЗУЛЬТАТАМ ГОСУДАРСТВЕННЫХ И МУНИЦИПАЛЬНЫХ ЗАКУПОК </a:t>
            </a:r>
            <a:r>
              <a:rPr lang="en-US" sz="1800" b="1" dirty="0">
                <a:solidFill>
                  <a:schemeClr val="tx2"/>
                </a:solidFill>
                <a:latin typeface="Arial Narrow" panose="020B0606020202030204" pitchFamily="34" charset="0"/>
              </a:rPr>
              <a:t>www</a:t>
            </a:r>
            <a:r>
              <a:rPr lang="ru-RU" sz="1800" b="1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r>
              <a:rPr lang="en-US" sz="1800" b="1" dirty="0">
                <a:solidFill>
                  <a:schemeClr val="tx2"/>
                </a:solidFill>
                <a:latin typeface="Arial Narrow" panose="020B0606020202030204" pitchFamily="34" charset="0"/>
              </a:rPr>
              <a:t>zakupki.gov</a:t>
            </a:r>
            <a:endParaRPr lang="ru-RU" sz="1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148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5169443" cy="3641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Надземные переходы с организацией пунктов ожидания в Тюменской области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956928" y="5439986"/>
            <a:ext cx="1552044" cy="52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  <a:spcAft>
                <a:spcPts val="600"/>
              </a:spcAft>
              <a:defRPr/>
            </a:pPr>
            <a:r>
              <a:rPr lang="ru-RU" sz="1400" dirty="0">
                <a:solidFill>
                  <a:schemeClr val="bg1"/>
                </a:solidFill>
                <a:latin typeface="Fedra Sans Pro Bold" panose="020B0804040000020004" pitchFamily="34" charset="0"/>
              </a:rPr>
              <a:t>ВАЖНЫЕ ИТОГИ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14" name="Заголовок 17"/>
          <p:cNvSpPr txBox="1">
            <a:spLocks/>
          </p:cNvSpPr>
          <p:nvPr/>
        </p:nvSpPr>
        <p:spPr>
          <a:xfrm>
            <a:off x="349250" y="534852"/>
            <a:ext cx="11024393" cy="4745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tx1"/>
                </a:solidFill>
                <a:latin typeface="Fedra Sans Alt Pro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sz="3200" dirty="0">
                <a:solidFill>
                  <a:schemeClr val="accent1"/>
                </a:solidFill>
                <a:latin typeface="Arial Narrow" panose="020B0606020202030204" pitchFamily="34" charset="0"/>
              </a:rPr>
              <a:t>СТРАТЕГИЯ РАЗВИТИЯ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6829" y="1306434"/>
            <a:ext cx="74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2023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6041" y="1306433"/>
            <a:ext cx="74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2024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31281" y="1222358"/>
            <a:ext cx="74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2025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66314" y="1306434"/>
            <a:ext cx="896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2026+</a:t>
            </a:r>
          </a:p>
        </p:txBody>
      </p:sp>
      <p:sp>
        <p:nvSpPr>
          <p:cNvPr id="27" name="Блок-схема: узел 26"/>
          <p:cNvSpPr/>
          <p:nvPr/>
        </p:nvSpPr>
        <p:spPr>
          <a:xfrm>
            <a:off x="1185276" y="1756715"/>
            <a:ext cx="148526" cy="148526"/>
          </a:xfrm>
          <a:prstGeom prst="flowChartConnector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8" name="Блок-схема: узел 27"/>
          <p:cNvSpPr/>
          <p:nvPr/>
        </p:nvSpPr>
        <p:spPr>
          <a:xfrm>
            <a:off x="3862818" y="1768939"/>
            <a:ext cx="148526" cy="148526"/>
          </a:xfrm>
          <a:prstGeom prst="flowChartConnector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30" name="Блок-схема: узел 29"/>
          <p:cNvSpPr/>
          <p:nvPr/>
        </p:nvSpPr>
        <p:spPr>
          <a:xfrm>
            <a:off x="6731480" y="1755410"/>
            <a:ext cx="148526" cy="148526"/>
          </a:xfrm>
          <a:prstGeom prst="flowChartConnector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31" name="Блок-схема: узел 30"/>
          <p:cNvSpPr/>
          <p:nvPr/>
        </p:nvSpPr>
        <p:spPr>
          <a:xfrm>
            <a:off x="10236013" y="1752990"/>
            <a:ext cx="148526" cy="148526"/>
          </a:xfrm>
          <a:prstGeom prst="flowChartConnector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9250" y="2068209"/>
            <a:ext cx="24050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 Narrow" panose="020B0606020202030204" pitchFamily="34" charset="0"/>
              </a:rPr>
              <a:t>АНАЛИЗ ПРОБЛЕМНЫХ ЗОН Г.ТЮМЕНИ</a:t>
            </a:r>
          </a:p>
          <a:p>
            <a:endParaRPr lang="ru-RU" sz="12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 Narrow" panose="020B0606020202030204" pitchFamily="34" charset="0"/>
              </a:rPr>
              <a:t>АНАЛИЗ АРХИТЕКТУРНО-КОНСТРУКТИВНЫХ РЕШЕНИЙ АНАЛОГОВ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906711" y="2087147"/>
            <a:ext cx="3267523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 Narrow" panose="020B0606020202030204" pitchFamily="34" charset="0"/>
              </a:rPr>
              <a:t>РАЗРАБОТКА </a:t>
            </a:r>
          </a:p>
          <a:p>
            <a:pPr marL="273050"/>
            <a:r>
              <a:rPr lang="ru-RU" sz="1400" dirty="0">
                <a:latin typeface="Arial Narrow" panose="020B0606020202030204" pitchFamily="34" charset="0"/>
              </a:rPr>
              <a:t>АРХИТЕКТУРНЫХ РЕШЕНИЙ  </a:t>
            </a:r>
          </a:p>
          <a:p>
            <a:endParaRPr lang="ru-RU" sz="11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 Narrow" panose="020B0606020202030204" pitchFamily="34" charset="0"/>
              </a:rPr>
              <a:t>РАЗРАБОТКА</a:t>
            </a:r>
          </a:p>
          <a:p>
            <a:pPr marL="273050"/>
            <a:r>
              <a:rPr lang="ru-RU" sz="1400" dirty="0">
                <a:latin typeface="Arial Narrow" panose="020B0606020202030204" pitchFamily="34" charset="0"/>
              </a:rPr>
              <a:t>КОНСТРУКТИВНЫХ  РЕШЕНИЙ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1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 Narrow" panose="020B0606020202030204" pitchFamily="34" charset="0"/>
              </a:rPr>
              <a:t>РАЗРАБОТКА ТЕХНОЛОГИЧЕСКИХ РЕШЕНИЙ ПРОИЗВОДСТВА  РАБОТ</a:t>
            </a:r>
          </a:p>
          <a:p>
            <a:endParaRPr lang="ru-RU" sz="11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 Narrow" panose="020B0606020202030204" pitchFamily="34" charset="0"/>
              </a:rPr>
              <a:t>РАСЧЕТ СМЕТНОЙ СТОИМОСТИ ПРОЕКТА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6061968" y="2072365"/>
            <a:ext cx="3267523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 Narrow" panose="020B0606020202030204" pitchFamily="34" charset="0"/>
              </a:rPr>
              <a:t>ПОЛУЧЕНИЕ  ЭКСПЕРТНОЙ  ОЦЕНКИ  </a:t>
            </a:r>
          </a:p>
          <a:p>
            <a:endParaRPr lang="ru-RU" sz="12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 Narrow" panose="020B0606020202030204" pitchFamily="34" charset="0"/>
              </a:rPr>
              <a:t>ДЕПОНИРОВАНИЕ АВТОРСКИХ  ПРАВ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 Narrow" panose="020B0606020202030204" pitchFamily="34" charset="0"/>
              </a:rPr>
              <a:t>ПОИСК  ИНВЕСТОРОВ </a:t>
            </a:r>
          </a:p>
          <a:p>
            <a:pPr marL="273050"/>
            <a:r>
              <a:rPr lang="ru-RU" sz="1400" dirty="0">
                <a:latin typeface="Arial Narrow" panose="020B0606020202030204" pitchFamily="34" charset="0"/>
              </a:rPr>
              <a:t>ДЛЯ  РЕАЛИЗАЦИИ ПИЛОТНОГО ПРОЕКТА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9547583" y="2087147"/>
            <a:ext cx="197290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 Narrow" panose="020B0606020202030204" pitchFamily="34" charset="0"/>
              </a:rPr>
              <a:t>ВЫХОД НА РЕГИОНАЛЬНЫЙ РЫНОК</a:t>
            </a:r>
          </a:p>
          <a:p>
            <a:endParaRPr lang="ru-RU" sz="12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 Narrow" panose="020B0606020202030204" pitchFamily="34" charset="0"/>
              </a:rPr>
              <a:t>ВЫХОД НА ФЕДЕРАЛЬНЫЙ РЫНОК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49250" y="1821888"/>
            <a:ext cx="1132419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349250" y="4501013"/>
            <a:ext cx="1140732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349250" y="4605601"/>
            <a:ext cx="4543384" cy="645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Arial Narrow" panose="020B0606020202030204" pitchFamily="34" charset="0"/>
              </a:rPr>
              <a:t>РАЗРАБОТКА ПРЕДЛОЖЕНИЙ ПО РАЗВИТИЮ СФЕРЫ ОБСЛУЖИВАНИЯ: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296401" y="4605601"/>
            <a:ext cx="5884944" cy="10210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Arial Narrow" panose="020B0606020202030204" pitchFamily="34" charset="0"/>
              </a:rPr>
              <a:t>ПУНКТ ЭЛЕКТРОННОЙ ПРОДАЖИ БИЛЕТОВ НА ПРОХОДЯЩИЕ АВТОБУСЫ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Arial Narrow" panose="020B0606020202030204" pitchFamily="34" charset="0"/>
              </a:rPr>
              <a:t>РАЗВИТИЕ ТОРГОВЫХ АВТОМАТОВ ПО ПРОДАЖЕ НАПИТКОВ И СНЕКОВ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Arial Narrow" panose="020B0606020202030204" pitchFamily="34" charset="0"/>
              </a:rPr>
              <a:t>ЭЛЕКТРОННОЕ  ТАБЛО  С ИНФОРМАЦИЕЙ О ДВИЖЕНИИ АВТОБУСОВ</a:t>
            </a:r>
          </a:p>
        </p:txBody>
      </p:sp>
    </p:spTree>
    <p:extLst>
      <p:ext uri="{BB962C8B-B14F-4D97-AF65-F5344CB8AC3E}">
        <p14:creationId xmlns:p14="http://schemas.microsoft.com/office/powerpoint/2010/main" val="736012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5169443" cy="3641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Надземные переходы с организацией пунктов ожидания в Тюменской области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6384" t="24772" r="12042" b="12241"/>
          <a:stretch/>
        </p:blipFill>
        <p:spPr>
          <a:xfrm>
            <a:off x="727893" y="1608138"/>
            <a:ext cx="1840738" cy="18950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8687" t="23166" r="5255" b="11925"/>
          <a:stretch/>
        </p:blipFill>
        <p:spPr>
          <a:xfrm>
            <a:off x="2931621" y="1608138"/>
            <a:ext cx="1839104" cy="18950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5778" t="26945" r="13373" b="11359"/>
          <a:stretch/>
        </p:blipFill>
        <p:spPr>
          <a:xfrm>
            <a:off x="5145465" y="1608138"/>
            <a:ext cx="1839808" cy="189508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/>
          <a:srcRect l="4761" t="20804" r="7824" b="11983"/>
          <a:stretch/>
        </p:blipFill>
        <p:spPr>
          <a:xfrm>
            <a:off x="9549846" y="1608138"/>
            <a:ext cx="1823797" cy="189508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/>
          <a:srcRect t="9204" b="14242"/>
          <a:stretch/>
        </p:blipFill>
        <p:spPr>
          <a:xfrm>
            <a:off x="7341784" y="1584388"/>
            <a:ext cx="1849000" cy="1895083"/>
          </a:xfrm>
          <a:prstGeom prst="rect">
            <a:avLst/>
          </a:prstGeom>
        </p:spPr>
      </p:pic>
      <p:sp>
        <p:nvSpPr>
          <p:cNvPr id="22" name="Заголовок 17"/>
          <p:cNvSpPr txBox="1">
            <a:spLocks/>
          </p:cNvSpPr>
          <p:nvPr/>
        </p:nvSpPr>
        <p:spPr>
          <a:xfrm>
            <a:off x="349250" y="534852"/>
            <a:ext cx="11024393" cy="4745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tx1"/>
                </a:solidFill>
                <a:latin typeface="Fedra Sans Alt Pro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sz="3200" dirty="0">
                <a:solidFill>
                  <a:schemeClr val="accent1"/>
                </a:solidFill>
                <a:latin typeface="Arial Narrow" panose="020B0606020202030204" pitchFamily="34" charset="0"/>
              </a:rPr>
              <a:t>КОМАНДА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27893" y="3503221"/>
            <a:ext cx="1840738" cy="113877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ТОЛСТИКОВА </a:t>
            </a:r>
          </a:p>
          <a:p>
            <a:pPr algn="ctr"/>
            <a:r>
              <a:rPr lang="ru-RU" sz="1200" b="1" dirty="0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МАРИНА МАКСИМОВНА</a:t>
            </a:r>
            <a:endParaRPr lang="ru-RU" sz="1200" dirty="0">
              <a:latin typeface="Arial Narrow" panose="020B0606020202030204" pitchFamily="34" charset="0"/>
              <a:ea typeface="Fedra Sans Alt Pro Light" charset="0"/>
              <a:cs typeface="Fedra Sans Alt Pro Light" charset="0"/>
            </a:endParaRPr>
          </a:p>
          <a:p>
            <a:pPr algn="ctr"/>
            <a:r>
              <a:rPr lang="ru-RU" sz="1400" dirty="0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руководитель проекта</a:t>
            </a:r>
          </a:p>
          <a:p>
            <a:pPr algn="ctr">
              <a:lnSpc>
                <a:spcPct val="150000"/>
              </a:lnSpc>
            </a:pP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08.03.01 Строительство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студент, 3 курс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27893" y="4982978"/>
            <a:ext cx="18844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/>
                </a:solidFill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КОНСУЛЬТАНТЫ: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931621" y="3493878"/>
            <a:ext cx="1840738" cy="113877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ШЕПЕЛИНА </a:t>
            </a:r>
          </a:p>
          <a:p>
            <a:pPr algn="ctr"/>
            <a:r>
              <a:rPr lang="ru-RU" sz="1200" b="1" dirty="0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НАТАЛЬЯ ИВАНОВНА</a:t>
            </a:r>
          </a:p>
          <a:p>
            <a:pPr algn="ctr"/>
            <a:r>
              <a:rPr lang="ru-RU" sz="1400" dirty="0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визуализатор</a:t>
            </a:r>
          </a:p>
          <a:p>
            <a:pPr algn="ctr">
              <a:lnSpc>
                <a:spcPct val="150000"/>
              </a:lnSpc>
            </a:pP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08.03.01 Строительство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студент, 3 курс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144535" y="3503221"/>
            <a:ext cx="1840738" cy="113877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САРАНЧУК  </a:t>
            </a:r>
          </a:p>
          <a:p>
            <a:pPr algn="ctr"/>
            <a:r>
              <a:rPr lang="ru-RU" sz="1200" b="1" dirty="0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ЯНА  АЛЕКСАНДРОВНА</a:t>
            </a:r>
          </a:p>
          <a:p>
            <a:pPr algn="ctr"/>
            <a:r>
              <a:rPr lang="ru-RU" sz="1400" dirty="0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маркетолог</a:t>
            </a:r>
          </a:p>
          <a:p>
            <a:pPr algn="ctr">
              <a:lnSpc>
                <a:spcPct val="150000"/>
              </a:lnSpc>
            </a:pP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08.03.01 Строительство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студент, 3 курс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341784" y="3479471"/>
            <a:ext cx="1840738" cy="113877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ЯРУЧЕНКОВ </a:t>
            </a:r>
          </a:p>
          <a:p>
            <a:pPr algn="ctr"/>
            <a:r>
              <a:rPr lang="ru-RU" sz="1200" b="1" dirty="0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ЯРОСЛАВ СЕРГЕЕВИЧ</a:t>
            </a:r>
          </a:p>
          <a:p>
            <a:pPr algn="ctr"/>
            <a:r>
              <a:rPr lang="ru-RU" sz="1400" dirty="0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конструктор</a:t>
            </a:r>
          </a:p>
          <a:p>
            <a:pPr algn="ctr">
              <a:lnSpc>
                <a:spcPct val="150000"/>
              </a:lnSpc>
            </a:pP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08.03.01 Строительство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студент, 3 курс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9532905" y="3479470"/>
            <a:ext cx="1840738" cy="113877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ШАЛАГИНОВ </a:t>
            </a:r>
          </a:p>
          <a:p>
            <a:pPr algn="ctr"/>
            <a:r>
              <a:rPr lang="ru-RU" sz="1200" b="1" dirty="0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ВИКТОР ДМИТРИЕВИЧ</a:t>
            </a:r>
          </a:p>
          <a:p>
            <a:pPr algn="ctr"/>
            <a:r>
              <a:rPr lang="ru-RU" sz="1400" dirty="0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аналитик</a:t>
            </a:r>
          </a:p>
          <a:p>
            <a:pPr algn="ctr">
              <a:lnSpc>
                <a:spcPct val="150000"/>
              </a:lnSpc>
            </a:pP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08.03.01 Строительство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студент, 3 курс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27893" y="5345065"/>
            <a:ext cx="673813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УСТЮГОВА НАТАЛЬЯ ВИКТОРОВНА, старший преподаватель, СТРОИН, ТИУ</a:t>
            </a:r>
          </a:p>
          <a:p>
            <a:r>
              <a:rPr lang="ru-RU" sz="1200" dirty="0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МЕРЕКИНА НАТАЛЬЯ СЕРГЕЕВНА, </a:t>
            </a:r>
            <a:r>
              <a:rPr lang="ru-RU" sz="1200" dirty="0" err="1">
                <a:latin typeface="Arial Narrow" panose="020B0606020202030204" pitchFamily="34" charset="0"/>
                <a:ea typeface="Fedra Sans Alt Pro Light" charset="0"/>
                <a:cs typeface="Fedra Sans Alt Pro Light" charset="0"/>
              </a:rPr>
              <a:t>трекер</a:t>
            </a:r>
            <a:endParaRPr lang="ru-RU" sz="1200" dirty="0">
              <a:latin typeface="Arial Narrow" panose="020B0606020202030204" pitchFamily="34" charset="0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284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624068" y="6302067"/>
            <a:ext cx="5169443" cy="3641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Надземные переходы с организацией пунктов ожидания в Тюменской области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34953" y="3731384"/>
            <a:ext cx="1107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Telegram</a:t>
            </a:r>
            <a:r>
              <a:rPr lang="ru-RU" sz="2000" dirty="0">
                <a:latin typeface="Arial Narrow" panose="020B0606020202030204" pitchFamily="34" charset="0"/>
              </a:rPr>
              <a:t>:</a:t>
            </a:r>
          </a:p>
        </p:txBody>
      </p:sp>
      <p:pic>
        <p:nvPicPr>
          <p:cNvPr id="121" name="Рисунок 120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rcRect b="15455"/>
          <a:stretch/>
        </p:blipFill>
        <p:spPr>
          <a:xfrm>
            <a:off x="5156360" y="4093788"/>
            <a:ext cx="2114650" cy="1780836"/>
          </a:xfrm>
          <a:prstGeom prst="rect">
            <a:avLst/>
          </a:prstGeom>
          <a:noFill/>
        </p:spPr>
      </p:pic>
      <p:sp>
        <p:nvSpPr>
          <p:cNvPr id="122" name="TextBox 121"/>
          <p:cNvSpPr txBox="1"/>
          <p:nvPr/>
        </p:nvSpPr>
        <p:spPr>
          <a:xfrm>
            <a:off x="7690233" y="3720500"/>
            <a:ext cx="12137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WhatsApp</a:t>
            </a:r>
            <a:r>
              <a:rPr lang="ru-RU" sz="2000" dirty="0">
                <a:latin typeface="Arial Narrow" panose="020B0606020202030204" pitchFamily="34" charset="0"/>
              </a:rPr>
              <a:t>:</a:t>
            </a:r>
          </a:p>
        </p:txBody>
      </p:sp>
      <p:pic>
        <p:nvPicPr>
          <p:cNvPr id="126" name="Рисунок 12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67346" y="4165758"/>
            <a:ext cx="1659568" cy="1636896"/>
          </a:xfrm>
          <a:prstGeom prst="rect">
            <a:avLst/>
          </a:prstGeom>
        </p:spPr>
      </p:pic>
      <p:sp>
        <p:nvSpPr>
          <p:cNvPr id="139" name="TextBox 138"/>
          <p:cNvSpPr txBox="1"/>
          <p:nvPr/>
        </p:nvSpPr>
        <p:spPr>
          <a:xfrm>
            <a:off x="1100175" y="4131494"/>
            <a:ext cx="1670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latin typeface="Arial Narrow" panose="020B0606020202030204" pitchFamily="34" charset="0"/>
              </a:rPr>
              <a:t>+7 922 078 71 89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1100175" y="4799540"/>
            <a:ext cx="2794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 Narrow" panose="020B0606020202030204" pitchFamily="34" charset="0"/>
              </a:rPr>
              <a:t>natashkashepelina@yandex.ru</a:t>
            </a:r>
            <a:endParaRPr lang="ru-RU" sz="1800" dirty="0">
              <a:latin typeface="Arial Narrow" panose="020B0606020202030204" pitchFamily="34" charset="0"/>
            </a:endParaRPr>
          </a:p>
        </p:txBody>
      </p:sp>
      <p:pic>
        <p:nvPicPr>
          <p:cNvPr id="15" name="Graphic 1201">
            <a:extLst>
              <a:ext uri="{FF2B5EF4-FFF2-40B4-BE49-F238E27FC236}">
                <a16:creationId xmlns:a16="http://schemas.microsoft.com/office/drawing/2014/main" id="{8A828CDA-706A-43CE-AA60-45BB7C3C0728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6264" y="4151969"/>
            <a:ext cx="393160" cy="393160"/>
          </a:xfrm>
          <a:prstGeom prst="rect">
            <a:avLst/>
          </a:prstGeom>
        </p:spPr>
      </p:pic>
      <p:pic>
        <p:nvPicPr>
          <p:cNvPr id="16" name="Graphic 952">
            <a:extLst>
              <a:ext uri="{FF2B5EF4-FFF2-40B4-BE49-F238E27FC236}">
                <a16:creationId xmlns:a16="http://schemas.microsoft.com/office/drawing/2014/main" id="{2B834729-F3C7-4E32-9F0A-08DF7F0E77D2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75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6893" y="5356168"/>
            <a:ext cx="358351" cy="35835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00175" y="5356168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latin typeface="Arial Narrow" panose="020B0606020202030204" pitchFamily="34" charset="0"/>
              </a:rPr>
              <a:t>г. Тюмень</a:t>
            </a:r>
          </a:p>
        </p:txBody>
      </p:sp>
      <p:pic>
        <p:nvPicPr>
          <p:cNvPr id="19" name="Graphic 1776">
            <a:extLst>
              <a:ext uri="{FF2B5EF4-FFF2-40B4-BE49-F238E27FC236}">
                <a16:creationId xmlns:a16="http://schemas.microsoft.com/office/drawing/2014/main" id="{5EFF06BC-502A-41CB-A7B1-7A29C0AF29E3}"/>
              </a:ext>
            </a:extLst>
          </p:cNvPr>
          <p:cNvPicPr>
            <a:picLocks noChangeAspect="1"/>
          </p:cNvPicPr>
          <p:nvPr/>
        </p:nvPicPr>
        <p:blipFill>
          <a:blip r:embed="rId11">
            <a:biLevel thresh="75000"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4068" y="4822206"/>
            <a:ext cx="324000" cy="324000"/>
          </a:xfrm>
          <a:prstGeom prst="rect">
            <a:avLst/>
          </a:prstGeom>
        </p:spPr>
      </p:pic>
      <p:sp>
        <p:nvSpPr>
          <p:cNvPr id="20" name="Заголовок 1"/>
          <p:cNvSpPr txBox="1">
            <a:spLocks/>
          </p:cNvSpPr>
          <p:nvPr/>
        </p:nvSpPr>
        <p:spPr>
          <a:xfrm>
            <a:off x="486888" y="715292"/>
            <a:ext cx="11317185" cy="1785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pPr algn="ctr"/>
            <a:r>
              <a:rPr lang="ru-RU" sz="3000" b="1" dirty="0">
                <a:solidFill>
                  <a:schemeClr val="accent1"/>
                </a:solidFill>
                <a:latin typeface="Arial Narrow" panose="020B0606020202030204" pitchFamily="34" charset="0"/>
                <a:ea typeface="Artifakt Element Heavy" panose="020B0B03050000020004" pitchFamily="34" charset="-52"/>
              </a:rPr>
              <a:t>НАДЗЕМНЫЕ ПЕРЕХОДЫ  </a:t>
            </a:r>
          </a:p>
          <a:p>
            <a:pPr algn="ctr"/>
            <a:r>
              <a:rPr lang="ru-RU" sz="3000" b="1" dirty="0">
                <a:solidFill>
                  <a:schemeClr val="accent1"/>
                </a:solidFill>
                <a:latin typeface="Arial Narrow" panose="020B0606020202030204" pitchFamily="34" charset="0"/>
                <a:ea typeface="Artifakt Element Heavy" panose="020B0B03050000020004" pitchFamily="34" charset="-52"/>
              </a:rPr>
              <a:t>С ОРГАНИЗАЦИЕЙ ПУНКТОВ ОЖИДАНИЯ </a:t>
            </a:r>
          </a:p>
          <a:p>
            <a:pPr algn="ctr"/>
            <a:r>
              <a:rPr lang="ru-RU" sz="3000" b="1" dirty="0">
                <a:solidFill>
                  <a:schemeClr val="accent1"/>
                </a:solidFill>
                <a:latin typeface="Arial Narrow" panose="020B0606020202030204" pitchFamily="34" charset="0"/>
                <a:ea typeface="Artifakt Element Heavy" panose="020B0B03050000020004" pitchFamily="34" charset="-52"/>
              </a:rPr>
              <a:t>В ТЮМЕНСКОЙ ОБЛАСТИ</a:t>
            </a:r>
            <a:endParaRPr lang="ru-RU" sz="30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6146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12043</TotalTime>
  <Words>1048</Words>
  <Application>Microsoft Office PowerPoint</Application>
  <PresentationFormat>Произвольный</PresentationFormat>
  <Paragraphs>295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Arial Narrow</vt:lpstr>
      <vt:lpstr>Calibri</vt:lpstr>
      <vt:lpstr>Fedra Sans Alt Pro</vt:lpstr>
      <vt:lpstr>Fedra Sans Alt Pro Light</vt:lpstr>
      <vt:lpstr>Fedra Sans Pro</vt:lpstr>
      <vt:lpstr>Fedra Sans Pro Bold</vt:lpstr>
      <vt:lpstr>Fedra Sans Pro Light</vt:lpstr>
      <vt:lpstr>Montserrat</vt:lpstr>
      <vt:lpstr>Тема Office</vt:lpstr>
      <vt:lpstr>НАДЗЕМНЫЕ ПЕРЕХОДЫ  С ОРГАНИЗАЦИЕЙ ПУНКТОВ ОЖИДАНИЯ  В ТЮМЕНСКОЙ ОБЛАСТИ</vt:lpstr>
      <vt:lpstr>ЦЕЛЬ ПРОЕКТА</vt:lpstr>
      <vt:lpstr>ПРОБЛЕМА</vt:lpstr>
      <vt:lpstr>Презентация PowerPoint</vt:lpstr>
      <vt:lpstr>РЕШЕНИЕ</vt:lpstr>
      <vt:lpstr>Презентация PowerPoint</vt:lpstr>
      <vt:lpstr>РЫНОК, ПЕРСПЕКТИВА РАЗВИТИЯ, РИСКИ</vt:lpstr>
      <vt:lpstr>КОНКУРЕНТЫ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marina20244@mail.ru</cp:lastModifiedBy>
  <cp:revision>294</cp:revision>
  <cp:lastPrinted>2021-05-14T10:36:39Z</cp:lastPrinted>
  <dcterms:created xsi:type="dcterms:W3CDTF">2021-05-14T09:45:42Z</dcterms:created>
  <dcterms:modified xsi:type="dcterms:W3CDTF">2023-12-05T12:57:26Z</dcterms:modified>
</cp:coreProperties>
</file>