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7" r:id="rId11"/>
    <p:sldId id="296" r:id="rId12"/>
    <p:sldId id="281" r:id="rId13"/>
    <p:sldId id="282" r:id="rId1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6FF2D8-C85E-4232-B259-70BB267F34B9}" v="1" dt="2023-11-21T13:00:57.4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99" d="100"/>
          <a:sy n="99" d="100"/>
        </p:scale>
        <p:origin x="704" y="2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ерышев Артем Владимирович" userId="S::avseryshev@chsu.ru::f4674ec3-1620-401f-8a05-30376dfb5776" providerId="AD" clId="Web-{2B6FF2D8-C85E-4232-B259-70BB267F34B9}"/>
    <pc:docChg chg="modSld">
      <pc:chgData name="Серышев Артем Владимирович" userId="S::avseryshev@chsu.ru::f4674ec3-1620-401f-8a05-30376dfb5776" providerId="AD" clId="Web-{2B6FF2D8-C85E-4232-B259-70BB267F34B9}" dt="2023-11-21T13:00:57.482" v="0" actId="20577"/>
      <pc:docMkLst>
        <pc:docMk/>
      </pc:docMkLst>
      <pc:sldChg chg="modSp">
        <pc:chgData name="Серышев Артем Владимирович" userId="S::avseryshev@chsu.ru::f4674ec3-1620-401f-8a05-30376dfb5776" providerId="AD" clId="Web-{2B6FF2D8-C85E-4232-B259-70BB267F34B9}" dt="2023-11-21T13:00:57.482" v="0" actId="20577"/>
        <pc:sldMkLst>
          <pc:docMk/>
          <pc:sldMk cId="1581601590" sldId="293"/>
        </pc:sldMkLst>
        <pc:spChg chg="mod">
          <ac:chgData name="Серышев Артем Владимирович" userId="S::avseryshev@chsu.ru::f4674ec3-1620-401f-8a05-30376dfb5776" providerId="AD" clId="Web-{2B6FF2D8-C85E-4232-B259-70BB267F34B9}" dt="2023-11-21T13:00:57.482" v="0" actId="20577"/>
          <ac:spMkLst>
            <pc:docMk/>
            <pc:sldMk cId="1581601590" sldId="293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artemik.spider@gmail.com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687" y="1960759"/>
            <a:ext cx="7174794" cy="1768149"/>
          </a:xfrm>
        </p:spPr>
        <p:txBody>
          <a:bodyPr anchor="t">
            <a:normAutofit/>
          </a:bodyPr>
          <a:lstStyle/>
          <a:p>
            <a:pPr algn="l"/>
            <a:r>
              <a:rPr lang="ru-RU" sz="2400" dirty="0"/>
              <a:t>ИССЛЕДОВАНИЕ ВОЗМОЖНОСТЕЙ </a:t>
            </a:r>
            <a:br>
              <a:rPr lang="ru-RU" sz="2400" dirty="0"/>
            </a:br>
            <a:r>
              <a:rPr lang="ru-RU" sz="2400" dirty="0"/>
              <a:t>ИСПОЛЬЗОВАНИЯ ЭНЕРГОСБЕРЕГАЮЩИХ ТЕХНОЛОГИЙ В СИСТЕМЕ ТЕПЛОСНАБЖЕНИЯ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0219" y="3615176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делаем этот проект для того чтобы они могли экономить энергию при теплообмене!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0" y="1055460"/>
            <a:ext cx="10971372" cy="4413080"/>
          </a:xfrm>
        </p:spPr>
        <p:txBody>
          <a:bodyPr>
            <a:normAutofit/>
          </a:bodyPr>
          <a:lstStyle/>
          <a:p>
            <a:r>
              <a:rPr lang="ru-RU" b="1" dirty="0"/>
              <a:t>Энергосбережение</a:t>
            </a:r>
            <a:r>
              <a:rPr lang="ru-RU" dirty="0"/>
              <a:t> является комплексной задачей, охватывающей области топливоснабжения, водоподготовки, технологического основного и вспомогательного оборудования.</a:t>
            </a:r>
          </a:p>
          <a:p>
            <a:r>
              <a:rPr lang="ru-RU" dirty="0"/>
              <a:t>Оно затрагивает вопросы интенсификации теплопередачи в теплообменных аппаратах, стационарной и нестационарной теплопроводности при различных граничных условиях </a:t>
            </a:r>
          </a:p>
          <a:p>
            <a:r>
              <a:rPr lang="ru-RU" dirty="0"/>
              <a:t> Возникновение стартапа связано с проблемой потерей энергии на некоторых производствах использующих </a:t>
            </a:r>
            <a:r>
              <a:rPr lang="ru-RU" dirty="0" err="1"/>
              <a:t>кожухотрубные</a:t>
            </a:r>
            <a:r>
              <a:rPr lang="ru-RU" dirty="0"/>
              <a:t> теплообменники.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AE8483BC-4F80-44F8-2BD6-D005067B6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582" y="4226271"/>
            <a:ext cx="6013236" cy="248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46210" y="1224930"/>
            <a:ext cx="10333983" cy="4684978"/>
          </a:xfrm>
        </p:spPr>
        <p:txBody>
          <a:bodyPr>
            <a:normAutofit/>
          </a:bodyPr>
          <a:lstStyle/>
          <a:p>
            <a:r>
              <a:rPr lang="ru-RU" b="1" dirty="0"/>
              <a:t>Решением</a:t>
            </a:r>
            <a:r>
              <a:rPr lang="ru-RU" dirty="0"/>
              <a:t> данной проблемы является интенсификация теплообмена в трубах с помощью выступов, образованных за счет винтовой накатки и спирально-винтовыми проволочными вставками.</a:t>
            </a:r>
          </a:p>
          <a:p>
            <a:r>
              <a:rPr lang="ru-RU" dirty="0"/>
              <a:t>Увеличение теплопередачи на 20-30% , нежели без них, и как следствие, уменьшение </a:t>
            </a:r>
            <a:r>
              <a:rPr lang="ru-RU" dirty="0" err="1"/>
              <a:t>массо</a:t>
            </a:r>
            <a:r>
              <a:rPr lang="ru-RU" dirty="0"/>
              <a:t>-габаритных параметров </a:t>
            </a:r>
            <a:r>
              <a:rPr lang="ru-RU" dirty="0" err="1"/>
              <a:t>кожухотрубного</a:t>
            </a:r>
            <a:r>
              <a:rPr lang="ru-RU" dirty="0"/>
              <a:t> теплообменника. Подтверждением нашего предложения является активное применение данной технологии на западе. Выгода для клиента – меньше потери тепла.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F1650604-FEC3-570D-B697-40B0D6F5E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964" y="4351958"/>
            <a:ext cx="6308484" cy="237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7109" y="1213250"/>
            <a:ext cx="10971372" cy="5144573"/>
          </a:xfrm>
        </p:spPr>
        <p:txBody>
          <a:bodyPr/>
          <a:lstStyle/>
          <a:p>
            <a:r>
              <a:rPr lang="ru-RU" dirty="0"/>
              <a:t>При использовании данных </a:t>
            </a:r>
            <a:r>
              <a:rPr lang="ru-RU" dirty="0" err="1"/>
              <a:t>интенсификаторов</a:t>
            </a:r>
            <a:r>
              <a:rPr lang="ru-RU" dirty="0"/>
              <a:t>, увеличится кол-во полезного тепла при </a:t>
            </a:r>
            <a:r>
              <a:rPr lang="ru-RU" dirty="0" err="1"/>
              <a:t>стандартых</a:t>
            </a:r>
            <a:r>
              <a:rPr lang="ru-RU" dirty="0"/>
              <a:t> затратах.</a:t>
            </a:r>
          </a:p>
          <a:p>
            <a:r>
              <a:rPr lang="ru-RU" dirty="0"/>
              <a:t>В интервью с</a:t>
            </a:r>
            <a:r>
              <a:rPr lang="ru-RU" b="1" dirty="0"/>
              <a:t> Федотовым Андреем Георгиевичем</a:t>
            </a:r>
            <a:r>
              <a:rPr lang="ru-RU" dirty="0"/>
              <a:t> (Менеджер по управлению энергоресурсами Черкизово) мы узнали, что эта технология требуется предприятиям, так как из-за текущего положения в мире, импорт теплообменников в нашу страну затруднён.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0661B860-7EF9-BBD3-145C-3677F13DFD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69" y="3973878"/>
            <a:ext cx="4385256" cy="2566550"/>
          </a:xfrm>
          <a:prstGeom prst="rect">
            <a:avLst/>
          </a:prstGeom>
        </p:spPr>
      </p:pic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74E29C10-0FFE-03DB-3C55-C547E7E5B4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665" y="3849947"/>
            <a:ext cx="3215917" cy="250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0" y="995132"/>
            <a:ext cx="10971372" cy="5144573"/>
          </a:xfrm>
        </p:spPr>
        <p:txBody>
          <a:bodyPr vert="horz" lIns="117226" tIns="58613" rIns="117226" bIns="58613" rtlCol="0" anchor="t">
            <a:normAutofit/>
          </a:bodyPr>
          <a:lstStyle/>
          <a:p>
            <a:r>
              <a:rPr lang="ru-RU" dirty="0"/>
              <a:t>Мы используем </a:t>
            </a:r>
            <a:r>
              <a:rPr lang="ru-RU" b="1" dirty="0"/>
              <a:t>бизнес-модель</a:t>
            </a:r>
            <a:r>
              <a:rPr lang="ru-RU" dirty="0"/>
              <a:t>  «Гарантированная работоспособность и наличие» которая подразумевает гарантию постоянной работоспособности прибора и оказание услуг по ремонту.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1905" indent="-1905"/>
            <a:endParaRPr lang="ru-RU" dirty="0">
              <a:cs typeface="Arial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81F3574-C5B9-2976-6C16-97198E67B2B1}"/>
              </a:ext>
            </a:extLst>
          </p:cNvPr>
          <p:cNvSpPr/>
          <p:nvPr/>
        </p:nvSpPr>
        <p:spPr>
          <a:xfrm>
            <a:off x="483517" y="3567417"/>
            <a:ext cx="4816138" cy="255293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 теплообменник – 210 тыс. руб., вместо 250 тыс. руб.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0748C640-1612-4D72-5885-BA36B22EAEDB}"/>
              </a:ext>
            </a:extLst>
          </p:cNvPr>
          <p:cNvSpPr/>
          <p:nvPr/>
        </p:nvSpPr>
        <p:spPr>
          <a:xfrm>
            <a:off x="6890758" y="3567417"/>
            <a:ext cx="4816137" cy="257228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 покупке 30 теплообменников выгода – 1200 тыс. руб.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40124DA9-6E57-E442-B17A-CA0A67AD8832}"/>
              </a:ext>
            </a:extLst>
          </p:cNvPr>
          <p:cNvCxnSpPr>
            <a:cxnSpLocks/>
            <a:stCxn id="3" idx="6"/>
            <a:endCxn id="4" idx="2"/>
          </p:cNvCxnSpPr>
          <p:nvPr/>
        </p:nvCxnSpPr>
        <p:spPr>
          <a:xfrm>
            <a:off x="5299655" y="4843887"/>
            <a:ext cx="1591103" cy="96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0" y="995132"/>
            <a:ext cx="10971372" cy="5144573"/>
          </a:xfrm>
        </p:spPr>
        <p:txBody>
          <a:bodyPr/>
          <a:lstStyle/>
          <a:p>
            <a:r>
              <a:rPr lang="ru-RU" b="1" dirty="0"/>
              <a:t>Продажа</a:t>
            </a:r>
            <a:r>
              <a:rPr lang="ru-RU" dirty="0"/>
              <a:t> будет проходить на территории РФ, </a:t>
            </a:r>
            <a:r>
              <a:rPr lang="ru-RU" dirty="0" err="1"/>
              <a:t>тк</a:t>
            </a:r>
            <a:r>
              <a:rPr lang="ru-RU" dirty="0"/>
              <a:t> за рубежом уже всё это есть и нужно внедрять здесь, мы считаем что потенциал продаж высокий, ведь технология для российского рынка будет выгодна, ведь не будет лишних затрат на импорт.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C416CE9-9B2F-8641-CB84-3C0EF01F7ADC}"/>
              </a:ext>
            </a:extLst>
          </p:cNvPr>
          <p:cNvSpPr/>
          <p:nvPr/>
        </p:nvSpPr>
        <p:spPr>
          <a:xfrm>
            <a:off x="4415505" y="3960255"/>
            <a:ext cx="2640169" cy="108182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Теплообменного</a:t>
            </a:r>
          </a:p>
          <a:p>
            <a:pPr algn="ctr"/>
            <a:r>
              <a:rPr lang="ru-RU" dirty="0"/>
              <a:t>оборудования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B06C254-EC66-B4A9-FF14-22E2A3966B16}"/>
              </a:ext>
            </a:extLst>
          </p:cNvPr>
          <p:cNvSpPr/>
          <p:nvPr/>
        </p:nvSpPr>
        <p:spPr>
          <a:xfrm>
            <a:off x="7924439" y="5042080"/>
            <a:ext cx="2839792" cy="1146219"/>
          </a:xfrm>
          <a:prstGeom prst="roundRect">
            <a:avLst>
              <a:gd name="adj" fmla="val 2397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Кожухотрубных</a:t>
            </a:r>
            <a:endParaRPr lang="ru-RU" dirty="0"/>
          </a:p>
          <a:p>
            <a:pPr algn="ctr"/>
            <a:r>
              <a:rPr lang="ru-RU" dirty="0"/>
              <a:t>теплообменников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5809272-8036-8B49-33BA-DCBC4A6E304C}"/>
              </a:ext>
            </a:extLst>
          </p:cNvPr>
          <p:cNvSpPr/>
          <p:nvPr/>
        </p:nvSpPr>
        <p:spPr>
          <a:xfrm>
            <a:off x="311110" y="2785027"/>
            <a:ext cx="3419341" cy="11752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Рынок </a:t>
            </a:r>
          </a:p>
          <a:p>
            <a:pPr algn="ctr"/>
            <a:r>
              <a:rPr lang="ru-RU" dirty="0"/>
              <a:t>Теплоэнергетического</a:t>
            </a:r>
          </a:p>
          <a:p>
            <a:pPr algn="ctr"/>
            <a:r>
              <a:rPr lang="ru-RU" dirty="0"/>
              <a:t>комплекса</a:t>
            </a:r>
          </a:p>
        </p:txBody>
      </p:sp>
      <p:cxnSp>
        <p:nvCxnSpPr>
          <p:cNvPr id="12" name="Соединитель: уступ 11">
            <a:extLst>
              <a:ext uri="{FF2B5EF4-FFF2-40B4-BE49-F238E27FC236}">
                <a16:creationId xmlns:a16="http://schemas.microsoft.com/office/drawing/2014/main" id="{FC4E59B1-970C-7428-12AC-FF1DAA44BB8D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3730451" y="3372641"/>
            <a:ext cx="685054" cy="112852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: уступ 13">
            <a:extLst>
              <a:ext uri="{FF2B5EF4-FFF2-40B4-BE49-F238E27FC236}">
                <a16:creationId xmlns:a16="http://schemas.microsoft.com/office/drawing/2014/main" id="{FB54463D-C4F9-08D8-D53D-2129B46BD968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7055674" y="4501167"/>
            <a:ext cx="868765" cy="111402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228A30F-B658-FCDC-C363-9B97F1198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D4E5075-0DF2-F201-395C-5DCE93BB5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358C5E-C8AB-49F7-B7C9-1D2CAE77A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28" y="983009"/>
            <a:ext cx="11741959" cy="5144573"/>
          </a:xfrm>
        </p:spPr>
        <p:txBody>
          <a:bodyPr/>
          <a:lstStyle/>
          <a:p>
            <a:r>
              <a:rPr lang="ru-RU" b="1" dirty="0"/>
              <a:t>Конкуренты</a:t>
            </a:r>
            <a:r>
              <a:rPr lang="ru-RU" dirty="0"/>
              <a:t> – западные производители, которые уже как минимум 20-25 лет используют этот метод в </a:t>
            </a:r>
            <a:r>
              <a:rPr lang="ru-RU" dirty="0" err="1"/>
              <a:t>кожухотрубных</a:t>
            </a:r>
            <a:r>
              <a:rPr lang="ru-RU" dirty="0"/>
              <a:t> теплообменниках. </a:t>
            </a:r>
          </a:p>
          <a:p>
            <a:r>
              <a:rPr lang="ru-RU" b="1" dirty="0"/>
              <a:t>Преимущество</a:t>
            </a:r>
            <a:r>
              <a:rPr lang="ru-RU" dirty="0"/>
              <a:t> будет заключаться в том, что он будет производиться непосредственно здесь, на территории РФ, что является более выгодным, </a:t>
            </a:r>
            <a:r>
              <a:rPr lang="ru-RU" dirty="0" err="1"/>
              <a:t>тк</a:t>
            </a:r>
            <a:r>
              <a:rPr lang="ru-RU" dirty="0"/>
              <a:t> не нужно перевозить через границу материалы и другое.</a:t>
            </a:r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BA35F9-C9B8-C825-6DF5-B9FA6AE30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Объект 1">
            <a:extLst>
              <a:ext uri="{FF2B5EF4-FFF2-40B4-BE49-F238E27FC236}">
                <a16:creationId xmlns:a16="http://schemas.microsoft.com/office/drawing/2014/main" id="{B4D54B77-480E-7866-1CB3-29227AE0B2BE}"/>
              </a:ext>
            </a:extLst>
          </p:cNvPr>
          <p:cNvSpPr txBox="1">
            <a:spLocks/>
          </p:cNvSpPr>
          <p:nvPr/>
        </p:nvSpPr>
        <p:spPr>
          <a:xfrm>
            <a:off x="135228" y="2929944"/>
            <a:ext cx="5811574" cy="3197636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Конкуренты за рубежом(Заводы здесь):          </a:t>
            </a:r>
            <a:endParaRPr lang="ru-RU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Alfa Laval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Funke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GEA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/>
              <a:t>Астера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err="1"/>
              <a:t>Этра</a:t>
            </a: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A09D07EA-7954-88FB-7876-E0D57905B84E}"/>
              </a:ext>
            </a:extLst>
          </p:cNvPr>
          <p:cNvSpPr txBox="1">
            <a:spLocks/>
          </p:cNvSpPr>
          <p:nvPr/>
        </p:nvSpPr>
        <p:spPr>
          <a:xfrm>
            <a:off x="6095206" y="2959714"/>
            <a:ext cx="5434286" cy="2697787"/>
          </a:xfrm>
          <a:prstGeom prst="rect">
            <a:avLst/>
          </a:prstGeom>
        </p:spPr>
        <p:txBody>
          <a:bodyPr/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Конкуренты в РФ: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/>
              <a:t>Ридан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/>
              <a:t>Термосистемы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Roswep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511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7975" y="1122738"/>
            <a:ext cx="10541801" cy="5235085"/>
          </a:xfrm>
        </p:spPr>
        <p:txBody>
          <a:bodyPr>
            <a:normAutofit/>
          </a:bodyPr>
          <a:lstStyle/>
          <a:p>
            <a:r>
              <a:rPr lang="ru-RU" dirty="0"/>
              <a:t>На данный момент мы провели интервью</a:t>
            </a:r>
            <a:r>
              <a:rPr lang="en-US" dirty="0"/>
              <a:t> c </a:t>
            </a:r>
            <a:r>
              <a:rPr lang="ru-RU" dirty="0"/>
              <a:t>экспертом рассчитали необходимую стоимость теплообменника и выгоду для предприятий. Мы проанализировали найденную информацию, рынок(по данным из открытых источников) и продолжаем работать для улучшения нашего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0" y="983009"/>
            <a:ext cx="10971372" cy="5740024"/>
          </a:xfrm>
        </p:spPr>
        <p:txBody>
          <a:bodyPr>
            <a:normAutofit/>
          </a:bodyPr>
          <a:lstStyle/>
          <a:p>
            <a:r>
              <a:rPr lang="ru-RU" b="1" dirty="0"/>
              <a:t>План развития</a:t>
            </a:r>
          </a:p>
          <a:p>
            <a:endParaRPr lang="ru-RU" b="1" dirty="0"/>
          </a:p>
          <a:p>
            <a:pPr rtl="0"/>
            <a:r>
              <a:rPr lang="ru-RU" dirty="0"/>
              <a:t>1) Развитие темы с учётом рекомендаций экспертов </a:t>
            </a:r>
          </a:p>
          <a:p>
            <a:pPr rtl="0"/>
            <a:r>
              <a:rPr lang="ru-RU" dirty="0"/>
              <a:t>2) Поиск инвесторов</a:t>
            </a:r>
          </a:p>
          <a:p>
            <a:pPr rtl="0"/>
            <a:r>
              <a:rPr lang="ru-RU" dirty="0"/>
              <a:t>3) Производство пробного продукта, для доказательства результатов</a:t>
            </a:r>
          </a:p>
          <a:p>
            <a:pPr rtl="0"/>
            <a:r>
              <a:rPr lang="ru-RU" dirty="0"/>
              <a:t>4) Создание постоянного производства</a:t>
            </a:r>
          </a:p>
          <a:p>
            <a:pPr rtl="0"/>
            <a:r>
              <a:rPr lang="ru-RU" dirty="0"/>
              <a:t>5) Выход на рынок </a:t>
            </a:r>
          </a:p>
          <a:p>
            <a:pPr rtl="0"/>
            <a:r>
              <a:rPr lang="ru-RU" dirty="0"/>
              <a:t>6) Расширение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311110" y="1126027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Трекер– </a:t>
            </a:r>
            <a:r>
              <a:rPr lang="ru-RU" b="1" dirty="0"/>
              <a:t>Антонова Юлия Валерьевна</a:t>
            </a:r>
            <a:r>
              <a:rPr lang="ru-RU" dirty="0"/>
              <a:t> </a:t>
            </a:r>
          </a:p>
          <a:p>
            <a:r>
              <a:rPr lang="ru-RU" dirty="0"/>
              <a:t>
</a:t>
            </a:r>
            <a:r>
              <a:rPr lang="ru-RU" b="1" dirty="0"/>
              <a:t>Серышев Артем Владимирович </a:t>
            </a:r>
            <a:r>
              <a:rPr lang="ru-RU" dirty="0"/>
              <a:t>(Студент 3ТТб-01-1оп-22) – Лидер, поиск человека и проведения с ним интервью, обработка результатов интервью, заполнение паспорта и профиля проекта, постановка цели и задачи</a:t>
            </a:r>
          </a:p>
          <a:p>
            <a:r>
              <a:rPr lang="ru-RU" dirty="0"/>
              <a:t>
</a:t>
            </a:r>
            <a:r>
              <a:rPr lang="ru-RU" b="1" dirty="0" err="1"/>
              <a:t>Цуненко</a:t>
            </a:r>
            <a:r>
              <a:rPr lang="ru-RU" b="1" dirty="0"/>
              <a:t> Алексей Сергеевич</a:t>
            </a:r>
            <a:r>
              <a:rPr lang="ru-RU" dirty="0"/>
              <a:t> (Студент 3ТТб-01-1оп-22)  – создание презентации, подбор и выбор Бизнес-модели, формулировка идеи и проблемы</a:t>
            </a:r>
          </a:p>
          <a:p>
            <a:endParaRPr lang="ru-RU" dirty="0"/>
          </a:p>
          <a:p>
            <a:r>
              <a:rPr lang="ru-RU" b="1" dirty="0" err="1"/>
              <a:t>Каландина</a:t>
            </a:r>
            <a:r>
              <a:rPr lang="ru-RU" b="1" dirty="0"/>
              <a:t> Людмила Викторовна </a:t>
            </a:r>
            <a:r>
              <a:rPr lang="ru-RU" dirty="0"/>
              <a:t>(Студент 3ТТб-01-2оп-22)</a:t>
            </a:r>
            <a:r>
              <a:rPr lang="ru-RU" b="1" dirty="0"/>
              <a:t> </a:t>
            </a:r>
            <a:r>
              <a:rPr lang="ru-RU" dirty="0"/>
              <a:t>- оформление презентации, помощь в создании бизнес-модели и планировании целей</a:t>
            </a:r>
          </a:p>
          <a:p>
            <a:endParaRPr lang="ru-RU" b="1" dirty="0"/>
          </a:p>
          <a:p>
            <a:r>
              <a:rPr lang="en-US" b="1" dirty="0"/>
              <a:t>Email: </a:t>
            </a:r>
            <a:r>
              <a:rPr lang="en-US" b="1" dirty="0">
                <a:hlinkClick r:id="rId2"/>
              </a:rPr>
              <a:t>artemik.spider@gmail.com</a:t>
            </a:r>
            <a:r>
              <a:rPr lang="en-US" b="1" dirty="0"/>
              <a:t>  </a:t>
            </a:r>
            <a:r>
              <a:rPr lang="ru-RU" b="1"/>
              <a:t>Телефон: +79005374140</a:t>
            </a:r>
          </a:p>
          <a:p>
            <a:endParaRPr lang="ru-RU" b="1" dirty="0"/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D8F796-5C38-C1F0-6D21-9C2695DA2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1635" y="4846825"/>
            <a:ext cx="1164778" cy="11647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1DF2B49D-6ADA-C570-F95C-D54C183CB5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188" y="3181449"/>
            <a:ext cx="1472999" cy="1522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2C96D4-862B-EBAC-6AA1-7475ECB036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8" t="6341" r="25943" b="46346"/>
          <a:stretch/>
        </p:blipFill>
        <p:spPr>
          <a:xfrm>
            <a:off x="10868104" y="1854651"/>
            <a:ext cx="1322309" cy="10943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microsoft.com/office/2006/metadata/properties"/>
    <ds:schemaRef ds:uri="http://www.w3.org/2000/xmlns/"/>
    <ds:schemaRef ds:uri="2b9d9955-93fb-4bd4-bcdb-8e7ddc259c20"/>
    <ds:schemaRef ds:uri="http://schemas.microsoft.com/office/infopath/2007/PartnerControls"/>
    <ds:schemaRef ds:uri="4c612441-9502-4d03-96ef-459065c861af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2b9d9955-93fb-4bd4-bcdb-8e7ddc259c20"/>
    <ds:schemaRef ds:uri="4c612441-9502-4d03-96ef-459065c861a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2573</TotalTime>
  <Words>540</Words>
  <Application>Microsoft Office PowerPoint</Application>
  <PresentationFormat>Произвольный</PresentationFormat>
  <Paragraphs>71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Презентация</vt:lpstr>
      <vt:lpstr>ИССЛЕДОВАНИЕ ВОЗМОЖНОСТЕЙ  ИСПОЛЬЗОВАНИЯ ЭНЕРГОСБЕРЕГАЮЩИХ ТЕХНОЛОГИЙ В СИСТЕМЕ ТЕПЛОСНАБЖЕНИЯ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Артем</cp:lastModifiedBy>
  <cp:revision>301</cp:revision>
  <dcterms:created xsi:type="dcterms:W3CDTF">2022-04-04T12:37:27Z</dcterms:created>
  <dcterms:modified xsi:type="dcterms:W3CDTF">2023-11-22T11:19:17Z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