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4" r:id="rId6"/>
  </p:sldIdLst>
  <p:sldSz cx="18288000" cy="10287000"/>
  <p:notesSz cx="18288000" cy="10287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0">
          <p15:clr>
            <a:srgbClr val="A4A3A4"/>
          </p15:clr>
        </p15:guide>
        <p15:guide id="2" pos="288">
          <p15:clr>
            <a:srgbClr val="A4A3A4"/>
          </p15:clr>
        </p15:guide>
        <p15:guide id="3" orient="horz" pos="6216">
          <p15:clr>
            <a:srgbClr val="A4A3A4"/>
          </p15:clr>
        </p15:guide>
        <p15:guide id="4" pos="11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420258-7AEB-4361-B5D0-A842EF7D3DC2}">
  <a:tblStyle styleId="{36420258-7AEB-4361-B5D0-A842EF7D3DC2}" styleName="Table_0">
    <a:wholeTbl>
      <a:tcTxStyle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rgbClr val="E8ECF4"/>
          </a:solidFill>
        </a:fill>
      </a:tcStyle>
    </a:wholeTbl>
    <a:band1H>
      <a:tcStyle>
        <a:tcBdr/>
        <a:fill>
          <a:solidFill>
            <a:srgbClr val="CFD7E7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7E7"/>
          </a:solidFill>
        </a:fill>
      </a:tcStyle>
    </a:band1V>
    <a:band2V>
      <a:tcStyle>
        <a:tcBdr/>
        <a:fill>
          <a:solidFill>
            <a:srgbClr val="CFD7E7"/>
          </a:solidFill>
        </a:fill>
      </a:tcStyle>
    </a:band2V>
    <a:lastCol>
      <a:tcTxStyle b="on" i="off"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 i="off"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78" y="77"/>
      </p:cViewPr>
      <p:guideLst>
        <p:guide orient="horz" pos="360"/>
        <p:guide pos="288"/>
        <p:guide orient="horz" pos="6216"/>
        <p:guide pos="11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3FE44-5953-48FE-A819-E827E5808B07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689909-5B4D-4E66-B172-EB106546D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025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89909-5B4D-4E66-B172-EB106546D92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70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wo Content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 bwMode="auto"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omparison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 bwMode="auto"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 bwMode="auto"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 bwMode="auto"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ontent with Caption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 bwMode="auto"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799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 bwMode="auto"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Picture with Caption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 bwMode="auto"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Vertical Text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 bwMode="auto"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Vertical Title and Text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 bwMode="auto"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 bwMode="auto"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799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 bwMode="auto">
          <a:xfrm>
            <a:off x="7917960" y="-7544"/>
            <a:ext cx="2369035" cy="2039532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9" name="Google Shape;89;p1"/>
          <p:cNvSpPr/>
          <p:nvPr/>
        </p:nvSpPr>
        <p:spPr bwMode="auto">
          <a:xfrm>
            <a:off x="5181600" y="-7544"/>
            <a:ext cx="2736360" cy="2039532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0" name="Google Shape;90;p1"/>
          <p:cNvSpPr/>
          <p:nvPr/>
        </p:nvSpPr>
        <p:spPr bwMode="auto">
          <a:xfrm>
            <a:off x="2514600" y="-18080"/>
            <a:ext cx="2736360" cy="2039532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1" name="Google Shape;91;p1"/>
          <p:cNvSpPr/>
          <p:nvPr/>
        </p:nvSpPr>
        <p:spPr bwMode="auto">
          <a:xfrm>
            <a:off x="-7310" y="-18080"/>
            <a:ext cx="2555291" cy="2039532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2" name="Google Shape;92;p1"/>
          <p:cNvSpPr/>
          <p:nvPr/>
        </p:nvSpPr>
        <p:spPr bwMode="auto">
          <a:xfrm>
            <a:off x="10286996" y="0"/>
            <a:ext cx="370293" cy="2146944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3" name="Google Shape;93;p1"/>
          <p:cNvSpPr txBox="1"/>
          <p:nvPr/>
        </p:nvSpPr>
        <p:spPr bwMode="auto">
          <a:xfrm>
            <a:off x="565985" y="2950135"/>
            <a:ext cx="8412662" cy="237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 fontScale="92500" lnSpcReduction="20000"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000" b="0" i="0" u="none" strike="noStrike" cap="none" dirty="0" smtClean="0">
                <a:solidFill>
                  <a:srgbClr val="6000A8"/>
                </a:solidFill>
                <a:latin typeface="Arial"/>
                <a:ea typeface="Arial"/>
                <a:cs typeface="Arial"/>
              </a:rPr>
              <a:t>«</a:t>
            </a:r>
            <a:r>
              <a:rPr lang="ru-RU" sz="6000" dirty="0" smtClean="0">
                <a:solidFill>
                  <a:srgbClr val="6000A8"/>
                </a:solidFill>
              </a:rPr>
              <a:t>Производство </a:t>
            </a:r>
            <a:r>
              <a:rPr lang="ru-RU" sz="6000" dirty="0" err="1" smtClean="0">
                <a:solidFill>
                  <a:srgbClr val="6000A8"/>
                </a:solidFill>
              </a:rPr>
              <a:t>биоразлагаемой</a:t>
            </a:r>
            <a:r>
              <a:rPr lang="ru-RU" sz="6000" dirty="0" smtClean="0">
                <a:solidFill>
                  <a:srgbClr val="6000A8"/>
                </a:solidFill>
              </a:rPr>
              <a:t> упаковки </a:t>
            </a:r>
            <a:r>
              <a:rPr lang="ru-RU" sz="6000" b="0" i="0" u="none" strike="noStrike" cap="none" dirty="0" smtClean="0">
                <a:solidFill>
                  <a:srgbClr val="6000A8"/>
                </a:solidFill>
                <a:latin typeface="Arial"/>
                <a:ea typeface="Arial"/>
                <a:cs typeface="Arial"/>
              </a:rPr>
              <a:t>» </a:t>
            </a:r>
            <a:endParaRPr dirty="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dirty="0"/>
          </a:p>
        </p:txBody>
      </p:sp>
      <p:sp>
        <p:nvSpPr>
          <p:cNvPr id="94" name="Google Shape;94;p1"/>
          <p:cNvSpPr/>
          <p:nvPr/>
        </p:nvSpPr>
        <p:spPr bwMode="auto">
          <a:xfrm>
            <a:off x="10657288" y="0"/>
            <a:ext cx="7630712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7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</a:rPr>
              <a:t>Изображение технологического решения (продукта)</a:t>
            </a:r>
            <a:endParaRPr dirty="0"/>
          </a:p>
        </p:txBody>
      </p:sp>
      <p:sp>
        <p:nvSpPr>
          <p:cNvPr id="95" name="Google Shape;95;p1"/>
          <p:cNvSpPr/>
          <p:nvPr/>
        </p:nvSpPr>
        <p:spPr bwMode="auto">
          <a:xfrm>
            <a:off x="10286996" y="2031988"/>
            <a:ext cx="370293" cy="21469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6" name="Google Shape;96;p1"/>
          <p:cNvSpPr/>
          <p:nvPr/>
        </p:nvSpPr>
        <p:spPr bwMode="auto">
          <a:xfrm>
            <a:off x="10286996" y="4012550"/>
            <a:ext cx="370293" cy="2146944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7" name="Google Shape;97;p1"/>
          <p:cNvSpPr/>
          <p:nvPr/>
        </p:nvSpPr>
        <p:spPr bwMode="auto">
          <a:xfrm>
            <a:off x="10286996" y="5993112"/>
            <a:ext cx="370293" cy="21469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8" name="Google Shape;98;p1"/>
          <p:cNvSpPr/>
          <p:nvPr/>
        </p:nvSpPr>
        <p:spPr bwMode="auto">
          <a:xfrm>
            <a:off x="10286995" y="8140056"/>
            <a:ext cx="370293" cy="214694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9" name="Google Shape;99;p1"/>
          <p:cNvSpPr/>
          <p:nvPr/>
        </p:nvSpPr>
        <p:spPr bwMode="auto">
          <a:xfrm>
            <a:off x="10651467" y="0"/>
            <a:ext cx="92733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0" name="Google Shape;100;p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5634744" y="283400"/>
            <a:ext cx="1830072" cy="13987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"/>
          <p:cNvGrpSpPr/>
          <p:nvPr/>
        </p:nvGrpSpPr>
        <p:grpSpPr bwMode="auto">
          <a:xfrm>
            <a:off x="183671" y="496460"/>
            <a:ext cx="764629" cy="814804"/>
            <a:chOff x="5451714" y="454866"/>
            <a:chExt cx="1304628" cy="1390238"/>
          </a:xfrm>
        </p:grpSpPr>
        <p:sp>
          <p:nvSpPr>
            <p:cNvPr id="102" name="Google Shape;102;p1"/>
            <p:cNvSpPr/>
            <p:nvPr/>
          </p:nvSpPr>
          <p:spPr bwMode="auto">
            <a:xfrm>
              <a:off x="5451714" y="454866"/>
              <a:ext cx="1304628" cy="1204706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 bwMode="auto">
            <a:xfrm>
              <a:off x="5562600" y="845185"/>
              <a:ext cx="1082855" cy="999919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4" name="Google Shape;104;p1"/>
          <p:cNvSpPr txBox="1"/>
          <p:nvPr/>
        </p:nvSpPr>
        <p:spPr bwMode="auto">
          <a:xfrm>
            <a:off x="1021840" y="766000"/>
            <a:ext cx="1681526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Группа компаний</a:t>
            </a:r>
            <a:endParaRPr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>
                <a:solidFill>
                  <a:schemeClr val="lt1"/>
                </a:solidFill>
                <a:latin typeface="Arial"/>
                <a:ea typeface="Arial"/>
                <a:cs typeface="Arial"/>
              </a:rPr>
              <a:t>«Деловой альянс»</a:t>
            </a:r>
            <a:endParaRPr/>
          </a:p>
        </p:txBody>
      </p:sp>
      <p:sp>
        <p:nvSpPr>
          <p:cNvPr id="107" name="Google Shape;107;p1"/>
          <p:cNvSpPr txBox="1"/>
          <p:nvPr/>
        </p:nvSpPr>
        <p:spPr bwMode="auto">
          <a:xfrm>
            <a:off x="605972" y="5623780"/>
            <a:ext cx="9151256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ru-RU" sz="3200" b="1" dirty="0" err="1"/>
              <a:t>Биоразлагаемая</a:t>
            </a:r>
            <a:r>
              <a:rPr lang="ru-RU" sz="3200" b="1" dirty="0"/>
              <a:t> упаковка</a:t>
            </a:r>
            <a:r>
              <a:rPr lang="ru-RU" sz="3200" dirty="0"/>
              <a:t> изготавливается из натуральных материалов, которые со временем могут разрушаться, не причиняя вреда окружающей среде. Такие материалы могут включать биопластик или растительное волокно</a:t>
            </a:r>
            <a:endParaRPr sz="3200" dirty="0">
              <a:solidFill>
                <a:srgbClr val="262626"/>
              </a:solidFill>
            </a:endParaRPr>
          </a:p>
        </p:txBody>
      </p:sp>
      <p:sp>
        <p:nvSpPr>
          <p:cNvPr id="108" name="Google Shape;108;p1"/>
          <p:cNvSpPr txBox="1"/>
          <p:nvPr/>
        </p:nvSpPr>
        <p:spPr bwMode="auto">
          <a:xfrm>
            <a:off x="565985" y="9063800"/>
            <a:ext cx="841266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500" dirty="0" err="1" smtClean="0">
                <a:solidFill>
                  <a:srgbClr val="FFAC00"/>
                </a:solidFill>
              </a:rPr>
              <a:t>Борсова</a:t>
            </a:r>
            <a:r>
              <a:rPr lang="ru-RU" sz="3500" dirty="0" smtClean="0">
                <a:solidFill>
                  <a:srgbClr val="FFAC00"/>
                </a:solidFill>
              </a:rPr>
              <a:t> Карина </a:t>
            </a:r>
            <a:r>
              <a:rPr lang="ru-RU" sz="3500" dirty="0" err="1" smtClean="0">
                <a:solidFill>
                  <a:srgbClr val="FFAC00"/>
                </a:solidFill>
              </a:rPr>
              <a:t>Хазритовна</a:t>
            </a:r>
            <a:endParaRPr dirty="0"/>
          </a:p>
        </p:txBody>
      </p:sp>
      <p:cxnSp>
        <p:nvCxnSpPr>
          <p:cNvPr id="109" name="Google Shape;109;p1"/>
          <p:cNvCxnSpPr>
            <a:cxnSpLocks/>
          </p:cNvCxnSpPr>
          <p:nvPr/>
        </p:nvCxnSpPr>
        <p:spPr bwMode="auto">
          <a:xfrm flipH="1">
            <a:off x="183670" y="1268625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" name="Google Shape;110;p1"/>
          <p:cNvCxnSpPr>
            <a:cxnSpLocks/>
          </p:cNvCxnSpPr>
          <p:nvPr/>
        </p:nvCxnSpPr>
        <p:spPr bwMode="auto">
          <a:xfrm rot="10800000">
            <a:off x="787129" y="1258443"/>
            <a:ext cx="152400" cy="271401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1" name="Google Shape;111;p1"/>
          <p:cNvCxnSpPr>
            <a:cxnSpLocks/>
          </p:cNvCxnSpPr>
          <p:nvPr/>
        </p:nvCxnSpPr>
        <p:spPr bwMode="auto">
          <a:xfrm rot="10800000">
            <a:off x="304800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112;p1"/>
          <p:cNvCxnSpPr>
            <a:cxnSpLocks/>
          </p:cNvCxnSpPr>
          <p:nvPr/>
        </p:nvCxnSpPr>
        <p:spPr bwMode="auto">
          <a:xfrm rot="10800000">
            <a:off x="337385" y="1311264"/>
            <a:ext cx="473588" cy="0"/>
          </a:xfrm>
          <a:prstGeom prst="straightConnector1">
            <a:avLst/>
          </a:prstGeom>
          <a:noFill/>
          <a:ln w="571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3" name="Google Shape;113;p1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2793599" y="582552"/>
            <a:ext cx="2188569" cy="83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73145" y="41973"/>
            <a:ext cx="1890946" cy="18909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41973"/>
            <a:ext cx="7719106" cy="102450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/>
          <p:nvPr/>
        </p:nvSpPr>
        <p:spPr bwMode="auto">
          <a:xfrm>
            <a:off x="0" y="1485900"/>
            <a:ext cx="5255615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9" name="Google Shape;119;p2"/>
          <p:cNvSpPr/>
          <p:nvPr/>
        </p:nvSpPr>
        <p:spPr bwMode="auto"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0" name="Google Shape;120;p2"/>
          <p:cNvSpPr/>
          <p:nvPr/>
        </p:nvSpPr>
        <p:spPr bwMode="auto">
          <a:xfrm>
            <a:off x="2733098" y="1485900"/>
            <a:ext cx="5255615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1" name="Google Shape;121;p2"/>
          <p:cNvSpPr/>
          <p:nvPr/>
        </p:nvSpPr>
        <p:spPr bwMode="auto">
          <a:xfrm>
            <a:off x="4035130" y="1485900"/>
            <a:ext cx="5255615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2" name="Google Shape;122;p2"/>
          <p:cNvSpPr/>
          <p:nvPr/>
        </p:nvSpPr>
        <p:spPr bwMode="auto">
          <a:xfrm>
            <a:off x="5401672" y="1485900"/>
            <a:ext cx="5255615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3" name="Google Shape;123;p2"/>
          <p:cNvSpPr txBox="1"/>
          <p:nvPr/>
        </p:nvSpPr>
        <p:spPr bwMode="auto"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 b="1" dirty="0">
                <a:solidFill>
                  <a:srgbClr val="FFAC00"/>
                </a:solidFill>
                <a:latin typeface="Arial"/>
                <a:ea typeface="Arial"/>
                <a:cs typeface="Arial"/>
              </a:rPr>
              <a:t>ПРОБЛЕМА </a:t>
            </a:r>
            <a:r>
              <a:rPr lang="ru-RU" sz="4800" dirty="0">
                <a:solidFill>
                  <a:srgbClr val="FFAC00"/>
                </a:solidFill>
                <a:latin typeface="Arial"/>
                <a:ea typeface="Arial"/>
                <a:cs typeface="Arial"/>
              </a:rPr>
              <a:t>(решаемая задача)</a:t>
            </a:r>
            <a:endParaRPr sz="1800" dirty="0">
              <a:solidFill>
                <a:srgbClr val="FFAC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24" name="Google Shape;124;p2"/>
          <p:cNvGrpSpPr/>
          <p:nvPr/>
        </p:nvGrpSpPr>
        <p:grpSpPr bwMode="auto">
          <a:xfrm>
            <a:off x="-14093" y="9563100"/>
            <a:ext cx="776093" cy="735444"/>
            <a:chOff x="-14093" y="9563100"/>
            <a:chExt cx="776093" cy="735444"/>
          </a:xfrm>
        </p:grpSpPr>
        <p:sp>
          <p:nvSpPr>
            <p:cNvPr id="125" name="Google Shape;125;p2"/>
            <p:cNvSpPr/>
            <p:nvPr/>
          </p:nvSpPr>
          <p:spPr bwMode="auto">
            <a:xfrm>
              <a:off x="-14093" y="9563100"/>
              <a:ext cx="776093" cy="735444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 bwMode="auto">
            <a:xfrm>
              <a:off x="55817" y="9744752"/>
              <a:ext cx="636274" cy="37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fld id="{00000000-1234-1234-1234-123412341234}" type="slidenum">
                <a:rPr lang="ru-RU" sz="240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2</a:t>
              </a:fld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7" name="Google Shape;127;p2"/>
          <p:cNvSpPr/>
          <p:nvPr/>
        </p:nvSpPr>
        <p:spPr bwMode="auto">
          <a:xfrm>
            <a:off x="10803344" y="1485900"/>
            <a:ext cx="7484656" cy="88011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700">
                <a:solidFill>
                  <a:srgbClr val="7F7F7F"/>
                </a:solidFill>
                <a:latin typeface="Arial"/>
                <a:ea typeface="Arial"/>
                <a:cs typeface="Arial"/>
              </a:rPr>
              <a:t>Визуализация</a:t>
            </a:r>
            <a:endParaRPr/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700">
                <a:solidFill>
                  <a:srgbClr val="7F7F7F"/>
                </a:solidFill>
                <a:latin typeface="Arial"/>
                <a:ea typeface="Arial"/>
                <a:cs typeface="Arial"/>
              </a:rPr>
              <a:t>(картинка / фото)</a:t>
            </a:r>
            <a:endParaRPr/>
          </a:p>
        </p:txBody>
      </p:sp>
      <p:sp>
        <p:nvSpPr>
          <p:cNvPr id="128" name="Google Shape;128;p2"/>
          <p:cNvSpPr/>
          <p:nvPr/>
        </p:nvSpPr>
        <p:spPr bwMode="auto"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9" name="Google Shape;129;p2"/>
          <p:cNvSpPr txBox="1"/>
          <p:nvPr/>
        </p:nvSpPr>
        <p:spPr bwMode="auto">
          <a:xfrm>
            <a:off x="1528246" y="2449285"/>
            <a:ext cx="860635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1) Глобальный кризис загрязнения пластиком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2) Ограниченные ресурсы ископаемого сырья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3) Ужесточение экологического законодательства</a:t>
            </a:r>
            <a:endParaRPr dirty="0"/>
          </a:p>
        </p:txBody>
      </p:sp>
      <p:sp>
        <p:nvSpPr>
          <p:cNvPr id="130" name="Google Shape;130;p2"/>
          <p:cNvSpPr txBox="1"/>
          <p:nvPr/>
        </p:nvSpPr>
        <p:spPr bwMode="auto"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400" b="1">
                <a:solidFill>
                  <a:srgbClr val="ADDAE3"/>
                </a:solidFill>
                <a:latin typeface="Arial"/>
                <a:ea typeface="Arial"/>
                <a:cs typeface="Arial"/>
              </a:rPr>
              <a:t>01</a:t>
            </a:r>
            <a:endParaRPr sz="2000">
              <a:solidFill>
                <a:srgbClr val="ADDAE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" name="Google Shape;131;p2"/>
          <p:cNvSpPr txBox="1"/>
          <p:nvPr/>
        </p:nvSpPr>
        <p:spPr bwMode="auto">
          <a:xfrm>
            <a:off x="1528246" y="4840932"/>
            <a:ext cx="860635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1) Загрязнение всех экосистем(океаны и воздух)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2) Нарушение биоразнообразия 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3) Экономические потери</a:t>
            </a:r>
            <a:endParaRPr dirty="0"/>
          </a:p>
        </p:txBody>
      </p:sp>
      <p:sp>
        <p:nvSpPr>
          <p:cNvPr id="132" name="Google Shape;132;p2"/>
          <p:cNvSpPr txBox="1"/>
          <p:nvPr/>
        </p:nvSpPr>
        <p:spPr bwMode="auto">
          <a:xfrm>
            <a:off x="375950" y="4610100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400" b="1">
                <a:solidFill>
                  <a:srgbClr val="ADDAE3"/>
                </a:solidFill>
                <a:latin typeface="Arial"/>
                <a:ea typeface="Arial"/>
                <a:cs typeface="Arial"/>
              </a:rPr>
              <a:t>02</a:t>
            </a:r>
            <a:endParaRPr sz="2000">
              <a:solidFill>
                <a:srgbClr val="ADDAE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" name="Google Shape;133;p2"/>
          <p:cNvSpPr txBox="1"/>
          <p:nvPr/>
        </p:nvSpPr>
        <p:spPr bwMode="auto">
          <a:xfrm>
            <a:off x="1528246" y="7378006"/>
            <a:ext cx="8606354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1) Недостаточные барьерные свойства некоторых биоматериалов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2) Ограниченная инфраструктура для компостирования 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defRPr/>
            </a:pPr>
            <a:endParaRPr dirty="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" name="Google Shape;134;p2"/>
          <p:cNvSpPr txBox="1"/>
          <p:nvPr/>
        </p:nvSpPr>
        <p:spPr bwMode="auto">
          <a:xfrm>
            <a:off x="375950" y="7147174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400" b="1">
                <a:solidFill>
                  <a:srgbClr val="ADDAE3"/>
                </a:solidFill>
                <a:latin typeface="Arial"/>
                <a:ea typeface="Arial"/>
                <a:cs typeface="Arial"/>
              </a:rPr>
              <a:t>03</a:t>
            </a:r>
            <a:endParaRPr sz="2000">
              <a:solidFill>
                <a:srgbClr val="ADDAE3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583" y="1474356"/>
            <a:ext cx="7492417" cy="88126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/>
          <p:nvPr/>
        </p:nvSpPr>
        <p:spPr bwMode="auto">
          <a:xfrm>
            <a:off x="0" y="1485900"/>
            <a:ext cx="5255615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0" name="Google Shape;140;p3"/>
          <p:cNvSpPr/>
          <p:nvPr/>
        </p:nvSpPr>
        <p:spPr bwMode="auto"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1" name="Google Shape;141;p3"/>
          <p:cNvSpPr/>
          <p:nvPr/>
        </p:nvSpPr>
        <p:spPr bwMode="auto">
          <a:xfrm>
            <a:off x="2733098" y="1485900"/>
            <a:ext cx="5255615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2" name="Google Shape;142;p3"/>
          <p:cNvSpPr/>
          <p:nvPr/>
        </p:nvSpPr>
        <p:spPr bwMode="auto">
          <a:xfrm>
            <a:off x="4035130" y="1485900"/>
            <a:ext cx="5255615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3" name="Google Shape;143;p3"/>
          <p:cNvSpPr/>
          <p:nvPr/>
        </p:nvSpPr>
        <p:spPr bwMode="auto">
          <a:xfrm>
            <a:off x="5401672" y="1485900"/>
            <a:ext cx="5255615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4" name="Google Shape;144;p3"/>
          <p:cNvSpPr txBox="1"/>
          <p:nvPr/>
        </p:nvSpPr>
        <p:spPr bwMode="auto">
          <a:xfrm>
            <a:off x="381000" y="495300"/>
            <a:ext cx="15887848" cy="82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 b="1">
                <a:solidFill>
                  <a:srgbClr val="ADDAE3"/>
                </a:solidFill>
                <a:latin typeface="Arial"/>
                <a:ea typeface="Arial"/>
                <a:cs typeface="Arial"/>
              </a:rPr>
              <a:t>РЕШЕНИЕ</a:t>
            </a:r>
            <a:endParaRPr sz="1800">
              <a:solidFill>
                <a:srgbClr val="ADDAE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" name="Google Shape;145;p3"/>
          <p:cNvSpPr/>
          <p:nvPr/>
        </p:nvSpPr>
        <p:spPr bwMode="auto">
          <a:xfrm>
            <a:off x="-14093" y="9563100"/>
            <a:ext cx="776093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6" name="Google Shape;146;p3"/>
          <p:cNvSpPr/>
          <p:nvPr/>
        </p:nvSpPr>
        <p:spPr bwMode="auto"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</a:rPr>
              <a:t>3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" name="Google Shape;147;p3"/>
          <p:cNvSpPr/>
          <p:nvPr/>
        </p:nvSpPr>
        <p:spPr bwMode="auto"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8" name="Google Shape;148;p3"/>
          <p:cNvSpPr txBox="1"/>
          <p:nvPr/>
        </p:nvSpPr>
        <p:spPr bwMode="auto">
          <a:xfrm>
            <a:off x="1528246" y="2449285"/>
            <a:ext cx="1588784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</a:rPr>
              <a:t>Суть: Масштабное производство и внедрение </a:t>
            </a:r>
            <a:r>
              <a:rPr lang="ru-RU" sz="2800" dirty="0" err="1" smtClean="0">
                <a:solidFill>
                  <a:srgbClr val="6000A8"/>
                </a:solidFill>
                <a:latin typeface="Arial"/>
                <a:ea typeface="Arial"/>
                <a:cs typeface="Arial"/>
              </a:rPr>
              <a:t>биоразлагаемой</a:t>
            </a:r>
            <a:r>
              <a:rPr lang="ru-RU" sz="2800" dirty="0" smtClean="0">
                <a:solidFill>
                  <a:srgbClr val="6000A8"/>
                </a:solidFill>
                <a:latin typeface="Arial"/>
                <a:ea typeface="Arial"/>
                <a:cs typeface="Arial"/>
              </a:rPr>
              <a:t> упаковки как альтернативы традиционной пластиковой упаковке 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Технологический стек: Экструзия и литье под давлением </a:t>
            </a:r>
            <a:endParaRPr dirty="0"/>
          </a:p>
        </p:txBody>
      </p:sp>
      <p:sp>
        <p:nvSpPr>
          <p:cNvPr id="149" name="Google Shape;149;p3"/>
          <p:cNvSpPr txBox="1"/>
          <p:nvPr/>
        </p:nvSpPr>
        <p:spPr bwMode="auto">
          <a:xfrm>
            <a:off x="375950" y="2218453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</a:rPr>
              <a:t>01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" name="Google Shape;150;p3"/>
          <p:cNvSpPr txBox="1"/>
          <p:nvPr/>
        </p:nvSpPr>
        <p:spPr bwMode="auto">
          <a:xfrm>
            <a:off x="1528246" y="4235494"/>
            <a:ext cx="15887848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Разнообразие продукции: </a:t>
            </a:r>
            <a:r>
              <a:rPr lang="ru-RU" sz="2800" dirty="0" err="1" smtClean="0">
                <a:solidFill>
                  <a:srgbClr val="6000A8"/>
                </a:solidFill>
              </a:rPr>
              <a:t>Биоразлагаемая</a:t>
            </a:r>
            <a:r>
              <a:rPr lang="ru-RU" sz="2800" dirty="0" smtClean="0">
                <a:solidFill>
                  <a:srgbClr val="6000A8"/>
                </a:solidFill>
              </a:rPr>
              <a:t> упаковка доступна в различных формах. Например: пленка</a:t>
            </a:r>
            <a:r>
              <a:rPr lang="en-US" sz="2800" dirty="0" smtClean="0">
                <a:solidFill>
                  <a:srgbClr val="6000A8"/>
                </a:solidFill>
              </a:rPr>
              <a:t>,</a:t>
            </a:r>
            <a:r>
              <a:rPr lang="ru-RU" sz="2800" dirty="0" smtClean="0">
                <a:solidFill>
                  <a:srgbClr val="6000A8"/>
                </a:solidFill>
              </a:rPr>
              <a:t>пакеты</a:t>
            </a:r>
            <a:r>
              <a:rPr lang="en-US" sz="2800" dirty="0" smtClean="0">
                <a:solidFill>
                  <a:srgbClr val="6000A8"/>
                </a:solidFill>
              </a:rPr>
              <a:t>,</a:t>
            </a:r>
            <a:r>
              <a:rPr lang="ru-RU" sz="2800" dirty="0" smtClean="0">
                <a:solidFill>
                  <a:srgbClr val="6000A8"/>
                </a:solidFill>
              </a:rPr>
              <a:t>контейнеры и бутылки </a:t>
            </a:r>
            <a:r>
              <a:rPr lang="en-US" sz="2800" dirty="0" smtClean="0">
                <a:solidFill>
                  <a:srgbClr val="6000A8"/>
                </a:solidFill>
              </a:rPr>
              <a:t> </a:t>
            </a: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 smtClean="0"/>
              <a:t> </a:t>
            </a:r>
            <a:r>
              <a:rPr lang="ru-RU" sz="2800" dirty="0">
                <a:solidFill>
                  <a:srgbClr val="7030A0"/>
                </a:solidFill>
              </a:rPr>
              <a:t>Функциональность: Упаковка обеспечивает защиту продукта от повреждений, влаги, света и других внешних воздействий</a:t>
            </a:r>
            <a:r>
              <a:rPr lang="ru-RU" sz="2800" dirty="0" smtClean="0">
                <a:solidFill>
                  <a:srgbClr val="7030A0"/>
                </a:solidFill>
              </a:rPr>
              <a:t>.</a:t>
            </a:r>
            <a:endParaRPr sz="2800" dirty="0"/>
          </a:p>
        </p:txBody>
      </p:sp>
      <p:sp>
        <p:nvSpPr>
          <p:cNvPr id="151" name="Google Shape;151;p3"/>
          <p:cNvSpPr txBox="1"/>
          <p:nvPr/>
        </p:nvSpPr>
        <p:spPr bwMode="auto">
          <a:xfrm>
            <a:off x="375950" y="4004662"/>
            <a:ext cx="990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</a:rPr>
              <a:t>02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" name="Google Shape;152;p3"/>
          <p:cNvSpPr txBox="1"/>
          <p:nvPr/>
        </p:nvSpPr>
        <p:spPr bwMode="auto">
          <a:xfrm>
            <a:off x="1528246" y="6273408"/>
            <a:ext cx="15887848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ru-RU" sz="2800" dirty="0" smtClean="0">
                <a:solidFill>
                  <a:srgbClr val="6000A8"/>
                </a:solidFill>
              </a:rPr>
              <a:t>Время </a:t>
            </a:r>
            <a:r>
              <a:rPr lang="ru-RU" sz="2800" dirty="0">
                <a:solidFill>
                  <a:srgbClr val="6000A8"/>
                </a:solidFill>
              </a:rPr>
              <a:t>освоения пользователем: </a:t>
            </a:r>
            <a:r>
              <a:rPr lang="ru-RU" sz="2800" dirty="0" err="1">
                <a:solidFill>
                  <a:srgbClr val="6000A8"/>
                </a:solidFill>
              </a:rPr>
              <a:t>Биоразлагаемая</a:t>
            </a:r>
            <a:r>
              <a:rPr lang="ru-RU" sz="2800" dirty="0">
                <a:solidFill>
                  <a:srgbClr val="6000A8"/>
                </a:solidFill>
              </a:rPr>
              <a:t> упаковка не требует специальных навыков для использования, так как она имеет те же формы и функции, что и традиционная упаковка.  </a:t>
            </a:r>
            <a:r>
              <a:rPr lang="en-US" sz="2800" dirty="0" smtClean="0">
                <a:solidFill>
                  <a:srgbClr val="6000A8"/>
                </a:solidFill>
              </a:rPr>
              <a:t> </a:t>
            </a:r>
            <a:r>
              <a:rPr lang="ru-RU" sz="2800" dirty="0" smtClean="0">
                <a:solidFill>
                  <a:srgbClr val="6000A8"/>
                </a:solidFill>
              </a:rPr>
              <a:t>  </a:t>
            </a:r>
            <a:r>
              <a:rPr lang="ru-RU" sz="2800" dirty="0">
                <a:solidFill>
                  <a:srgbClr val="6000A8"/>
                </a:solidFill>
              </a:rPr>
              <a:t>Количество персонала: Производство </a:t>
            </a:r>
            <a:r>
              <a:rPr lang="ru-RU" sz="2800" dirty="0" err="1">
                <a:solidFill>
                  <a:srgbClr val="6000A8"/>
                </a:solidFill>
              </a:rPr>
              <a:t>биоразлагаемой</a:t>
            </a:r>
            <a:r>
              <a:rPr lang="ru-RU" sz="2800" dirty="0">
                <a:solidFill>
                  <a:srgbClr val="6000A8"/>
                </a:solidFill>
              </a:rPr>
              <a:t> упаковки требует квалифицированного персонала для обслуживания оборудования и </a:t>
            </a:r>
            <a:r>
              <a:rPr lang="ru-RU" sz="2800" dirty="0" smtClean="0">
                <a:solidFill>
                  <a:srgbClr val="6000A8"/>
                </a:solidFill>
              </a:rPr>
              <a:t>контроля качества.</a:t>
            </a:r>
            <a:endParaRPr dirty="0"/>
          </a:p>
        </p:txBody>
      </p:sp>
      <p:sp>
        <p:nvSpPr>
          <p:cNvPr id="153" name="Google Shape;153;p3"/>
          <p:cNvSpPr txBox="1"/>
          <p:nvPr/>
        </p:nvSpPr>
        <p:spPr bwMode="auto">
          <a:xfrm>
            <a:off x="375950" y="6042576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</a:rPr>
              <a:t>03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" name="Google Shape;154;p3"/>
          <p:cNvSpPr txBox="1"/>
          <p:nvPr/>
        </p:nvSpPr>
        <p:spPr bwMode="auto">
          <a:xfrm>
            <a:off x="1528246" y="8153515"/>
            <a:ext cx="1588784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srgbClr val="7030A0"/>
                </a:solidFill>
              </a:rPr>
              <a:t>Сырье: </a:t>
            </a:r>
            <a:r>
              <a:rPr lang="ru-RU" sz="2800" dirty="0" err="1">
                <a:solidFill>
                  <a:srgbClr val="7030A0"/>
                </a:solidFill>
              </a:rPr>
              <a:t>Биоразлагаемые</a:t>
            </a:r>
            <a:r>
              <a:rPr lang="ru-RU" sz="2800" dirty="0">
                <a:solidFill>
                  <a:srgbClr val="7030A0"/>
                </a:solidFill>
              </a:rPr>
              <a:t> полимеры, природные полимеры, добавки, красители.  •  Оборудование: Экструдеры, литьевые машины, </a:t>
            </a:r>
            <a:r>
              <a:rPr lang="ru-RU" sz="2800" dirty="0" err="1">
                <a:solidFill>
                  <a:srgbClr val="7030A0"/>
                </a:solidFill>
              </a:rPr>
              <a:t>термоформовочные</a:t>
            </a:r>
            <a:r>
              <a:rPr lang="ru-RU" sz="2800" dirty="0">
                <a:solidFill>
                  <a:srgbClr val="7030A0"/>
                </a:solidFill>
              </a:rPr>
              <a:t> машины, выдувные машины, оборудование для печати</a:t>
            </a:r>
            <a:r>
              <a:rPr lang="ru-RU" sz="2800" dirty="0">
                <a:solidFill>
                  <a:srgbClr val="262626"/>
                </a:solidFill>
              </a:rPr>
              <a:t>.</a:t>
            </a:r>
            <a:endParaRPr sz="2800" dirty="0">
              <a:solidFill>
                <a:srgbClr val="26262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" name="Google Shape;155;p3"/>
          <p:cNvSpPr txBox="1"/>
          <p:nvPr/>
        </p:nvSpPr>
        <p:spPr bwMode="auto">
          <a:xfrm>
            <a:off x="375950" y="7922683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</a:rPr>
              <a:t>04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" name="Google Shape;160;p4"/>
          <p:cNvSpPr/>
          <p:nvPr/>
        </p:nvSpPr>
        <p:spPr bwMode="auto">
          <a:xfrm>
            <a:off x="0" y="1485900"/>
            <a:ext cx="5255615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1" name="Google Shape;161;p4"/>
          <p:cNvSpPr/>
          <p:nvPr/>
        </p:nvSpPr>
        <p:spPr bwMode="auto"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2" name="Google Shape;162;p4"/>
          <p:cNvSpPr/>
          <p:nvPr/>
        </p:nvSpPr>
        <p:spPr bwMode="auto">
          <a:xfrm>
            <a:off x="2733098" y="1485900"/>
            <a:ext cx="5255615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3" name="Google Shape;163;p4"/>
          <p:cNvSpPr/>
          <p:nvPr/>
        </p:nvSpPr>
        <p:spPr bwMode="auto">
          <a:xfrm>
            <a:off x="4035130" y="1485900"/>
            <a:ext cx="5255615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4" name="Google Shape;164;p4"/>
          <p:cNvSpPr/>
          <p:nvPr/>
        </p:nvSpPr>
        <p:spPr bwMode="auto">
          <a:xfrm>
            <a:off x="5401672" y="1485900"/>
            <a:ext cx="5255615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5" name="Google Shape;165;p4"/>
          <p:cNvSpPr txBox="1"/>
          <p:nvPr/>
        </p:nvSpPr>
        <p:spPr bwMode="auto">
          <a:xfrm>
            <a:off x="381000" y="495300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 b="1">
                <a:solidFill>
                  <a:srgbClr val="ADDAE3"/>
                </a:solidFill>
                <a:latin typeface="Arial"/>
                <a:ea typeface="Arial"/>
                <a:cs typeface="Arial"/>
              </a:rPr>
              <a:t>РЕШЕНИЕ</a:t>
            </a:r>
            <a:endParaRPr sz="1800">
              <a:solidFill>
                <a:srgbClr val="ADDAE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" name="Google Shape;166;p4"/>
          <p:cNvSpPr/>
          <p:nvPr/>
        </p:nvSpPr>
        <p:spPr bwMode="auto">
          <a:xfrm>
            <a:off x="-14093" y="9563100"/>
            <a:ext cx="776093" cy="735444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7" name="Google Shape;167;p4"/>
          <p:cNvSpPr/>
          <p:nvPr/>
        </p:nvSpPr>
        <p:spPr bwMode="auto"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</a:rPr>
              <a:t>4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" name="Google Shape;168;p4"/>
          <p:cNvSpPr/>
          <p:nvPr/>
        </p:nvSpPr>
        <p:spPr bwMode="auto">
          <a:xfrm>
            <a:off x="10803344" y="1485900"/>
            <a:ext cx="7484656" cy="88011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700">
                <a:solidFill>
                  <a:srgbClr val="7F7F7F"/>
                </a:solidFill>
                <a:latin typeface="Arial"/>
                <a:ea typeface="Arial"/>
                <a:cs typeface="Arial"/>
              </a:rPr>
              <a:t>Внешний вид изделия</a:t>
            </a:r>
            <a:endParaRPr/>
          </a:p>
        </p:txBody>
      </p:sp>
      <p:sp>
        <p:nvSpPr>
          <p:cNvPr id="169" name="Google Shape;169;p4"/>
          <p:cNvSpPr/>
          <p:nvPr/>
        </p:nvSpPr>
        <p:spPr bwMode="auto"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ADD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0" name="Google Shape;170;p4"/>
          <p:cNvSpPr txBox="1"/>
          <p:nvPr/>
        </p:nvSpPr>
        <p:spPr bwMode="auto">
          <a:xfrm>
            <a:off x="1528732" y="1785392"/>
            <a:ext cx="8987354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srgbClr val="7030A0"/>
                </a:solidFill>
              </a:rPr>
              <a:t>Производство</a:t>
            </a:r>
            <a:r>
              <a:rPr lang="ru-RU" sz="2800" dirty="0" smtClean="0">
                <a:solidFill>
                  <a:srgbClr val="7030A0"/>
                </a:solidFill>
              </a:rPr>
              <a:t>: </a:t>
            </a:r>
            <a:r>
              <a:rPr lang="en-US" sz="2800" dirty="0" smtClean="0">
                <a:solidFill>
                  <a:srgbClr val="7030A0"/>
                </a:solidFill>
              </a:rPr>
              <a:t>1)</a:t>
            </a:r>
            <a:r>
              <a:rPr lang="ru-RU" sz="2800" dirty="0" smtClean="0">
                <a:solidFill>
                  <a:srgbClr val="7030A0"/>
                </a:solidFill>
              </a:rPr>
              <a:t> </a:t>
            </a:r>
            <a:r>
              <a:rPr lang="ru-RU" sz="2800" dirty="0">
                <a:solidFill>
                  <a:srgbClr val="7030A0"/>
                </a:solidFill>
              </a:rPr>
              <a:t>Сбор и подготовка возобновляемого сырья (кукурузный крахмал, целлюлоза, и т.д</a:t>
            </a:r>
            <a:r>
              <a:rPr lang="ru-RU" sz="2800" dirty="0" smtClean="0">
                <a:solidFill>
                  <a:srgbClr val="7030A0"/>
                </a:solidFill>
              </a:rPr>
              <a:t>.) </a:t>
            </a:r>
            <a:endParaRPr lang="en-US" sz="2800" dirty="0" smtClean="0">
              <a:solidFill>
                <a:srgbClr val="7030A0"/>
              </a:solidFill>
            </a:endParaRPr>
          </a:p>
          <a:p>
            <a:pPr lvl="0">
              <a:defRPr/>
            </a:pPr>
            <a:r>
              <a:rPr lang="en-US" sz="2800" dirty="0" smtClean="0">
                <a:solidFill>
                  <a:srgbClr val="7030A0"/>
                </a:solidFill>
              </a:rPr>
              <a:t>2)</a:t>
            </a:r>
            <a:r>
              <a:rPr lang="ru-RU" sz="2800" dirty="0" smtClean="0">
                <a:solidFill>
                  <a:srgbClr val="7030A0"/>
                </a:solidFill>
              </a:rPr>
              <a:t> </a:t>
            </a:r>
            <a:r>
              <a:rPr lang="ru-RU" sz="2800" dirty="0">
                <a:solidFill>
                  <a:srgbClr val="7030A0"/>
                </a:solidFill>
              </a:rPr>
              <a:t>Переработка сырья в биопластики или другие </a:t>
            </a:r>
            <a:r>
              <a:rPr lang="ru-RU" sz="2800" dirty="0" err="1">
                <a:solidFill>
                  <a:srgbClr val="7030A0"/>
                </a:solidFill>
              </a:rPr>
              <a:t>биоразлагаемые</a:t>
            </a:r>
            <a:r>
              <a:rPr lang="ru-RU" sz="2800" dirty="0">
                <a:solidFill>
                  <a:srgbClr val="7030A0"/>
                </a:solidFill>
              </a:rPr>
              <a:t> материалы. </a:t>
            </a:r>
            <a:r>
              <a:rPr lang="en-US" sz="2800" dirty="0" smtClean="0">
                <a:solidFill>
                  <a:srgbClr val="7030A0"/>
                </a:solidFill>
              </a:rPr>
              <a:t>3)</a:t>
            </a:r>
            <a:r>
              <a:rPr lang="ru-RU" sz="2800" dirty="0" smtClean="0">
                <a:solidFill>
                  <a:srgbClr val="7030A0"/>
                </a:solidFill>
              </a:rPr>
              <a:t>  Производство </a:t>
            </a:r>
            <a:r>
              <a:rPr lang="ru-RU" sz="2800" dirty="0">
                <a:solidFill>
                  <a:srgbClr val="7030A0"/>
                </a:solidFill>
              </a:rPr>
              <a:t>упаковки (пленки, пакеты, контейнеры и т.д.) с использованием различных технологий (экструзия, литье под давлением и т.д.).</a:t>
            </a:r>
            <a:endParaRPr sz="2800" dirty="0">
              <a:solidFill>
                <a:srgbClr val="7030A0"/>
              </a:solidFill>
            </a:endParaRPr>
          </a:p>
        </p:txBody>
      </p:sp>
      <p:sp>
        <p:nvSpPr>
          <p:cNvPr id="171" name="Google Shape;171;p4"/>
          <p:cNvSpPr txBox="1"/>
          <p:nvPr/>
        </p:nvSpPr>
        <p:spPr bwMode="auto">
          <a:xfrm>
            <a:off x="375950" y="2218453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</a:rPr>
              <a:t>04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" name="Google Shape;172;p4"/>
          <p:cNvSpPr txBox="1"/>
          <p:nvPr/>
        </p:nvSpPr>
        <p:spPr bwMode="auto">
          <a:xfrm>
            <a:off x="1288995" y="5452454"/>
            <a:ext cx="8987354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ru-RU" dirty="0"/>
              <a:t> </a:t>
            </a:r>
            <a:r>
              <a:rPr lang="ru-RU" sz="2800" dirty="0">
                <a:solidFill>
                  <a:srgbClr val="7030A0"/>
                </a:solidFill>
              </a:rPr>
              <a:t>Срок до производства серийной партии: </a:t>
            </a:r>
            <a:r>
              <a:rPr lang="en-US" sz="2800" dirty="0" smtClean="0">
                <a:solidFill>
                  <a:srgbClr val="7030A0"/>
                </a:solidFill>
              </a:rPr>
              <a:t>1)</a:t>
            </a:r>
            <a:r>
              <a:rPr lang="ru-RU" sz="2800" dirty="0" smtClean="0">
                <a:solidFill>
                  <a:srgbClr val="7030A0"/>
                </a:solidFill>
              </a:rPr>
              <a:t> </a:t>
            </a:r>
            <a:r>
              <a:rPr lang="ru-RU" sz="2800" dirty="0">
                <a:solidFill>
                  <a:srgbClr val="7030A0"/>
                </a:solidFill>
              </a:rPr>
              <a:t>Зависит от наличия оборудования, квалифицированного персонала и </a:t>
            </a:r>
            <a:r>
              <a:rPr lang="ru-RU" sz="2800" dirty="0" err="1">
                <a:solidFill>
                  <a:srgbClr val="7030A0"/>
                </a:solidFill>
              </a:rPr>
              <a:t>отработанности</a:t>
            </a:r>
            <a:r>
              <a:rPr lang="ru-RU" sz="2800" dirty="0">
                <a:solidFill>
                  <a:srgbClr val="7030A0"/>
                </a:solidFill>
              </a:rPr>
              <a:t> технологических процессов. </a:t>
            </a:r>
            <a:r>
              <a:rPr lang="en-US" sz="2800" dirty="0" smtClean="0">
                <a:solidFill>
                  <a:srgbClr val="7030A0"/>
                </a:solidFill>
              </a:rPr>
              <a:t>2)</a:t>
            </a:r>
            <a:r>
              <a:rPr lang="ru-RU" sz="2800" dirty="0" smtClean="0">
                <a:solidFill>
                  <a:srgbClr val="7030A0"/>
                </a:solidFill>
              </a:rPr>
              <a:t>  </a:t>
            </a:r>
            <a:r>
              <a:rPr lang="ru-RU" sz="2800" dirty="0">
                <a:solidFill>
                  <a:srgbClr val="7030A0"/>
                </a:solidFill>
              </a:rPr>
              <a:t>При наличии существующей производственной линии по переработке пластика, адаптировать её под </a:t>
            </a:r>
            <a:r>
              <a:rPr lang="ru-RU" sz="2800" dirty="0" err="1">
                <a:solidFill>
                  <a:srgbClr val="7030A0"/>
                </a:solidFill>
              </a:rPr>
              <a:t>биоразлагаемые</a:t>
            </a:r>
            <a:r>
              <a:rPr lang="ru-RU" sz="2800" dirty="0">
                <a:solidFill>
                  <a:srgbClr val="7030A0"/>
                </a:solidFill>
              </a:rPr>
              <a:t> материалы может занять от нескольких недель до нескольких месяцев</a:t>
            </a:r>
            <a:r>
              <a:rPr lang="ru-RU" sz="2800" dirty="0" smtClean="0">
                <a:solidFill>
                  <a:srgbClr val="7030A0"/>
                </a:solidFill>
              </a:rPr>
              <a:t>.</a:t>
            </a:r>
            <a:r>
              <a:rPr lang="en-US" sz="2800" dirty="0" smtClean="0">
                <a:solidFill>
                  <a:srgbClr val="7030A0"/>
                </a:solidFill>
              </a:rPr>
              <a:t> 3)</a:t>
            </a:r>
            <a:r>
              <a:rPr lang="ru-RU" sz="2800" dirty="0" smtClean="0">
                <a:solidFill>
                  <a:srgbClr val="7030A0"/>
                </a:solidFill>
              </a:rPr>
              <a:t> </a:t>
            </a:r>
            <a:r>
              <a:rPr lang="ru-RU" sz="2800" dirty="0">
                <a:solidFill>
                  <a:srgbClr val="7030A0"/>
                </a:solidFill>
              </a:rPr>
              <a:t>Создание производства "с нуля" может занять от нескольких месяцев до года (включая закупку оборудования, настройку технологических процессов и обучение персонала).</a:t>
            </a:r>
            <a:endParaRPr sz="2800" dirty="0">
              <a:solidFill>
                <a:srgbClr val="7030A0"/>
              </a:solidFill>
            </a:endParaRPr>
          </a:p>
        </p:txBody>
      </p:sp>
      <p:sp>
        <p:nvSpPr>
          <p:cNvPr id="173" name="Google Shape;173;p4"/>
          <p:cNvSpPr txBox="1"/>
          <p:nvPr/>
        </p:nvSpPr>
        <p:spPr bwMode="auto">
          <a:xfrm>
            <a:off x="375950" y="4610100"/>
            <a:ext cx="11522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400" b="1">
                <a:solidFill>
                  <a:srgbClr val="FFAC00"/>
                </a:solidFill>
                <a:latin typeface="Arial"/>
                <a:ea typeface="Arial"/>
                <a:cs typeface="Arial"/>
              </a:rPr>
              <a:t>05</a:t>
            </a:r>
            <a:endParaRPr sz="2000">
              <a:solidFill>
                <a:srgbClr val="FFAC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259" y="1485900"/>
            <a:ext cx="7362825" cy="88126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9" name="Google Shape;249;p8"/>
          <p:cNvSpPr/>
          <p:nvPr/>
        </p:nvSpPr>
        <p:spPr bwMode="auto">
          <a:xfrm>
            <a:off x="0" y="1485900"/>
            <a:ext cx="5255615" cy="1524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0" name="Google Shape;250;p8"/>
          <p:cNvSpPr/>
          <p:nvPr/>
        </p:nvSpPr>
        <p:spPr bwMode="auto">
          <a:xfrm>
            <a:off x="1366551" y="1485900"/>
            <a:ext cx="5255620" cy="152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1" name="Google Shape;251;p8"/>
          <p:cNvSpPr/>
          <p:nvPr/>
        </p:nvSpPr>
        <p:spPr bwMode="auto">
          <a:xfrm>
            <a:off x="2733098" y="1485900"/>
            <a:ext cx="5255615" cy="152400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2" name="Google Shape;252;p8"/>
          <p:cNvSpPr/>
          <p:nvPr/>
        </p:nvSpPr>
        <p:spPr bwMode="auto">
          <a:xfrm>
            <a:off x="4035130" y="1485900"/>
            <a:ext cx="5255615" cy="152400"/>
          </a:xfrm>
          <a:prstGeom prst="rect">
            <a:avLst/>
          </a:prstGeom>
          <a:solidFill>
            <a:srgbClr val="ADDAE3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3" name="Google Shape;253;p8"/>
          <p:cNvSpPr/>
          <p:nvPr/>
        </p:nvSpPr>
        <p:spPr bwMode="auto">
          <a:xfrm>
            <a:off x="5401672" y="1485900"/>
            <a:ext cx="5255615" cy="152400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4" name="Google Shape;254;p8"/>
          <p:cNvSpPr txBox="1"/>
          <p:nvPr/>
        </p:nvSpPr>
        <p:spPr bwMode="auto">
          <a:xfrm>
            <a:off x="827693" y="74934"/>
            <a:ext cx="158878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 b="1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КОМАНДА ПРОЕКТА</a:t>
            </a:r>
            <a:endParaRPr sz="1800" dirty="0">
              <a:solidFill>
                <a:srgbClr val="C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5" name="Google Shape;255;p8"/>
          <p:cNvSpPr/>
          <p:nvPr/>
        </p:nvSpPr>
        <p:spPr bwMode="auto">
          <a:xfrm>
            <a:off x="-14093" y="9563100"/>
            <a:ext cx="776093" cy="7354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rgbClr val="ADDAE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6" name="Google Shape;256;p8"/>
          <p:cNvSpPr/>
          <p:nvPr/>
        </p:nvSpPr>
        <p:spPr bwMode="auto">
          <a:xfrm>
            <a:off x="55817" y="9744752"/>
            <a:ext cx="636274" cy="3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</a:rPr>
              <a:t>5</a:t>
            </a:fld>
            <a:endParaRPr sz="2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7" name="Google Shape;257;p8"/>
          <p:cNvSpPr/>
          <p:nvPr/>
        </p:nvSpPr>
        <p:spPr bwMode="auto">
          <a:xfrm rot="10800000">
            <a:off x="0" y="0"/>
            <a:ext cx="914400" cy="838200"/>
          </a:xfrm>
          <a:prstGeom prst="triangle">
            <a:avLst>
              <a:gd name="adj" fmla="val 10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rgbClr val="ADDAE3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258" name="Google Shape;258;p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8646897"/>
              </p:ext>
            </p:extLst>
          </p:nvPr>
        </p:nvGraphicFramePr>
        <p:xfrm>
          <a:off x="1066801" y="6279000"/>
          <a:ext cx="16154400" cy="3084150"/>
        </p:xfrm>
        <a:graphic>
          <a:graphicData uri="http://schemas.openxmlformats.org/drawingml/2006/table">
            <a:tbl>
              <a:tblPr firstRow="1" bandRow="1">
                <a:tableStyleId>{36420258-7AEB-4361-B5D0-A842EF7D3DC2}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62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300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500" dirty="0">
                          <a:solidFill>
                            <a:schemeClr val="lt1"/>
                          </a:solidFill>
                        </a:rPr>
                        <a:t>№</a:t>
                      </a:r>
                      <a:endParaRPr dirty="0"/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500" dirty="0">
                          <a:solidFill>
                            <a:schemeClr val="lt1"/>
                          </a:solidFill>
                        </a:rPr>
                        <a:t>ФИО</a:t>
                      </a:r>
                      <a:endParaRPr dirty="0"/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500" dirty="0">
                          <a:solidFill>
                            <a:schemeClr val="lt1"/>
                          </a:solidFill>
                        </a:rPr>
                        <a:t>Роль</a:t>
                      </a:r>
                      <a:endParaRPr dirty="0"/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500">
                          <a:solidFill>
                            <a:schemeClr val="lt1"/>
                          </a:solidFill>
                        </a:rPr>
                        <a:t>Опыт, компетенции</a:t>
                      </a:r>
                      <a:endParaRPr/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3300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800" b="1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/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Борсова</a:t>
                      </a:r>
                      <a:r>
                        <a:rPr lang="ru-RU" sz="28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 Карина </a:t>
                      </a:r>
                      <a:r>
                        <a:rPr lang="ru-RU" sz="2800" baseline="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Хазритовна</a:t>
                      </a:r>
                      <a:endParaRPr sz="2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Лидер </a:t>
                      </a:r>
                      <a:endParaRPr sz="2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80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300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800" b="1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/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Битохова</a:t>
                      </a: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280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Даяна</a:t>
                      </a: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 Артуровна</a:t>
                      </a: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Помощник</a:t>
                      </a: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80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3300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800" b="1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/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Шибзухова</a:t>
                      </a: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28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2800" baseline="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Даяна</a:t>
                      </a:r>
                      <a:r>
                        <a:rPr lang="ru-RU" sz="2800" baseline="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2800" baseline="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Заурбиевна</a:t>
                      </a:r>
                      <a:endParaRPr sz="2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Помощник</a:t>
                      </a:r>
                      <a:endParaRPr sz="2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80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3300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800" b="1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/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Хотова Амина Феликсовна</a:t>
                      </a:r>
                      <a:endParaRPr sz="2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Помощник</a:t>
                      </a:r>
                      <a:endParaRPr sz="2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80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3300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800" b="1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/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Кужева</a:t>
                      </a: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280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Ариана</a:t>
                      </a: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2800" dirty="0" err="1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Зурадиновна</a:t>
                      </a:r>
                      <a:endParaRPr sz="2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2800" dirty="0" smtClean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Помощник</a:t>
                      </a:r>
                      <a:endParaRPr sz="2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800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1450" marR="91450" marT="45725" marB="45725">
                    <a:lnL w="12700" algn="ctr">
                      <a:solidFill>
                        <a:srgbClr val="6000A8"/>
                      </a:solidFill>
                    </a:lnL>
                    <a:lnR w="12700" algn="ctr">
                      <a:solidFill>
                        <a:srgbClr val="6000A8"/>
                      </a:solidFill>
                    </a:lnR>
                    <a:lnT w="12700" algn="ctr">
                      <a:solidFill>
                        <a:srgbClr val="6000A8"/>
                      </a:solidFill>
                    </a:lnT>
                    <a:lnB w="12700" algn="ctr">
                      <a:solidFill>
                        <a:srgbClr val="6000A8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65" name="Google Shape;265;p8"/>
          <p:cNvSpPr txBox="1"/>
          <p:nvPr/>
        </p:nvSpPr>
        <p:spPr bwMode="auto">
          <a:xfrm>
            <a:off x="1451659" y="5364749"/>
            <a:ext cx="250688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dirty="0" smtClean="0">
                <a:solidFill>
                  <a:srgbClr val="FFAC00"/>
                </a:solidFill>
              </a:rPr>
              <a:t> </a:t>
            </a:r>
            <a:endParaRPr dirty="0"/>
          </a:p>
        </p:txBody>
      </p:sp>
      <p:sp>
        <p:nvSpPr>
          <p:cNvPr id="267" name="Google Shape;267;p8"/>
          <p:cNvSpPr txBox="1"/>
          <p:nvPr/>
        </p:nvSpPr>
        <p:spPr bwMode="auto">
          <a:xfrm>
            <a:off x="9946543" y="5367635"/>
            <a:ext cx="250688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dirty="0" smtClean="0">
                <a:solidFill>
                  <a:srgbClr val="FFAC00"/>
                </a:solidFill>
              </a:rPr>
              <a:t> </a:t>
            </a:r>
            <a:endParaRPr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58" y="2218269"/>
            <a:ext cx="2185236" cy="29136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688" y="2261526"/>
            <a:ext cx="2249791" cy="29997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490" y="2287711"/>
            <a:ext cx="2556236" cy="297353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126" y="2719137"/>
            <a:ext cx="2598821" cy="26803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393</Words>
  <Application>Microsoft Office PowerPoint</Application>
  <DocSecurity>0</DocSecurity>
  <PresentationFormat>Произвольный</PresentationFormat>
  <Paragraphs>67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Anna Rzhevskaya</dc:creator>
  <cp:keywords/>
  <dc:description/>
  <cp:lastModifiedBy>User</cp:lastModifiedBy>
  <cp:revision>26</cp:revision>
  <dcterms:created xsi:type="dcterms:W3CDTF">2006-08-16T00:00:00Z</dcterms:created>
  <dcterms:modified xsi:type="dcterms:W3CDTF">2025-10-23T19:25:24Z</dcterms:modified>
  <cp:category/>
  <dc:identifier/>
  <cp:contentStatus/>
  <dc:language/>
  <cp:version/>
</cp:coreProperties>
</file>