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Raleway SemiBold" panose="020B0604020202020204" charset="-52"/>
      <p:bold r:id="rId26"/>
    </p:embeddedFont>
    <p:embeddedFont>
      <p:font typeface="Helvetica Neue" panose="020B0604020202020204" charset="0"/>
      <p:regular r:id="rId27"/>
    </p:embeddedFont>
    <p:embeddedFont>
      <p:font typeface="Raleway" panose="020B0604020202020204" charset="-52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35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8F00FF"/>
    <a:srgbClr val="ADDAE3"/>
    <a:srgbClr val="FF2F2D"/>
    <a:srgbClr val="FFFFFF"/>
    <a:srgbClr val="FFDBD8"/>
    <a:srgbClr val="FBB3C1"/>
    <a:srgbClr val="B9838D"/>
    <a:srgbClr val="CF87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54"/>
  </p:normalViewPr>
  <p:slideViewPr>
    <p:cSldViewPr snapToGrid="0" showGuides="1">
      <p:cViewPr varScale="1">
        <p:scale>
          <a:sx n="111" d="100"/>
          <a:sy n="111" d="100"/>
        </p:scale>
        <p:origin x="634" y="82"/>
      </p:cViewPr>
      <p:guideLst>
        <p:guide orient="horz" pos="1620"/>
        <p:guide pos="28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6" name="Google Shape;1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4" name="Google Shape;1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6" name="Google Shape;18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2" name="Google Shape;21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5" name="Google Shape;22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9" name="Google Shape;2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68997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1860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pic>
        <p:nvPicPr>
          <p:cNvPr id="32" name="Google Shape;32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 rotWithShape="1">
          <a:blip r:embed="rId2"/>
          <a:srcRect t="1755" r="2181" b="4320"/>
          <a:stretch>
            <a:fillRect/>
          </a:stretch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 amt="32000"/>
          </a:blip>
          <a:srcRect/>
          <a:stretch>
            <a:fillRect/>
          </a:stretch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pic>
        <p:nvPicPr>
          <p:cNvPr id="39" name="Google Shape;39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pic>
        <p:nvPicPr>
          <p:cNvPr id="45" name="Google Shape;45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pic>
        <p:nvPicPr>
          <p:cNvPr id="51" name="Google Shape;51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/>
              <a:buChar char="●"/>
              <a:defRPr sz="1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>
            <a:spLocks noGrp="1"/>
          </p:cNvSpPr>
          <p:nvPr>
            <p:ph type="title"/>
          </p:nvPr>
        </p:nvSpPr>
        <p:spPr>
          <a:xfrm>
            <a:off x="340977" y="1842539"/>
            <a:ext cx="4655700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 algn="ctr"/>
            <a:r>
              <a:rPr lang="en-US" sz="4400" dirty="0" err="1">
                <a:solidFill>
                  <a:schemeClr val="dk1"/>
                </a:solidFill>
              </a:rPr>
              <a:t>Teach&amp;you</a:t>
            </a:r>
            <a:endParaRPr sz="4400" dirty="0"/>
          </a:p>
        </p:txBody>
      </p:sp>
      <p:pic>
        <p:nvPicPr>
          <p:cNvPr id="105" name="Google Shape;105;p25"/>
          <p:cNvPicPr preferRelativeResize="0"/>
          <p:nvPr/>
        </p:nvPicPr>
        <p:blipFill rotWithShape="1">
          <a:blip r:embed="rId3"/>
          <a:srcRect l="48519"/>
          <a:stretch>
            <a:fillRect/>
          </a:stretch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7" name="Google Shape;107;p25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8" name="Google Shape;108;p25"/>
          <p:cNvSpPr/>
          <p:nvPr/>
        </p:nvSpPr>
        <p:spPr>
          <a:xfrm rot="10800000" flipH="1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134152" y="183862"/>
            <a:ext cx="1570375" cy="73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201387" y="83225"/>
            <a:ext cx="1163336" cy="93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1805" y="299178"/>
            <a:ext cx="1307823" cy="5009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316" y="3319750"/>
            <a:ext cx="3475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Raleway SemiBold" panose="020B0604020202020204" charset="-52"/>
              </a:rPr>
              <a:t>Егорова Олеся </a:t>
            </a:r>
            <a:r>
              <a:rPr lang="ru-RU" dirty="0" smtClean="0">
                <a:solidFill>
                  <a:schemeClr val="tx2"/>
                </a:solidFill>
                <a:latin typeface="Raleway SemiBold" panose="020B0604020202020204" charset="-52"/>
              </a:rPr>
              <a:t>Сергеевна</a:t>
            </a:r>
          </a:p>
          <a:p>
            <a:r>
              <a:rPr lang="ru-RU" dirty="0">
                <a:solidFill>
                  <a:schemeClr val="tx2"/>
                </a:solidFill>
                <a:latin typeface="Raleway SemiBold" panose="020B0604020202020204" charset="-52"/>
              </a:rPr>
              <a:t>Баранова Дарья Андреевна </a:t>
            </a:r>
            <a:endParaRPr lang="ru-RU" dirty="0" smtClean="0">
              <a:solidFill>
                <a:schemeClr val="tx2"/>
              </a:solidFill>
              <a:latin typeface="Raleway SemiBold" panose="020B0604020202020204" charset="-52"/>
            </a:endParaRPr>
          </a:p>
          <a:p>
            <a:r>
              <a:rPr lang="ru-RU" dirty="0" err="1">
                <a:solidFill>
                  <a:schemeClr val="tx2"/>
                </a:solidFill>
                <a:latin typeface="Raleway SemiBold" panose="020B0604020202020204" charset="-52"/>
              </a:rPr>
              <a:t>Вислоусова</a:t>
            </a:r>
            <a:r>
              <a:rPr lang="ru-RU" dirty="0">
                <a:solidFill>
                  <a:schemeClr val="tx2"/>
                </a:solidFill>
                <a:latin typeface="Raleway SemiBold" panose="020B0604020202020204" charset="-52"/>
              </a:rPr>
              <a:t> Виктория Владимировна </a:t>
            </a:r>
            <a:endParaRPr lang="ru-RU" dirty="0" smtClean="0">
              <a:solidFill>
                <a:schemeClr val="tx2"/>
              </a:solidFill>
              <a:latin typeface="Raleway SemiBold" panose="020B0604020202020204" charset="-52"/>
            </a:endParaRPr>
          </a:p>
          <a:p>
            <a:r>
              <a:rPr lang="ru-RU" dirty="0" err="1">
                <a:solidFill>
                  <a:schemeClr val="tx2"/>
                </a:solidFill>
                <a:latin typeface="Raleway SemiBold" panose="020B0604020202020204" charset="-52"/>
              </a:rPr>
              <a:t>Шаринская</a:t>
            </a:r>
            <a:r>
              <a:rPr lang="ru-RU" dirty="0">
                <a:solidFill>
                  <a:schemeClr val="tx2"/>
                </a:solidFill>
                <a:latin typeface="Raleway SemiBold" panose="020B0604020202020204" charset="-52"/>
              </a:rPr>
              <a:t> Анжелика Сергеевна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6"/>
          <p:cNvSpPr txBox="1"/>
          <p:nvPr/>
        </p:nvSpPr>
        <p:spPr>
          <a:xfrm>
            <a:off x="-453762" y="1120077"/>
            <a:ext cx="7229100" cy="332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09600" lvl="0">
              <a:buSzPts val="1200"/>
            </a:pPr>
            <a:r>
              <a:rPr lang="ru-RU" sz="1200" b="1" dirty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ПОЧЕМУ СЕЙЧАС?</a:t>
            </a:r>
          </a:p>
          <a:p>
            <a:pPr marL="609600" lvl="0">
              <a:buSzPts val="1200"/>
            </a:pPr>
            <a:endParaRPr lang="ru-RU" sz="1200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lvl="0">
              <a:buSzPts val="1200"/>
            </a:pPr>
            <a:r>
              <a:rPr lang="ru-RU" sz="1200" dirty="0" smtClean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-RU" sz="1200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Технологии и рынок: 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Ускоренная </a:t>
            </a:r>
            <a:r>
              <a:rPr lang="ru-RU"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цифровизация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образования, бурный рост </a:t>
            </a:r>
            <a:r>
              <a:rPr lang="ru-RU"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Creator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Economy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запрос на персонализированное обучение.</a:t>
            </a:r>
          </a:p>
          <a:p>
            <a:pPr marL="609600" lvl="0">
              <a:buSzPts val="1200"/>
            </a:pPr>
            <a:r>
              <a:rPr lang="ru-RU" sz="1200" dirty="0" smtClean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-RU" sz="1200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Рынок НТИ/СКВОТ: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Проект соответствует трендам НТИ (Образование, Кружковое движение) и СКВОТ (цифровая трансформация, персонализация, качество контента).</a:t>
            </a:r>
          </a:p>
          <a:p>
            <a:pPr marL="609600" lvl="0">
              <a:buSzPts val="1200"/>
            </a:pPr>
            <a:r>
              <a:rPr lang="ru-RU" sz="1200" dirty="0" smtClean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Поведение: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Родители активно ищут проверенный, удобный контент и доступную онлайн-помощь. Авторы стремятся к монетизации и признанию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 Учителя пытаются сократить время на нахождение материалов для уроков.</a:t>
            </a: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lvl="0">
              <a:buSzPts val="1200"/>
            </a:pP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lvl="0">
              <a:buSzPts val="1200"/>
            </a:pPr>
            <a:r>
              <a:rPr lang="ru-RU" sz="1200" b="1" dirty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ПОЧЕМУ МЫ?</a:t>
            </a:r>
          </a:p>
          <a:p>
            <a:pPr marL="609600" lvl="0">
              <a:buSzPts val="1200"/>
            </a:pP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lvl="0">
              <a:buSzPts val="1200"/>
            </a:pPr>
            <a:r>
              <a:rPr lang="ru-RU" sz="1200" dirty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Готовый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MVP/прототип, первые авторы и пользователи, подтвержденный спрос.</a:t>
            </a:r>
          </a:p>
          <a:p>
            <a:pPr marL="609600" lvl="0">
              <a:buSzPts val="1200"/>
            </a:pPr>
            <a:r>
              <a:rPr lang="ru-RU" sz="1200" dirty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Компетенции: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Команда с глубокой экспертизой в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EdTech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IT-разработке, педагогике и маркетинге.</a:t>
            </a:r>
          </a:p>
          <a:p>
            <a:pPr marL="609600" lvl="0">
              <a:buSzPts val="1200"/>
            </a:pPr>
            <a:r>
              <a:rPr lang="ru-RU" sz="1200" dirty="0" smtClean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• 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b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Связи: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Налаженные контакты с ведущими экспертами, авторами контента и активными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родительскими сообществами.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7" name="Google Shape;127;p26"/>
          <p:cNvSpPr txBox="1"/>
          <p:nvPr/>
        </p:nvSpPr>
        <p:spPr>
          <a:xfrm>
            <a:off x="204349" y="40432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 panose="020B0604020202020204"/>
              <a:buNone/>
            </a:pPr>
            <a:r>
              <a:rPr lang="en-US" sz="3000" b="0" i="0" u="none" strike="noStrike" cap="none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ПРОДУКТА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8" name="Google Shape;128;p26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29" name="Google Shape;129;p2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 panose="020B060402020202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 panose="020B0604020202020204"/>
                <a:ea typeface="Helvetica Neue" panose="020B0604020202020204"/>
                <a:cs typeface="Helvetica Neue" panose="020B0604020202020204"/>
                <a:sym typeface="Helvetica Neue" panose="020B0604020202020204"/>
              </a:endParaRPr>
            </a:p>
          </p:txBody>
        </p:sp>
        <p:sp>
          <p:nvSpPr>
            <p:cNvPr id="130" name="Google Shape;130;p2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 panose="020B060402020202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 panose="020B0604020202020204"/>
                <a:ea typeface="Helvetica Neue" panose="020B0604020202020204"/>
                <a:cs typeface="Helvetica Neue" panose="020B0604020202020204"/>
                <a:sym typeface="Helvetica Neue" panose="020B0604020202020204"/>
              </a:endParaRPr>
            </a:p>
          </p:txBody>
        </p:sp>
        <p:sp>
          <p:nvSpPr>
            <p:cNvPr id="131" name="Google Shape;131;p2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 panose="020B060402020202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 panose="020B0604020202020204"/>
                <a:ea typeface="Helvetica Neue" panose="020B0604020202020204"/>
                <a:cs typeface="Helvetica Neue" panose="020B0604020202020204"/>
                <a:sym typeface="Helvetica Neue" panose="020B0604020202020204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 panose="020B060402020202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 panose="020B0604020202020204"/>
                <a:ea typeface="Helvetica Neue" panose="020B0604020202020204"/>
                <a:cs typeface="Helvetica Neue" panose="020B0604020202020204"/>
                <a:sym typeface="Helvetica Neue" panose="020B0604020202020204"/>
              </a:endParaRPr>
            </a:p>
          </p:txBody>
        </p:sp>
        <p:sp>
          <p:nvSpPr>
            <p:cNvPr id="133" name="Google Shape;133;p2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 panose="020B0604020202020204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 panose="020B0604020202020204"/>
                <a:ea typeface="Helvetica Neue" panose="020B0604020202020204"/>
                <a:cs typeface="Helvetica Neue" panose="020B0604020202020204"/>
                <a:sym typeface="Helvetica Neue" panose="020B0604020202020204"/>
              </a:endParaRPr>
            </a:p>
          </p:txBody>
        </p:sp>
      </p:grpSp>
      <p:sp>
        <p:nvSpPr>
          <p:cNvPr id="18" name="Google Shape;110;p2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Helvetica Neue" panose="020B0604020202020204"/>
                <a:cs typeface="Helvetica Neue" panose="020B0604020202020204"/>
                <a:sym typeface="Helvetica Neue" panose="020B0604020202020204"/>
              </a:rPr>
              <a:t>2</a:t>
            </a:r>
            <a:endParaRPr kumimoji="0" sz="1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901" r="78193" b="291"/>
          <a:stretch/>
        </p:blipFill>
        <p:spPr>
          <a:xfrm>
            <a:off x="5960530" y="4600320"/>
            <a:ext cx="904038" cy="4457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5904" t="-4571" r="38722" b="4376"/>
          <a:stretch/>
        </p:blipFill>
        <p:spPr>
          <a:xfrm>
            <a:off x="6864568" y="4576567"/>
            <a:ext cx="1051904" cy="4520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70832" t="-3205" b="-1"/>
          <a:stretch/>
        </p:blipFill>
        <p:spPr>
          <a:xfrm>
            <a:off x="7916472" y="4580489"/>
            <a:ext cx="1209219" cy="4656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t="4344" r="588"/>
          <a:stretch/>
        </p:blipFill>
        <p:spPr>
          <a:xfrm>
            <a:off x="7058969" y="2804160"/>
            <a:ext cx="2054552" cy="17961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4075" y="779125"/>
            <a:ext cx="1944793" cy="18777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0602" y="450889"/>
            <a:ext cx="3279835" cy="2648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>
            <a:spLocks noGrp="1"/>
          </p:cNvSpPr>
          <p:nvPr>
            <p:ph type="title"/>
          </p:nvPr>
        </p:nvSpPr>
        <p:spPr>
          <a:xfrm>
            <a:off x="1218630" y="648873"/>
            <a:ext cx="4655698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 dirty="0">
                <a:solidFill>
                  <a:schemeClr val="dk1"/>
                </a:solidFill>
              </a:rPr>
              <a:t>ЦЕЛЕВАЯ АУДИТОРИЯ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39" name="Google Shape;139;p27"/>
          <p:cNvSpPr txBox="1">
            <a:spLocks noGrp="1"/>
          </p:cNvSpPr>
          <p:nvPr>
            <p:ph type="body" idx="1"/>
          </p:nvPr>
        </p:nvSpPr>
        <p:spPr>
          <a:xfrm>
            <a:off x="85558" y="1413724"/>
            <a:ext cx="8331305" cy="292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01600" lvl="0" indent="0">
              <a:buSzPts val="1800"/>
              <a:buNone/>
            </a:pPr>
            <a:r>
              <a:rPr lang="ru-RU" dirty="0">
                <a:solidFill>
                  <a:schemeClr val="tx1"/>
                </a:solidFill>
              </a:rPr>
              <a:t>B2C: "Заботливая Мама Ольга</a:t>
            </a:r>
            <a:r>
              <a:rPr lang="ru-RU" dirty="0" smtClean="0">
                <a:solidFill>
                  <a:schemeClr val="tx1"/>
                </a:solidFill>
              </a:rPr>
              <a:t>"</a:t>
            </a:r>
            <a:endParaRPr lang="ru-RU" dirty="0">
              <a:solidFill>
                <a:schemeClr val="tx1"/>
              </a:solidFill>
            </a:endParaRPr>
          </a:p>
          <a:p>
            <a:pPr marL="101600" lvl="0" indent="0">
              <a:buSzPts val="1800"/>
              <a:buNone/>
            </a:pPr>
            <a:r>
              <a:rPr lang="ru-RU" dirty="0">
                <a:solidFill>
                  <a:srgbClr val="7030A0"/>
                </a:solidFill>
              </a:rPr>
              <a:t>• </a:t>
            </a:r>
            <a:r>
              <a:rPr lang="ru-RU" dirty="0">
                <a:solidFill>
                  <a:srgbClr val="132C40"/>
                </a:solidFill>
              </a:rPr>
              <a:t> Характеристики: Возраст 30-45 лет, один/двое детей (дошкольники/младшие школьники). Активная, образованная, ценит время.</a:t>
            </a:r>
          </a:p>
          <a:p>
            <a:pPr marL="101600" lvl="0" indent="0">
              <a:buSzPts val="1800"/>
              <a:buNone/>
            </a:pPr>
            <a:r>
              <a:rPr lang="ru-RU" dirty="0">
                <a:solidFill>
                  <a:srgbClr val="7030A0"/>
                </a:solidFill>
              </a:rPr>
              <a:t>•</a:t>
            </a:r>
            <a:r>
              <a:rPr lang="ru-RU" dirty="0">
                <a:solidFill>
                  <a:srgbClr val="132C40"/>
                </a:solidFill>
              </a:rPr>
              <a:t>  </a:t>
            </a:r>
            <a:r>
              <a:rPr lang="ru-RU" dirty="0" smtClean="0">
                <a:solidFill>
                  <a:srgbClr val="132C40"/>
                </a:solidFill>
              </a:rPr>
              <a:t>Цель</a:t>
            </a:r>
            <a:r>
              <a:rPr lang="ru-RU" dirty="0">
                <a:solidFill>
                  <a:srgbClr val="132C40"/>
                </a:solidFill>
              </a:rPr>
              <a:t>: Хочет обеспечить качественное и всестороннее развитие детей, но тратит часы на поиск подходящего контента в интернете, сомневается в его качестве и безопасности. Индивидуальные занятия считает слишком дорогими или неудобными.</a:t>
            </a:r>
          </a:p>
          <a:p>
            <a:pPr marL="101600" lvl="0" indent="0">
              <a:buSzPts val="1800"/>
              <a:buNone/>
            </a:pPr>
            <a:r>
              <a:rPr lang="ru-RU" dirty="0">
                <a:solidFill>
                  <a:srgbClr val="7030A0"/>
                </a:solidFill>
              </a:rPr>
              <a:t>• </a:t>
            </a:r>
            <a:r>
              <a:rPr lang="ru-RU" dirty="0">
                <a:solidFill>
                  <a:srgbClr val="132C40"/>
                </a:solidFill>
              </a:rPr>
              <a:t> Боли: Усталость от "информационного шума", страх упустить что-то важное в развитии ребенка, финансовые ограничения</a:t>
            </a:r>
            <a:r>
              <a:rPr lang="ru-RU" dirty="0" smtClean="0">
                <a:solidFill>
                  <a:srgbClr val="132C40"/>
                </a:solidFill>
              </a:rPr>
              <a:t>.</a:t>
            </a:r>
            <a:endParaRPr lang="ru-RU" dirty="0">
              <a:solidFill>
                <a:srgbClr val="132C40"/>
              </a:solidFill>
            </a:endParaRPr>
          </a:p>
          <a:p>
            <a:pPr marL="101600" lvl="0" indent="0">
              <a:buSzPts val="1800"/>
              <a:buNone/>
            </a:pPr>
            <a:r>
              <a:rPr lang="ru-RU" dirty="0">
                <a:solidFill>
                  <a:schemeClr val="tx1"/>
                </a:solidFill>
              </a:rPr>
              <a:t>B2B: "Автор-Эксперт Иван</a:t>
            </a:r>
            <a:r>
              <a:rPr lang="ru-RU" dirty="0" smtClean="0">
                <a:solidFill>
                  <a:schemeClr val="tx1"/>
                </a:solidFill>
              </a:rPr>
              <a:t>"</a:t>
            </a:r>
            <a:endParaRPr lang="ru-RU" dirty="0">
              <a:solidFill>
                <a:schemeClr val="tx1"/>
              </a:solidFill>
            </a:endParaRPr>
          </a:p>
          <a:p>
            <a:pPr marL="101600" lvl="0" indent="0">
              <a:buSzPts val="1800"/>
              <a:buNone/>
            </a:pPr>
            <a:r>
              <a:rPr lang="ru-RU" dirty="0">
                <a:solidFill>
                  <a:srgbClr val="7030A0"/>
                </a:solidFill>
              </a:rPr>
              <a:t>• </a:t>
            </a:r>
            <a:r>
              <a:rPr lang="ru-RU" dirty="0">
                <a:solidFill>
                  <a:srgbClr val="132C40"/>
                </a:solidFill>
              </a:rPr>
              <a:t> Отрасль: Дополнительное детское образование, педагогика, развитие.</a:t>
            </a:r>
          </a:p>
          <a:p>
            <a:pPr marL="101600" lvl="0" indent="0">
              <a:buSzPts val="1800"/>
              <a:buNone/>
            </a:pPr>
            <a:r>
              <a:rPr lang="ru-RU" dirty="0">
                <a:solidFill>
                  <a:srgbClr val="7030A0"/>
                </a:solidFill>
              </a:rPr>
              <a:t>•</a:t>
            </a:r>
            <a:r>
              <a:rPr lang="ru-RU" dirty="0">
                <a:solidFill>
                  <a:srgbClr val="132C40"/>
                </a:solidFill>
              </a:rPr>
              <a:t>  Размер компании: </a:t>
            </a:r>
            <a:r>
              <a:rPr lang="ru-RU" dirty="0" err="1">
                <a:solidFill>
                  <a:srgbClr val="132C40"/>
                </a:solidFill>
              </a:rPr>
              <a:t>Фрилансеры</a:t>
            </a:r>
            <a:r>
              <a:rPr lang="ru-RU" dirty="0">
                <a:solidFill>
                  <a:srgbClr val="132C40"/>
                </a:solidFill>
              </a:rPr>
              <a:t>, ИП, малые образовательные студии/центры (1-5 сотрудников).</a:t>
            </a:r>
          </a:p>
          <a:p>
            <a:pPr marL="101600" lvl="0" indent="0">
              <a:buSzPts val="1800"/>
              <a:buNone/>
            </a:pPr>
            <a:r>
              <a:rPr lang="ru-RU" dirty="0">
                <a:solidFill>
                  <a:srgbClr val="7030A0"/>
                </a:solidFill>
              </a:rPr>
              <a:t>• </a:t>
            </a:r>
            <a:r>
              <a:rPr lang="ru-RU" dirty="0">
                <a:solidFill>
                  <a:srgbClr val="132C40"/>
                </a:solidFill>
              </a:rPr>
              <a:t> Тип должности ЛПР: Сам автор-педагог, руководитель студии/центра, методист.</a:t>
            </a:r>
          </a:p>
          <a:p>
            <a:pPr marL="101600" lvl="0" indent="0">
              <a:buSzPts val="1800"/>
              <a:buNone/>
            </a:pPr>
            <a:r>
              <a:rPr lang="ru-RU" dirty="0">
                <a:solidFill>
                  <a:srgbClr val="7030A0"/>
                </a:solidFill>
              </a:rPr>
              <a:t>• </a:t>
            </a:r>
            <a:r>
              <a:rPr lang="ru-RU" dirty="0">
                <a:solidFill>
                  <a:srgbClr val="132C40"/>
                </a:solidFill>
              </a:rPr>
              <a:t> Характеристики/Цель: Создает уникальный, высококачественный контент (уроки, методики, игры) для детей, но сталкивается с трудностями в его продвижении и монетизации на массовых платформах. Ищет стабильный и справедливый канал дохода, признание своей </a:t>
            </a:r>
            <a:r>
              <a:rPr lang="ru-RU" dirty="0" err="1">
                <a:solidFill>
                  <a:srgbClr val="132C40"/>
                </a:solidFill>
              </a:rPr>
              <a:t>экспертности</a:t>
            </a:r>
            <a:r>
              <a:rPr lang="ru-RU" dirty="0">
                <a:solidFill>
                  <a:srgbClr val="132C40"/>
                </a:solidFill>
              </a:rPr>
              <a:t>.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140" name="Google Shape;140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41" name="Google Shape;141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</a:t>
            </a:fld>
            <a:endParaRPr sz="1000" b="0" i="0" u="none" strike="noStrike" cap="none" dirty="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pic>
        <p:nvPicPr>
          <p:cNvPr id="147" name="Google Shape;147;p27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>
            <a:spLocks noGrp="1"/>
          </p:cNvSpPr>
          <p:nvPr>
            <p:ph type="title"/>
          </p:nvPr>
        </p:nvSpPr>
        <p:spPr>
          <a:xfrm>
            <a:off x="456817" y="1344136"/>
            <a:ext cx="4655699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3" name="Google Shape;153;p28"/>
          <p:cNvSpPr txBox="1">
            <a:spLocks noGrp="1"/>
          </p:cNvSpPr>
          <p:nvPr>
            <p:ph type="body" idx="1"/>
          </p:nvPr>
        </p:nvSpPr>
        <p:spPr>
          <a:xfrm>
            <a:off x="456817" y="1923540"/>
            <a:ext cx="7930438" cy="2701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chemeClr val="tx1"/>
                </a:solidFill>
              </a:rPr>
              <a:t>Разрозненность </a:t>
            </a:r>
            <a:r>
              <a:rPr lang="ru-RU" dirty="0">
                <a:solidFill>
                  <a:schemeClr val="tx1"/>
                </a:solidFill>
              </a:rPr>
              <a:t>контента: </a:t>
            </a:r>
            <a:r>
              <a:rPr lang="ru-RU" dirty="0" smtClean="0">
                <a:solidFill>
                  <a:schemeClr val="tx2"/>
                </a:solidFill>
              </a:rPr>
              <a:t>Учителя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rgbClr val="132C40"/>
                </a:solidFill>
              </a:rPr>
              <a:t>тратят </a:t>
            </a:r>
            <a:r>
              <a:rPr lang="ru-RU" dirty="0">
                <a:solidFill>
                  <a:srgbClr val="132C40"/>
                </a:solidFill>
              </a:rPr>
              <a:t>3-5 часов в неделю, усилия и нервы на поиск качественного развивающего контента для детей среди </a:t>
            </a:r>
            <a:r>
              <a:rPr lang="ru-RU" dirty="0" smtClean="0">
                <a:solidFill>
                  <a:srgbClr val="132C40"/>
                </a:solidFill>
              </a:rPr>
              <a:t>хаоса </a:t>
            </a:r>
            <a:r>
              <a:rPr lang="ru-RU" dirty="0" smtClean="0">
                <a:solidFill>
                  <a:srgbClr val="132C40"/>
                </a:solidFill>
              </a:rPr>
              <a:t>Rutube</a:t>
            </a:r>
            <a:r>
              <a:rPr lang="ru-RU" dirty="0">
                <a:solidFill>
                  <a:srgbClr val="132C40"/>
                </a:solidFill>
              </a:rPr>
              <a:t>.</a:t>
            </a:r>
            <a:r>
              <a:rPr lang="ru-RU" dirty="0" smtClean="0">
                <a:solidFill>
                  <a:srgbClr val="132C40"/>
                </a:solidFill>
              </a:rPr>
              <a:t> Существующие </a:t>
            </a:r>
            <a:r>
              <a:rPr lang="ru-RU" dirty="0">
                <a:solidFill>
                  <a:srgbClr val="132C40"/>
                </a:solidFill>
              </a:rPr>
              <a:t>платформы полны мусора, </a:t>
            </a:r>
            <a:r>
              <a:rPr lang="ru-RU" dirty="0" err="1">
                <a:solidFill>
                  <a:srgbClr val="132C40"/>
                </a:solidFill>
              </a:rPr>
              <a:t>неструктурированы</a:t>
            </a:r>
            <a:r>
              <a:rPr lang="ru-RU" dirty="0">
                <a:solidFill>
                  <a:srgbClr val="132C40"/>
                </a:solidFill>
              </a:rPr>
              <a:t> и </a:t>
            </a:r>
            <a:r>
              <a:rPr lang="ru-RU" dirty="0" err="1">
                <a:solidFill>
                  <a:srgbClr val="132C40"/>
                </a:solidFill>
              </a:rPr>
              <a:t>нефильтрованы</a:t>
            </a:r>
            <a:r>
              <a:rPr lang="ru-RU" dirty="0" smtClean="0">
                <a:solidFill>
                  <a:srgbClr val="132C40"/>
                </a:solidFill>
              </a:rPr>
              <a:t>.</a:t>
            </a: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chemeClr val="tx1"/>
                </a:solidFill>
              </a:rPr>
              <a:t>Монетизация </a:t>
            </a:r>
            <a:r>
              <a:rPr lang="ru-RU" dirty="0">
                <a:solidFill>
                  <a:schemeClr val="tx1"/>
                </a:solidFill>
              </a:rPr>
              <a:t>для авторов: </a:t>
            </a:r>
            <a:r>
              <a:rPr lang="ru-RU" dirty="0">
                <a:solidFill>
                  <a:srgbClr val="132C40"/>
                </a:solidFill>
              </a:rPr>
              <a:t>Авторы теряют время и деньги, создавая полезный детский контент, так как им сложно </a:t>
            </a:r>
            <a:r>
              <a:rPr lang="ru-RU" dirty="0" err="1">
                <a:solidFill>
                  <a:srgbClr val="132C40"/>
                </a:solidFill>
              </a:rPr>
              <a:t>монетизировать</a:t>
            </a:r>
            <a:r>
              <a:rPr lang="ru-RU" dirty="0">
                <a:solidFill>
                  <a:srgbClr val="132C40"/>
                </a:solidFill>
              </a:rPr>
              <a:t> свой труд. Это снижает их мотивацию и затрудняет продвижение, поскольку </a:t>
            </a:r>
            <a:r>
              <a:rPr lang="ru-RU" dirty="0" err="1">
                <a:solidFill>
                  <a:srgbClr val="132C40"/>
                </a:solidFill>
              </a:rPr>
              <a:t>YouTube</a:t>
            </a:r>
            <a:r>
              <a:rPr lang="ru-RU" dirty="0">
                <a:solidFill>
                  <a:srgbClr val="132C40"/>
                </a:solidFill>
              </a:rPr>
              <a:t> имеет строгие требования и низкий CPM, а самостоятельная продажа слишком сложна и дорога</a:t>
            </a:r>
            <a:r>
              <a:rPr lang="ru-RU" dirty="0" smtClean="0">
                <a:solidFill>
                  <a:srgbClr val="132C40"/>
                </a:solidFill>
              </a:rPr>
              <a:t>.</a:t>
            </a:r>
            <a:endParaRPr lang="ru-RU" dirty="0">
              <a:solidFill>
                <a:srgbClr val="132C40"/>
              </a:solidFill>
            </a:endParaRPr>
          </a:p>
          <a:p>
            <a:pPr marL="406400" lvl="0" indent="-266700">
              <a:buClr>
                <a:schemeClr val="dk1"/>
              </a:buClr>
            </a:pPr>
            <a:r>
              <a:rPr lang="ru-RU" dirty="0" smtClean="0">
                <a:solidFill>
                  <a:schemeClr val="tx1"/>
                </a:solidFill>
              </a:rPr>
              <a:t>Доступность </a:t>
            </a:r>
            <a:r>
              <a:rPr lang="ru-RU" dirty="0">
                <a:solidFill>
                  <a:schemeClr val="tx1"/>
                </a:solidFill>
              </a:rPr>
              <a:t>помощи: </a:t>
            </a:r>
            <a:r>
              <a:rPr lang="ru-RU" dirty="0">
                <a:solidFill>
                  <a:srgbClr val="132C40"/>
                </a:solidFill>
              </a:rPr>
              <a:t>Родители сталкиваются с дороговизной и недоступностью квалифицированной персонализированной помощи в обучении детей, теряя деньги и время на репетиторов, испытывая стресс. Это ограничивает развитие ребенка и создает финансовую нагрузку, так как репетиторы дороги и неудобны, а онлайн-школы не всегда индивидуальны.</a:t>
            </a:r>
            <a:endParaRPr sz="1400" dirty="0" smtClean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154" name="Google Shape;154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55" name="Google Shape;155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6" name="Google Shape;156;p28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7" name="Google Shape;157;p2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pic>
        <p:nvPicPr>
          <p:cNvPr id="161" name="Google Shape;161;p28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>
            <a:spLocks noGrp="1"/>
          </p:cNvSpPr>
          <p:nvPr>
            <p:ph type="title"/>
          </p:nvPr>
        </p:nvSpPr>
        <p:spPr>
          <a:xfrm>
            <a:off x="401716" y="162044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 dirty="0">
                <a:solidFill>
                  <a:schemeClr val="dk1"/>
                </a:solidFill>
              </a:rPr>
              <a:t>РЕШЕНИЕ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67" name="Google Shape;167;p29"/>
          <p:cNvSpPr txBox="1">
            <a:spLocks noGrp="1"/>
          </p:cNvSpPr>
          <p:nvPr>
            <p:ph type="body" idx="1"/>
          </p:nvPr>
        </p:nvSpPr>
        <p:spPr>
          <a:xfrm>
            <a:off x="136778" y="2668329"/>
            <a:ext cx="7993200" cy="82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406400" lvl="0" indent="-26670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Мы </a:t>
            </a:r>
            <a:r>
              <a:rPr lang="ru-RU" dirty="0">
                <a:solidFill>
                  <a:srgbClr val="132C40"/>
                </a:solidFill>
                <a:sym typeface="+mn-ea"/>
              </a:rPr>
              <a:t>разрабатываем </a:t>
            </a:r>
            <a:r>
              <a:rPr lang="ru-RU" sz="1400" b="1" dirty="0">
                <a:solidFill>
                  <a:srgbClr val="132C4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собственную цифровую платформу</a:t>
            </a:r>
            <a:r>
              <a:rPr lang="en-US" altLang="ru-RU" sz="1400" b="1" dirty="0">
                <a:solidFill>
                  <a:srgbClr val="132C4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- </a:t>
            </a:r>
            <a:r>
              <a:rPr lang="ru-RU" sz="1400" b="1" dirty="0">
                <a:solidFill>
                  <a:srgbClr val="132C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единую цифровую экосистему </a:t>
            </a:r>
            <a:r>
              <a:rPr lang="ru-RU" dirty="0" smtClean="0">
                <a:solidFill>
                  <a:srgbClr val="132C40"/>
                </a:solidFill>
              </a:rPr>
              <a:t>для </a:t>
            </a:r>
            <a:r>
              <a:rPr lang="ru-RU" dirty="0">
                <a:solidFill>
                  <a:srgbClr val="132C40"/>
                </a:solidFill>
              </a:rPr>
              <a:t>развития детей, где родители находят качественный контент и доступную персонализированную помощь, а авторы </a:t>
            </a:r>
            <a:r>
              <a:rPr lang="ru-RU" dirty="0" err="1">
                <a:solidFill>
                  <a:srgbClr val="132C40"/>
                </a:solidFill>
              </a:rPr>
              <a:t>монетизируют</a:t>
            </a:r>
            <a:r>
              <a:rPr lang="ru-RU" dirty="0">
                <a:solidFill>
                  <a:srgbClr val="132C40"/>
                </a:solidFill>
              </a:rPr>
              <a:t> свой труд. </a:t>
            </a:r>
            <a:endParaRPr lang="ru-RU" dirty="0" smtClean="0">
              <a:solidFill>
                <a:srgbClr val="132C40"/>
              </a:solidFill>
            </a:endParaRPr>
          </a:p>
        </p:txBody>
      </p:sp>
      <p:sp>
        <p:nvSpPr>
          <p:cNvPr id="168" name="Google Shape;168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69" name="Google Shape;169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0" name="Google Shape;170;p29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pic>
        <p:nvPicPr>
          <p:cNvPr id="175" name="Google Shape;175;p29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542" y="242981"/>
            <a:ext cx="2054476" cy="2054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>
                <a:solidFill>
                  <a:schemeClr val="dk1"/>
                </a:solidFill>
              </a:rPr>
              <a:t>ЦЕННОСТЬ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1" name="Google Shape;181;p30"/>
          <p:cNvSpPr txBox="1">
            <a:spLocks noGrp="1"/>
          </p:cNvSpPr>
          <p:nvPr>
            <p:ph type="body" idx="1"/>
          </p:nvPr>
        </p:nvSpPr>
        <p:spPr>
          <a:xfrm>
            <a:off x="356132" y="1481081"/>
            <a:ext cx="7743900" cy="245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lvl="0" indent="0">
              <a:buNone/>
            </a:pPr>
            <a:r>
              <a:rPr lang="ru-RU" dirty="0">
                <a:solidFill>
                  <a:schemeClr val="tx1"/>
                </a:solidFill>
              </a:rPr>
              <a:t>1. Для родителей и детей (B2C</a:t>
            </a:r>
            <a:r>
              <a:rPr lang="ru-RU" dirty="0" smtClean="0">
                <a:solidFill>
                  <a:schemeClr val="tx1"/>
                </a:solidFill>
              </a:rPr>
              <a:t>):</a:t>
            </a:r>
            <a:endParaRPr lang="ru-RU" dirty="0">
              <a:solidFill>
                <a:schemeClr val="tx1"/>
              </a:solidFill>
            </a:endParaRPr>
          </a:p>
          <a:p>
            <a:pPr marL="628650" indent="-171450"/>
            <a:r>
              <a:rPr lang="ru-RU" b="1" dirty="0" smtClean="0">
                <a:solidFill>
                  <a:srgbClr val="132C40"/>
                </a:solidFill>
              </a:rPr>
              <a:t>Польза</a:t>
            </a:r>
            <a:r>
              <a:rPr lang="ru-RU" b="1" dirty="0">
                <a:solidFill>
                  <a:srgbClr val="132C40"/>
                </a:solidFill>
              </a:rPr>
              <a:t>:</a:t>
            </a:r>
            <a:r>
              <a:rPr lang="ru-RU" dirty="0">
                <a:solidFill>
                  <a:srgbClr val="132C40"/>
                </a:solidFill>
              </a:rPr>
              <a:t> Экономия до 5 часов/неделю на поиске контента и до 50% денег на репетиторов. Снятие стресса от поиска, уверенность в качестве</a:t>
            </a:r>
            <a:r>
              <a:rPr lang="ru-RU" dirty="0" smtClean="0">
                <a:solidFill>
                  <a:srgbClr val="132C40"/>
                </a:solidFill>
              </a:rPr>
              <a:t>.</a:t>
            </a:r>
            <a:endParaRPr lang="ru-RU" dirty="0">
              <a:solidFill>
                <a:srgbClr val="132C40"/>
              </a:solidFill>
            </a:endParaRPr>
          </a:p>
          <a:p>
            <a:pPr marL="628650" indent="-171450"/>
            <a:r>
              <a:rPr lang="ru-RU" b="1" dirty="0" smtClean="0">
                <a:solidFill>
                  <a:srgbClr val="132C40"/>
                </a:solidFill>
              </a:rPr>
              <a:t>Преимущества</a:t>
            </a:r>
            <a:r>
              <a:rPr lang="ru-RU" b="1" dirty="0">
                <a:solidFill>
                  <a:srgbClr val="132C40"/>
                </a:solidFill>
              </a:rPr>
              <a:t>: </a:t>
            </a:r>
            <a:r>
              <a:rPr lang="ru-RU" dirty="0">
                <a:solidFill>
                  <a:srgbClr val="132C40"/>
                </a:solidFill>
              </a:rPr>
              <a:t>Эффективное развитие ребенка, больше свободного времени для родителей, доступ к проверенным материалам и экспертам.</a:t>
            </a:r>
          </a:p>
          <a:p>
            <a:pPr lvl="0" indent="0">
              <a:buNone/>
            </a:pPr>
            <a:endParaRPr lang="ru-RU" dirty="0">
              <a:solidFill>
                <a:srgbClr val="132C40"/>
              </a:solidFill>
            </a:endParaRPr>
          </a:p>
          <a:p>
            <a:pPr lvl="0" indent="0">
              <a:buNone/>
            </a:pPr>
            <a:r>
              <a:rPr lang="ru-RU" dirty="0">
                <a:solidFill>
                  <a:schemeClr val="tx1"/>
                </a:solidFill>
              </a:rPr>
              <a:t>2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dirty="0">
                <a:solidFill>
                  <a:schemeClr val="tx1"/>
                </a:solidFill>
              </a:rPr>
              <a:t>Для авторов контента (B2B</a:t>
            </a:r>
            <a:r>
              <a:rPr lang="ru-RU" dirty="0" smtClean="0">
                <a:solidFill>
                  <a:schemeClr val="tx1"/>
                </a:solidFill>
              </a:rPr>
              <a:t>):</a:t>
            </a:r>
            <a:endParaRPr lang="ru-RU" dirty="0">
              <a:solidFill>
                <a:schemeClr val="tx1"/>
              </a:solidFill>
            </a:endParaRPr>
          </a:p>
          <a:p>
            <a:pPr marL="628650" indent="-171450"/>
            <a:r>
              <a:rPr lang="ru-RU" b="1" dirty="0" smtClean="0">
                <a:solidFill>
                  <a:srgbClr val="132C40"/>
                </a:solidFill>
              </a:rPr>
              <a:t> </a:t>
            </a:r>
            <a:r>
              <a:rPr lang="ru-RU" b="1" dirty="0">
                <a:solidFill>
                  <a:srgbClr val="132C40"/>
                </a:solidFill>
              </a:rPr>
              <a:t>Польза: </a:t>
            </a:r>
            <a:r>
              <a:rPr lang="ru-RU" dirty="0">
                <a:solidFill>
                  <a:srgbClr val="132C40"/>
                </a:solidFill>
              </a:rPr>
              <a:t>Новый канал дохода и монетизация уникального контента. Экономия времени на продвижении и администрировании. Признание </a:t>
            </a:r>
            <a:r>
              <a:rPr lang="ru-RU" dirty="0" err="1">
                <a:solidFill>
                  <a:srgbClr val="132C40"/>
                </a:solidFill>
              </a:rPr>
              <a:t>экспертности</a:t>
            </a:r>
            <a:r>
              <a:rPr lang="ru-RU" dirty="0">
                <a:solidFill>
                  <a:srgbClr val="132C40"/>
                </a:solidFill>
              </a:rPr>
              <a:t>.</a:t>
            </a:r>
          </a:p>
          <a:p>
            <a:pPr marL="628650" indent="-171450"/>
            <a:r>
              <a:rPr lang="ru-RU" dirty="0" smtClean="0">
                <a:solidFill>
                  <a:srgbClr val="132C40"/>
                </a:solidFill>
              </a:rPr>
              <a:t> </a:t>
            </a:r>
            <a:r>
              <a:rPr lang="ru-RU" b="1" dirty="0">
                <a:solidFill>
                  <a:srgbClr val="132C40"/>
                </a:solidFill>
              </a:rPr>
              <a:t>Преимущества:</a:t>
            </a:r>
            <a:r>
              <a:rPr lang="ru-RU" dirty="0">
                <a:solidFill>
                  <a:srgbClr val="132C40"/>
                </a:solidFill>
              </a:rPr>
              <a:t> Финансовая стабильность, расширение аудитории, устойчивое развитие своего дела.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182" name="Google Shape;182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83" name="Google Shape;183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Google Shape;195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7" name="Google Shape;196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8" name="Google Shape;194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9" name="Google Shape;193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89" name="Google Shape;189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0" name="Google Shape;190;p31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1" name="Google Shape;191;p31"/>
          <p:cNvSpPr txBox="1"/>
          <p:nvPr/>
        </p:nvSpPr>
        <p:spPr>
          <a:xfrm>
            <a:off x="283204" y="2088579"/>
            <a:ext cx="6936600" cy="188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1200"/>
            </a:pPr>
            <a:r>
              <a:rPr lang="ru-RU" sz="1200" dirty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•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 рынок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: Пересечение глобального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EdTech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для детей 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 </a:t>
            </a:r>
            <a:r>
              <a:rPr lang="ru-RU"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Creator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Economy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</a:p>
          <a:p>
            <a:pPr lvl="0">
              <a:lnSpc>
                <a:spcPct val="115000"/>
              </a:lnSpc>
              <a:buSzPts val="1200"/>
            </a:pP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  <a:buSzPts val="1200"/>
            </a:pPr>
            <a:r>
              <a:rPr lang="ru-RU" sz="1200" dirty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•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Объем: </a:t>
            </a:r>
            <a:r>
              <a:rPr lang="ru-RU" sz="1200" u="sng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$300+ млрд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EdTech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для детей 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~$200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млрд +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Creator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Economy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~$100 млрд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).</a:t>
            </a:r>
          </a:p>
          <a:p>
            <a:pPr lvl="0">
              <a:lnSpc>
                <a:spcPct val="115000"/>
              </a:lnSpc>
              <a:buSzPts val="1200"/>
            </a:pP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  <a:buSzPts val="1200"/>
            </a:pPr>
            <a:r>
              <a:rPr lang="ru-RU" sz="1200" dirty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Рост: </a:t>
            </a:r>
            <a:r>
              <a:rPr lang="ru-RU" sz="1200" u="sng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15-30% год к году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</a:p>
          <a:p>
            <a:pPr lvl="0">
              <a:lnSpc>
                <a:spcPct val="115000"/>
              </a:lnSpc>
              <a:buSzPts val="1200"/>
            </a:pP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>
              <a:lnSpc>
                <a:spcPct val="115000"/>
              </a:lnSpc>
              <a:buSzPts val="1200"/>
            </a:pPr>
            <a:r>
              <a:rPr lang="ru-RU" sz="1200" dirty="0">
                <a:solidFill>
                  <a:srgbClr val="7030A0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Конкуренция: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Высокая, но фрагментированная. Нет единого комплексного решения, объединяющего курируемый контент и монетизацию для авторов.</a:t>
            </a:r>
            <a:endParaRPr sz="1200" b="0" i="0" u="none" strike="noStrike" cap="none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 dirty="0">
                <a:solidFill>
                  <a:schemeClr val="lt1"/>
                </a:solidFill>
              </a:rPr>
              <a:t>РЫНОК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193" name="Google Shape;193;p3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50" y="110528"/>
            <a:ext cx="2552073" cy="16768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006" y="93307"/>
            <a:ext cx="2002285" cy="1636085"/>
          </a:xfrm>
          <a:prstGeom prst="rect">
            <a:avLst/>
          </a:prstGeom>
        </p:spPr>
      </p:pic>
      <p:sp>
        <p:nvSpPr>
          <p:cNvPr id="201" name="Google Shape;201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02" name="Google Shape;202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03" name="Google Shape;203;p32"/>
          <p:cNvSpPr/>
          <p:nvPr/>
        </p:nvSpPr>
        <p:spPr>
          <a:xfrm>
            <a:off x="401716" y="4007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04" name="Google Shape;204;p32"/>
          <p:cNvSpPr txBox="1"/>
          <p:nvPr/>
        </p:nvSpPr>
        <p:spPr>
          <a:xfrm>
            <a:off x="-87633" y="1175460"/>
            <a:ext cx="7636141" cy="3157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23850" lvl="0" indent="-171450">
              <a:lnSpc>
                <a:spcPct val="115000"/>
              </a:lnSpc>
              <a:buClr>
                <a:srgbClr val="132C4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Rutube</a:t>
            </a:r>
          </a:p>
          <a:p>
            <a:pPr marL="323850" lvl="0" indent="-171450">
              <a:lnSpc>
                <a:spcPct val="115000"/>
              </a:lnSpc>
              <a:buClr>
                <a:srgbClr val="132C4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Детские развивающие онлайн-школы и платформы: (например,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Учи.ру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Skyeng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для детей,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Фоксфорд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) </a:t>
            </a:r>
          </a:p>
          <a:p>
            <a:pPr marL="323850" lvl="0" indent="-171450">
              <a:lnSpc>
                <a:spcPct val="115000"/>
              </a:lnSpc>
              <a:buClr>
                <a:srgbClr val="132C4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Вконтакте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/Телеграм-каналы с детским контентом</a:t>
            </a:r>
          </a:p>
          <a:p>
            <a:pPr marL="323850" lvl="0" indent="-171450">
              <a:lnSpc>
                <a:spcPct val="115000"/>
              </a:lnSpc>
              <a:buClr>
                <a:srgbClr val="132C4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Репетиторские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агрегаторы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: (например, Profi.ru,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Яндекс.Услуги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) </a:t>
            </a:r>
          </a:p>
          <a:p>
            <a:pPr marL="323850" lvl="0" indent="-171450">
              <a:lnSpc>
                <a:spcPct val="115000"/>
              </a:lnSpc>
              <a:buClr>
                <a:srgbClr val="132C40"/>
              </a:buClr>
              <a:buSzPts val="12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Онлайн-магазины детских развивающих 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товаров</a:t>
            </a:r>
          </a:p>
          <a:p>
            <a:pPr marL="152400" lvl="0">
              <a:lnSpc>
                <a:spcPct val="115000"/>
              </a:lnSpc>
              <a:buClr>
                <a:srgbClr val="132C40"/>
              </a:buClr>
              <a:buSzPts val="1200"/>
            </a:pPr>
            <a:endParaRPr lang="ru-RU" sz="12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 lvl="0" algn="just">
              <a:lnSpc>
                <a:spcPct val="115000"/>
              </a:lnSpc>
              <a:buClr>
                <a:srgbClr val="132C40"/>
              </a:buClr>
              <a:buSzPts val="1200"/>
            </a:pP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      Их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сильная сторона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состоит в том, что они уже давно на рынке, у них уже есть своя репутация, у них есть много информации,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слабая их сторона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состоит в том, что все это находится в разных местах (платформах), какие-то сайте платные, но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 продукт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сможет преодолеть </a:t>
            </a:r>
            <a:r>
              <a:rPr lang="ru-RU" sz="1200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конкурецию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потому, что наша платформа бесплатная, на ней  будет все собрано в одном месте - видео или текстовые материалы, консультации и многое другое, что позволит облегчить подготовку к урокам/развивающим занятиям учителям (в особенности начальных классов), воспитателям и </a:t>
            </a:r>
            <a:r>
              <a:rPr lang="ru-RU" sz="12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родителям.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5" name="Google Shape;205;p32"/>
          <p:cNvSpPr txBox="1">
            <a:spLocks noGrp="1"/>
          </p:cNvSpPr>
          <p:nvPr>
            <p:ph type="title"/>
          </p:nvPr>
        </p:nvSpPr>
        <p:spPr>
          <a:xfrm>
            <a:off x="401716" y="3662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06" name="Google Shape;206;p3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15" name="Google Shape;215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16" name="Google Shape;216;p33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17" name="Google Shape;217;p33"/>
          <p:cNvSpPr txBox="1"/>
          <p:nvPr/>
        </p:nvSpPr>
        <p:spPr>
          <a:xfrm>
            <a:off x="456825" y="2202154"/>
            <a:ext cx="6936600" cy="188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lvl="0">
              <a:lnSpc>
                <a:spcPct val="115000"/>
              </a:lnSpc>
            </a:pPr>
            <a:r>
              <a:rPr lang="ru-RU" sz="1200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•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Основные расходы: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Зарплаты команды, разработка/хостинг платформы, маркетинг.</a:t>
            </a:r>
          </a:p>
          <a:p>
            <a:pPr marL="152400" lvl="0">
              <a:lnSpc>
                <a:spcPct val="115000"/>
              </a:lnSpc>
            </a:pPr>
            <a:r>
              <a:rPr lang="ru-RU" sz="1200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•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Себестоимость (COGS):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200" u="sng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~70% от чека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(выплаты авторам/консультантам, комиссии платежных систем).</a:t>
            </a:r>
          </a:p>
          <a:p>
            <a:pPr marL="152400" lvl="0">
              <a:lnSpc>
                <a:spcPct val="115000"/>
              </a:lnSpc>
            </a:pPr>
            <a:r>
              <a:rPr lang="ru-RU" sz="1200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Стоимость привлечения клиента (CAC): </a:t>
            </a:r>
            <a:r>
              <a:rPr lang="ru-RU" sz="1200" u="sng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$20-50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(для B2C), </a:t>
            </a:r>
            <a:r>
              <a:rPr lang="ru-RU" sz="1200" u="sng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$50-150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(для B2B).</a:t>
            </a:r>
          </a:p>
          <a:p>
            <a:pPr marL="152400" lvl="0">
              <a:lnSpc>
                <a:spcPct val="115000"/>
              </a:lnSpc>
            </a:pPr>
            <a:r>
              <a:rPr lang="ru-RU" sz="1200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Средний чек: </a:t>
            </a:r>
            <a:r>
              <a:rPr lang="ru-RU" sz="1200" u="sng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$25-50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(зависит от типа услуги/подписки).</a:t>
            </a:r>
          </a:p>
          <a:p>
            <a:pPr marL="152400" lvl="0">
              <a:lnSpc>
                <a:spcPct val="115000"/>
              </a:lnSpc>
            </a:pPr>
            <a:r>
              <a:rPr lang="ru-RU" sz="1200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Средний срок жизни клиента (</a:t>
            </a:r>
            <a:r>
              <a:rPr lang="ru-RU" sz="1200" b="1" dirty="0" err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Lifetime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): 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12-18 месяцев.</a:t>
            </a:r>
          </a:p>
          <a:p>
            <a:pPr marL="152400" lvl="0">
              <a:lnSpc>
                <a:spcPct val="115000"/>
              </a:lnSpc>
            </a:pPr>
            <a:r>
              <a:rPr lang="ru-RU" sz="1200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Средний совокупный доход с клиента (LTV): </a:t>
            </a:r>
            <a:r>
              <a:rPr lang="ru-RU" sz="1200" u="sng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$300-450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</a:p>
          <a:p>
            <a:pPr marL="152400" lvl="0">
              <a:lnSpc>
                <a:spcPct val="115000"/>
              </a:lnSpc>
            </a:pPr>
            <a:r>
              <a:rPr lang="ru-RU" sz="1200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ru-RU" sz="12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Точка безубыточности:</a:t>
            </a:r>
            <a:r>
              <a:rPr lang="ru-RU" sz="12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500-1000 активных платящих клиентов/подписчиков.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33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>
                <a:solidFill>
                  <a:schemeClr val="lt1"/>
                </a:solidFill>
              </a:rPr>
              <a:t>ЭКОНОМИКА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19" name="Google Shape;219;p3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29" name="Google Shape;229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0" name="Google Shape;230;p34"/>
          <p:cNvSpPr/>
          <p:nvPr/>
        </p:nvSpPr>
        <p:spPr>
          <a:xfrm>
            <a:off x="456817" y="867821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1" name="Google Shape;231;p34"/>
          <p:cNvSpPr txBox="1">
            <a:spLocks noGrp="1"/>
          </p:cNvSpPr>
          <p:nvPr>
            <p:ph type="title"/>
          </p:nvPr>
        </p:nvSpPr>
        <p:spPr>
          <a:xfrm>
            <a:off x="456817" y="81592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2" name="Google Shape;232;p34"/>
          <p:cNvSpPr txBox="1">
            <a:spLocks noGrp="1"/>
          </p:cNvSpPr>
          <p:nvPr>
            <p:ph type="body" idx="1"/>
          </p:nvPr>
        </p:nvSpPr>
        <p:spPr>
          <a:xfrm>
            <a:off x="456817" y="1916644"/>
            <a:ext cx="8098604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 smtClean="0"/>
              <a:t> </a:t>
            </a:r>
            <a:r>
              <a:rPr lang="ru-RU" b="1" dirty="0"/>
              <a:t>Как зарабатываем: </a:t>
            </a:r>
            <a:r>
              <a:rPr lang="en-US" dirty="0" smtClean="0"/>
              <a:t>FREEMIUM</a:t>
            </a:r>
            <a:r>
              <a:rPr lang="ru-RU" dirty="0" smtClean="0"/>
              <a:t>,</a:t>
            </a:r>
            <a:r>
              <a:rPr lang="ru-RU" b="1" dirty="0" smtClean="0"/>
              <a:t> </a:t>
            </a:r>
            <a:r>
              <a:rPr lang="ru-RU" dirty="0" smtClean="0"/>
              <a:t>Подписки </a:t>
            </a:r>
            <a:r>
              <a:rPr lang="ru-RU" dirty="0"/>
              <a:t>(B2C) и комиссия с транзакций (B2B).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 smtClean="0"/>
              <a:t>  </a:t>
            </a:r>
            <a:r>
              <a:rPr lang="ru-RU" b="1" dirty="0"/>
              <a:t>Стоимость: B2C: </a:t>
            </a:r>
            <a:r>
              <a:rPr lang="ru-RU" dirty="0"/>
              <a:t>Подписка </a:t>
            </a:r>
            <a:r>
              <a:rPr lang="ru-RU" dirty="0" smtClean="0"/>
              <a:t>(</a:t>
            </a:r>
            <a:r>
              <a:rPr lang="ru-RU" u="sng" dirty="0" smtClean="0"/>
              <a:t>99-299 </a:t>
            </a:r>
            <a:r>
              <a:rPr lang="ru-RU" u="sng" dirty="0" err="1"/>
              <a:t>руб</a:t>
            </a:r>
            <a:r>
              <a:rPr lang="ru-RU" u="sng" dirty="0"/>
              <a:t>/</a:t>
            </a:r>
            <a:r>
              <a:rPr lang="ru-RU" u="sng" dirty="0" err="1"/>
              <a:t>мес</a:t>
            </a:r>
            <a:r>
              <a:rPr lang="ru-RU" dirty="0"/>
              <a:t>). B2B: Комиссия </a:t>
            </a:r>
            <a:r>
              <a:rPr lang="ru-RU" u="sng" dirty="0" smtClean="0"/>
              <a:t>5-10%.</a:t>
            </a:r>
            <a:endParaRPr lang="ru-RU" u="sng" dirty="0"/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 smtClean="0"/>
              <a:t>  </a:t>
            </a:r>
            <a:r>
              <a:rPr lang="ru-RU" b="1" dirty="0"/>
              <a:t>Продажи: </a:t>
            </a:r>
            <a:r>
              <a:rPr lang="ru-RU" dirty="0"/>
              <a:t>SMM, </a:t>
            </a:r>
            <a:r>
              <a:rPr lang="ru-RU" dirty="0" err="1"/>
              <a:t>таргет</a:t>
            </a:r>
            <a:r>
              <a:rPr lang="ru-RU" dirty="0"/>
              <a:t>, контент-маркетинг, партнерства. B2C: Регулярная подписка + разовые покупки. B2B: Комиссии с каждой сделки.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-RU" b="1" dirty="0" smtClean="0"/>
              <a:t>  </a:t>
            </a:r>
            <a:r>
              <a:rPr lang="ru-RU" b="1" dirty="0"/>
              <a:t>Партнеры: </a:t>
            </a:r>
            <a:r>
              <a:rPr lang="ru-RU" dirty="0"/>
              <a:t>Образовательные учреждения, детские </a:t>
            </a:r>
            <a:r>
              <a:rPr lang="ru-RU" dirty="0" err="1"/>
              <a:t>блогеры</a:t>
            </a:r>
            <a:r>
              <a:rPr lang="ru-RU" dirty="0"/>
              <a:t>, издательства.</a:t>
            </a:r>
          </a:p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 smtClean="0"/>
              <a:t>  </a:t>
            </a:r>
            <a:r>
              <a:rPr lang="ru-RU" b="1" dirty="0"/>
              <a:t>Дополнительно: </a:t>
            </a:r>
            <a:r>
              <a:rPr lang="ru-RU" dirty="0"/>
              <a:t>Премиум-инструменты для авторов, тематические курсы.</a:t>
            </a:r>
            <a:endParaRPr lang="en-US" dirty="0"/>
          </a:p>
        </p:txBody>
      </p:sp>
      <p:sp>
        <p:nvSpPr>
          <p:cNvPr id="233" name="Google Shape;233;p3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34" name="Google Shape;234;p3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066" y="201840"/>
            <a:ext cx="2099762" cy="1572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42" name="Google Shape;242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43" name="Google Shape;243;p35"/>
          <p:cNvSpPr/>
          <p:nvPr/>
        </p:nvSpPr>
        <p:spPr>
          <a:xfrm>
            <a:off x="456818" y="12701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44" name="Google Shape;244;p35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>
                <a:solidFill>
                  <a:schemeClr val="lt1"/>
                </a:solidFill>
              </a:rPr>
              <a:t>КОМАНДА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45" name="Google Shape;245;p35"/>
          <p:cNvSpPr txBox="1">
            <a:spLocks noGrp="1"/>
          </p:cNvSpPr>
          <p:nvPr>
            <p:ph type="body" idx="1"/>
          </p:nvPr>
        </p:nvSpPr>
        <p:spPr>
          <a:xfrm>
            <a:off x="386130" y="1980066"/>
            <a:ext cx="4307056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 err="1"/>
              <a:t>Вислоусова</a:t>
            </a:r>
            <a:r>
              <a:rPr lang="ru-RU" dirty="0"/>
              <a:t> Виктория Владимировна - спикер</a:t>
            </a:r>
            <a:endParaRPr lang="en-US" dirty="0"/>
          </a:p>
        </p:txBody>
      </p:sp>
      <p:sp>
        <p:nvSpPr>
          <p:cNvPr id="246" name="Google Shape;246;p3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1" name="Google Shape;245;p35"/>
          <p:cNvSpPr txBox="1">
            <a:spLocks/>
          </p:cNvSpPr>
          <p:nvPr/>
        </p:nvSpPr>
        <p:spPr>
          <a:xfrm>
            <a:off x="4693186" y="2043325"/>
            <a:ext cx="4236369" cy="469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/>
              <a:t>Егорова Олеся </a:t>
            </a:r>
            <a:r>
              <a:rPr lang="ru-RU" dirty="0" smtClean="0"/>
              <a:t>Сергеевна - лидер</a:t>
            </a:r>
            <a:endParaRPr lang="en-US" dirty="0"/>
          </a:p>
        </p:txBody>
      </p:sp>
      <p:sp>
        <p:nvSpPr>
          <p:cNvPr id="13" name="Google Shape;245;p35"/>
          <p:cNvSpPr txBox="1">
            <a:spLocks/>
          </p:cNvSpPr>
          <p:nvPr/>
        </p:nvSpPr>
        <p:spPr>
          <a:xfrm>
            <a:off x="4693186" y="2570542"/>
            <a:ext cx="3917419" cy="47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 err="1"/>
              <a:t>Шаринская</a:t>
            </a:r>
            <a:r>
              <a:rPr lang="ru-RU" dirty="0"/>
              <a:t> Анжелика Сергеевна - дизайнер</a:t>
            </a:r>
            <a:endParaRPr lang="en-US" dirty="0"/>
          </a:p>
        </p:txBody>
      </p:sp>
      <p:sp>
        <p:nvSpPr>
          <p:cNvPr id="14" name="Google Shape;245;p35"/>
          <p:cNvSpPr txBox="1">
            <a:spLocks/>
          </p:cNvSpPr>
          <p:nvPr/>
        </p:nvSpPr>
        <p:spPr>
          <a:xfrm rot="10800000" flipV="1">
            <a:off x="401716" y="2517386"/>
            <a:ext cx="4069818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342900" indent="-254000">
              <a:lnSpc>
                <a:spcPct val="150000"/>
              </a:lnSpc>
              <a:buClr>
                <a:schemeClr val="dk1"/>
              </a:buClr>
            </a:pPr>
            <a:r>
              <a:rPr lang="ru-RU" dirty="0"/>
              <a:t>Баранова Дарья </a:t>
            </a:r>
            <a:r>
              <a:rPr lang="ru-RU" dirty="0" smtClean="0"/>
              <a:t>Андреевна - инженер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6"/>
          <p:cNvSpPr txBox="1">
            <a:spLocks noGrp="1"/>
          </p:cNvSpPr>
          <p:nvPr>
            <p:ph type="title"/>
          </p:nvPr>
        </p:nvSpPr>
        <p:spPr>
          <a:xfrm>
            <a:off x="347136" y="723392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b="1" dirty="0" smtClean="0">
                <a:latin typeface="Raleway"/>
                <a:ea typeface="Raleway"/>
                <a:cs typeface="Raleway"/>
                <a:sym typeface="Raleway"/>
              </a:rPr>
              <a:t>Дорожная карта</a:t>
            </a:r>
            <a:endParaRPr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6" name="Google Shape;256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58" name="Google Shape;258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17" name="Волна 16"/>
          <p:cNvSpPr/>
          <p:nvPr/>
        </p:nvSpPr>
        <p:spPr>
          <a:xfrm>
            <a:off x="330296" y="1757810"/>
            <a:ext cx="1346885" cy="1184886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Волна 27"/>
          <p:cNvSpPr/>
          <p:nvPr/>
        </p:nvSpPr>
        <p:spPr>
          <a:xfrm>
            <a:off x="1372929" y="3367366"/>
            <a:ext cx="1387033" cy="1150408"/>
          </a:xfrm>
          <a:prstGeom prst="wav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Волна 28"/>
          <p:cNvSpPr/>
          <p:nvPr/>
        </p:nvSpPr>
        <p:spPr>
          <a:xfrm>
            <a:off x="2951863" y="1653535"/>
            <a:ext cx="1442279" cy="1311285"/>
          </a:xfrm>
          <a:prstGeom prst="wav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Волна 29"/>
          <p:cNvSpPr/>
          <p:nvPr/>
        </p:nvSpPr>
        <p:spPr>
          <a:xfrm>
            <a:off x="5832038" y="1641435"/>
            <a:ext cx="1370445" cy="1246144"/>
          </a:xfrm>
          <a:prstGeom prst="wav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Волна 30"/>
          <p:cNvSpPr/>
          <p:nvPr/>
        </p:nvSpPr>
        <p:spPr>
          <a:xfrm>
            <a:off x="7263621" y="3310948"/>
            <a:ext cx="1347675" cy="1309177"/>
          </a:xfrm>
          <a:prstGeom prst="wav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Волна 31"/>
          <p:cNvSpPr/>
          <p:nvPr/>
        </p:nvSpPr>
        <p:spPr>
          <a:xfrm>
            <a:off x="4151211" y="3391718"/>
            <a:ext cx="1374640" cy="1228407"/>
          </a:xfrm>
          <a:prstGeom prst="wav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Выгнутая вверх стрелка 17"/>
          <p:cNvSpPr/>
          <p:nvPr/>
        </p:nvSpPr>
        <p:spPr>
          <a:xfrm rot="3256836" flipV="1">
            <a:off x="57053" y="3192926"/>
            <a:ext cx="1162336" cy="568829"/>
          </a:xfrm>
          <a:prstGeom prst="curvedDownArrow">
            <a:avLst/>
          </a:prstGeom>
          <a:solidFill>
            <a:srgbClr val="FBB3C1"/>
          </a:solidFill>
          <a:ln>
            <a:solidFill>
              <a:srgbClr val="B9838D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Выгнутая вверх стрелка 18"/>
          <p:cNvSpPr/>
          <p:nvPr/>
        </p:nvSpPr>
        <p:spPr>
          <a:xfrm rot="6403269" flipH="1">
            <a:off x="2694906" y="3140955"/>
            <a:ext cx="1274883" cy="501527"/>
          </a:xfrm>
          <a:prstGeom prst="curvedDownArrow">
            <a:avLst>
              <a:gd name="adj1" fmla="val 28088"/>
              <a:gd name="adj2" fmla="val 58157"/>
              <a:gd name="adj3" fmla="val 25000"/>
            </a:avLst>
          </a:prstGeom>
          <a:solidFill>
            <a:srgbClr val="FFDBD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Выгнутая вверх стрелка 19"/>
          <p:cNvSpPr/>
          <p:nvPr/>
        </p:nvSpPr>
        <p:spPr>
          <a:xfrm rot="3483024">
            <a:off x="4325282" y="2563150"/>
            <a:ext cx="1338362" cy="486647"/>
          </a:xfrm>
          <a:prstGeom prst="curvedDownArrow">
            <a:avLst/>
          </a:prstGeom>
          <a:solidFill>
            <a:srgbClr val="FFDBD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Выгнутая вверх стрелка 20"/>
          <p:cNvSpPr/>
          <p:nvPr/>
        </p:nvSpPr>
        <p:spPr>
          <a:xfrm rot="17772983" flipV="1">
            <a:off x="5495902" y="3118705"/>
            <a:ext cx="1319864" cy="498799"/>
          </a:xfrm>
          <a:prstGeom prst="curvedDownArrow">
            <a:avLst/>
          </a:prstGeom>
          <a:solidFill>
            <a:srgbClr val="FFDBD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Выгнутая вверх стрелка 21"/>
          <p:cNvSpPr/>
          <p:nvPr/>
        </p:nvSpPr>
        <p:spPr>
          <a:xfrm rot="3178701">
            <a:off x="7218599" y="2400554"/>
            <a:ext cx="1421791" cy="635662"/>
          </a:xfrm>
          <a:prstGeom prst="curvedDownArrow">
            <a:avLst/>
          </a:prstGeom>
          <a:solidFill>
            <a:srgbClr val="FFDBD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96024" y="1437260"/>
            <a:ext cx="1366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Raleway" panose="020B0604020202020204" charset="-52"/>
              </a:rPr>
              <a:t>м</a:t>
            </a:r>
            <a:r>
              <a:rPr lang="ru-RU" sz="1200" dirty="0" smtClean="0">
                <a:latin typeface="Raleway" panose="020B0604020202020204" charset="-52"/>
              </a:rPr>
              <a:t>арт 2026</a:t>
            </a:r>
            <a:endParaRPr lang="ru-RU" sz="1200" dirty="0">
              <a:latin typeface="Raleway" panose="020B0604020202020204" charset="-52"/>
            </a:endParaRPr>
          </a:p>
        </p:txBody>
      </p:sp>
      <p:sp>
        <p:nvSpPr>
          <p:cNvPr id="224" name="TextBox 223"/>
          <p:cNvSpPr txBox="1"/>
          <p:nvPr/>
        </p:nvSpPr>
        <p:spPr>
          <a:xfrm rot="16200000">
            <a:off x="5256705" y="1971403"/>
            <a:ext cx="863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Raleway" panose="020B0604020202020204" charset="-52"/>
              </a:rPr>
              <a:t>5 этап</a:t>
            </a:r>
            <a:endParaRPr lang="ru-RU" sz="1200" dirty="0">
              <a:latin typeface="Raleway" panose="020B0604020202020204" charset="-52"/>
            </a:endParaRPr>
          </a:p>
        </p:txBody>
      </p:sp>
      <p:sp>
        <p:nvSpPr>
          <p:cNvPr id="42" name="TextBox 41"/>
          <p:cNvSpPr txBox="1"/>
          <p:nvPr/>
        </p:nvSpPr>
        <p:spPr>
          <a:xfrm rot="16200000">
            <a:off x="802766" y="3604112"/>
            <a:ext cx="863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Raleway" panose="020B0604020202020204" charset="-52"/>
              </a:rPr>
              <a:t>2 этап</a:t>
            </a:r>
            <a:endParaRPr lang="ru-RU" sz="1200" dirty="0">
              <a:latin typeface="Raleway" panose="020B0604020202020204" charset="-52"/>
            </a:endParaRPr>
          </a:p>
        </p:txBody>
      </p:sp>
      <p:sp>
        <p:nvSpPr>
          <p:cNvPr id="43" name="TextBox 42"/>
          <p:cNvSpPr txBox="1"/>
          <p:nvPr/>
        </p:nvSpPr>
        <p:spPr>
          <a:xfrm rot="16200000">
            <a:off x="2381822" y="2079533"/>
            <a:ext cx="863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Raleway" panose="020B0604020202020204" charset="-52"/>
              </a:rPr>
              <a:t>3 этап</a:t>
            </a:r>
            <a:endParaRPr lang="ru-RU" sz="1200" dirty="0">
              <a:latin typeface="Raleway" panose="020B0604020202020204" charset="-52"/>
            </a:endParaRPr>
          </a:p>
        </p:txBody>
      </p:sp>
      <p:sp>
        <p:nvSpPr>
          <p:cNvPr id="44" name="TextBox 43"/>
          <p:cNvSpPr txBox="1"/>
          <p:nvPr/>
        </p:nvSpPr>
        <p:spPr>
          <a:xfrm rot="16200000">
            <a:off x="3585882" y="3729593"/>
            <a:ext cx="863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Raleway" panose="020B0604020202020204" charset="-52"/>
              </a:rPr>
              <a:t>4 этап</a:t>
            </a:r>
            <a:endParaRPr lang="ru-RU" sz="1200" dirty="0">
              <a:latin typeface="Raleway" panose="020B0604020202020204" charset="-52"/>
            </a:endParaRPr>
          </a:p>
        </p:txBody>
      </p:sp>
      <p:sp>
        <p:nvSpPr>
          <p:cNvPr id="45" name="TextBox 44"/>
          <p:cNvSpPr txBox="1"/>
          <p:nvPr/>
        </p:nvSpPr>
        <p:spPr>
          <a:xfrm rot="16200000">
            <a:off x="6693458" y="3614113"/>
            <a:ext cx="863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Raleway" panose="020B0604020202020204" charset="-52"/>
              </a:rPr>
              <a:t>6 этап</a:t>
            </a:r>
            <a:endParaRPr lang="ru-RU" sz="1200" dirty="0">
              <a:latin typeface="Raleway" panose="020B0604020202020204" charset="-52"/>
            </a:endParaRPr>
          </a:p>
        </p:txBody>
      </p:sp>
      <p:sp>
        <p:nvSpPr>
          <p:cNvPr id="46" name="TextBox 45"/>
          <p:cNvSpPr txBox="1"/>
          <p:nvPr/>
        </p:nvSpPr>
        <p:spPr>
          <a:xfrm rot="16200000">
            <a:off x="-235787" y="2001588"/>
            <a:ext cx="863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Raleway" panose="020B0604020202020204" charset="-52"/>
              </a:rPr>
              <a:t>1 этап</a:t>
            </a:r>
            <a:endParaRPr lang="ru-RU" sz="1200" dirty="0">
              <a:latin typeface="Raleway" panose="020B0604020202020204" charset="-52"/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261547" y="2065062"/>
            <a:ext cx="135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1">
                    <a:lumMod val="50000"/>
                  </a:schemeClr>
                </a:solidFill>
                <a:latin typeface="Raleway" panose="020B0604020202020204" charset="-52"/>
                <a:ea typeface="Calibri" panose="020F0502020204030204" pitchFamily="34" charset="0"/>
              </a:rPr>
              <a:t>Разработка идеи продукта </a:t>
            </a:r>
            <a:endParaRPr lang="ru-RU" sz="1200" b="1" dirty="0">
              <a:solidFill>
                <a:schemeClr val="tx1">
                  <a:lumMod val="50000"/>
                </a:schemeClr>
              </a:solidFill>
              <a:latin typeface="Raleway" panose="020B0604020202020204" charset="-5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415612" y="3702911"/>
            <a:ext cx="135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1">
                    <a:lumMod val="50000"/>
                  </a:schemeClr>
                </a:solidFill>
                <a:latin typeface="Raleway" panose="020B0604020202020204" charset="-52"/>
              </a:rPr>
              <a:t>Разработка и запуск </a:t>
            </a:r>
            <a:r>
              <a:rPr lang="en-US" sz="1200" b="1" dirty="0">
                <a:solidFill>
                  <a:schemeClr val="tx1">
                    <a:lumMod val="50000"/>
                  </a:schemeClr>
                </a:solidFill>
                <a:latin typeface="Raleway" panose="020B0604020202020204" charset="-52"/>
              </a:rPr>
              <a:t>MVP</a:t>
            </a:r>
            <a:endParaRPr lang="ru-RU" sz="1200" b="1" dirty="0">
              <a:solidFill>
                <a:schemeClr val="tx1">
                  <a:lumMod val="50000"/>
                </a:schemeClr>
              </a:solidFill>
              <a:latin typeface="Raleway" panose="020B0604020202020204" charset="-5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970080" y="1938008"/>
            <a:ext cx="1460003" cy="648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1">
                    <a:lumMod val="50000"/>
                  </a:schemeClr>
                </a:solidFill>
                <a:latin typeface="Raleway" panose="020B0604020202020204" charset="-52"/>
              </a:rPr>
              <a:t>Привлечение </a:t>
            </a:r>
            <a:r>
              <a:rPr lang="ru-RU" sz="1200" b="1" dirty="0" smtClean="0">
                <a:solidFill>
                  <a:schemeClr val="tx1">
                    <a:lumMod val="50000"/>
                  </a:schemeClr>
                </a:solidFill>
                <a:latin typeface="Raleway" panose="020B0604020202020204" charset="-52"/>
              </a:rPr>
              <a:t>первых потребителей</a:t>
            </a:r>
            <a:endParaRPr lang="ru-RU" sz="1200" b="1" dirty="0">
              <a:solidFill>
                <a:schemeClr val="tx1">
                  <a:lumMod val="50000"/>
                </a:schemeClr>
              </a:solidFill>
              <a:latin typeface="Raleway" panose="020B0604020202020204" charset="-5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76253" y="3770260"/>
            <a:ext cx="1330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>
                <a:solidFill>
                  <a:schemeClr val="tx1">
                    <a:lumMod val="50000"/>
                  </a:schemeClr>
                </a:solidFill>
                <a:latin typeface="Raleway" panose="020B0604020202020204" charset="-52"/>
              </a:rPr>
              <a:t>Сбор обратной связи </a:t>
            </a:r>
            <a:endParaRPr lang="ru-RU" sz="1200" b="1" dirty="0">
              <a:solidFill>
                <a:schemeClr val="tx1">
                  <a:lumMod val="50000"/>
                </a:schemeClr>
              </a:solidFill>
              <a:latin typeface="Raleway" panose="020B0604020202020204" charset="-5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846139" y="2031310"/>
            <a:ext cx="135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>
                <a:solidFill>
                  <a:schemeClr val="tx1">
                    <a:lumMod val="50000"/>
                  </a:schemeClr>
                </a:solidFill>
                <a:latin typeface="Raleway" panose="020B0604020202020204" charset="-52"/>
              </a:rPr>
              <a:t>Расширение контента</a:t>
            </a:r>
            <a:endParaRPr lang="ru-RU" sz="1200" b="1" dirty="0">
              <a:solidFill>
                <a:schemeClr val="tx1">
                  <a:lumMod val="50000"/>
                </a:schemeClr>
              </a:solidFill>
              <a:latin typeface="Raleway" panose="020B0604020202020204" charset="-5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284960" y="3702910"/>
            <a:ext cx="135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>
                <a:solidFill>
                  <a:schemeClr val="tx1">
                    <a:lumMod val="50000"/>
                  </a:schemeClr>
                </a:solidFill>
                <a:latin typeface="Raleway" panose="020B0604020202020204" charset="-52"/>
              </a:rPr>
              <a:t>Поиск инвестиций</a:t>
            </a:r>
            <a:endParaRPr lang="ru-RU" sz="1200" b="1" dirty="0">
              <a:solidFill>
                <a:schemeClr val="tx1">
                  <a:lumMod val="50000"/>
                </a:schemeClr>
              </a:solidFill>
              <a:latin typeface="Raleway" panose="020B0604020202020204" charset="-5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078414" y="3196787"/>
            <a:ext cx="1366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Raleway" panose="020B0604020202020204" charset="-52"/>
              </a:rPr>
              <a:t>д</a:t>
            </a:r>
            <a:r>
              <a:rPr lang="ru-RU" sz="1200" dirty="0" smtClean="0">
                <a:latin typeface="Raleway" panose="020B0604020202020204" charset="-52"/>
              </a:rPr>
              <a:t>екабрь 2025</a:t>
            </a:r>
            <a:endParaRPr lang="ru-RU" sz="1200" dirty="0">
              <a:latin typeface="Raleway" panose="020B0604020202020204" charset="-5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520562" y="1483130"/>
            <a:ext cx="19933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Raleway" panose="020B0604020202020204" charset="-52"/>
              </a:rPr>
              <a:t>декабрь 2025/</a:t>
            </a:r>
          </a:p>
          <a:p>
            <a:r>
              <a:rPr lang="ru-RU" sz="1200" dirty="0">
                <a:latin typeface="Raleway" panose="020B0604020202020204" charset="-52"/>
              </a:rPr>
              <a:t> </a:t>
            </a:r>
            <a:r>
              <a:rPr lang="ru-RU" sz="1200" dirty="0" smtClean="0">
                <a:latin typeface="Raleway" panose="020B0604020202020204" charset="-52"/>
              </a:rPr>
              <a:t>                      январь 2026</a:t>
            </a:r>
            <a:endParaRPr lang="ru-RU" sz="1200" dirty="0">
              <a:latin typeface="Raleway" panose="020B0604020202020204" charset="-5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957158" y="4598767"/>
            <a:ext cx="1366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Raleway" panose="020B0604020202020204" charset="-52"/>
              </a:rPr>
              <a:t>февраль 2026</a:t>
            </a:r>
            <a:endParaRPr lang="ru-RU" sz="1200" dirty="0">
              <a:latin typeface="Raleway" panose="020B0604020202020204" charset="-5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88407" y="1580435"/>
            <a:ext cx="1366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Raleway" panose="020B0604020202020204" charset="-52"/>
              </a:rPr>
              <a:t>о</a:t>
            </a:r>
            <a:r>
              <a:rPr lang="ru-RU" sz="1200" dirty="0" smtClean="0">
                <a:latin typeface="Raleway" panose="020B0604020202020204" charset="-52"/>
              </a:rPr>
              <a:t>ктябрь 2025</a:t>
            </a:r>
            <a:endParaRPr lang="ru-RU" sz="1200" dirty="0">
              <a:latin typeface="Raleway" panose="020B0604020202020204" charset="-5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443118" y="4620125"/>
            <a:ext cx="1366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Raleway" panose="020B0604020202020204" charset="-52"/>
              </a:rPr>
              <a:t>май/июнь 2026</a:t>
            </a:r>
            <a:endParaRPr lang="ru-RU" sz="1200" dirty="0">
              <a:latin typeface="Raleway" panose="020B0604020202020204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6"/>
          <p:cNvSpPr txBox="1">
            <a:spLocks noGrp="1"/>
          </p:cNvSpPr>
          <p:nvPr>
            <p:ph type="title"/>
          </p:nvPr>
        </p:nvSpPr>
        <p:spPr>
          <a:xfrm>
            <a:off x="910902" y="1461449"/>
            <a:ext cx="5833657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200" b="1" dirty="0" smtClean="0">
                <a:latin typeface="Raleway"/>
                <a:ea typeface="Raleway"/>
                <a:cs typeface="Raleway"/>
                <a:sym typeface="Raleway"/>
              </a:rPr>
              <a:t>Спасибо за внимание!</a:t>
            </a:r>
            <a:endParaRPr sz="3200" b="1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6" name="Google Shape;256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58" name="Google Shape;258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36" name="Google Shape;254;p36"/>
          <p:cNvSpPr txBox="1">
            <a:spLocks/>
          </p:cNvSpPr>
          <p:nvPr/>
        </p:nvSpPr>
        <p:spPr>
          <a:xfrm>
            <a:off x="3266213" y="3390572"/>
            <a:ext cx="5876866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sz="27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 SemiBold"/>
              <a:buNone/>
              <a:defRPr sz="3600" b="0" i="0" u="none" strike="noStrike" cap="none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r>
              <a:rPr lang="ru-RU" sz="2000" b="1" dirty="0" smtClean="0">
                <a:latin typeface="Raleway"/>
                <a:ea typeface="Raleway"/>
                <a:cs typeface="Raleway"/>
                <a:sym typeface="Raleway"/>
              </a:rPr>
              <a:t>Лидер проекта: Егорова Олеся Сергеевна</a:t>
            </a:r>
          </a:p>
          <a:p>
            <a:r>
              <a:rPr lang="ru-RU" sz="2000" b="1" dirty="0" smtClean="0">
                <a:latin typeface="Raleway"/>
                <a:ea typeface="Raleway"/>
                <a:cs typeface="Raleway"/>
                <a:sym typeface="Raleway"/>
              </a:rPr>
              <a:t>Тел</a:t>
            </a:r>
            <a:r>
              <a:rPr lang="ru-RU" sz="2000" b="1" smtClean="0">
                <a:latin typeface="Raleway"/>
                <a:ea typeface="Raleway"/>
                <a:cs typeface="Raleway"/>
                <a:sym typeface="Raleway"/>
              </a:rPr>
              <a:t>.:  89521554138</a:t>
            </a:r>
            <a:endParaRPr lang="ru-RU" sz="2000" b="1" dirty="0"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83298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 panose="020F050202020403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57" name="Google Shape;257;p3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58" name="Google Shape;258;p3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sp>
        <p:nvSpPr>
          <p:cNvPr id="259" name="Google Shape;259;p3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 panose="020B0604020202020204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 panose="020B0604020202020204"/>
              <a:ea typeface="Helvetica Neue" panose="020B0604020202020204"/>
              <a:cs typeface="Helvetica Neue" panose="020B0604020202020204"/>
              <a:sym typeface="Helvetica Neue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82" y="1242240"/>
            <a:ext cx="7967762" cy="265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41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1041</Words>
  <Application>Microsoft Office PowerPoint</Application>
  <PresentationFormat>Экран (16:9)</PresentationFormat>
  <Paragraphs>109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Calibri</vt:lpstr>
      <vt:lpstr>Century Gothic</vt:lpstr>
      <vt:lpstr>Raleway SemiBold</vt:lpstr>
      <vt:lpstr>Helvetica Neue</vt:lpstr>
      <vt:lpstr>Arial</vt:lpstr>
      <vt:lpstr>Raleway</vt:lpstr>
      <vt:lpstr>Simple Light</vt:lpstr>
      <vt:lpstr>Simple Light</vt:lpstr>
      <vt:lpstr>Teach&amp;you</vt:lpstr>
      <vt:lpstr>Презентация PowerPoint</vt:lpstr>
      <vt:lpstr>ЦЕЛЕВАЯ АУДИТОРИЯ</vt:lpstr>
      <vt:lpstr>ПРОБЛЕМА</vt:lpstr>
      <vt:lpstr>РЕШЕНИЕ</vt:lpstr>
      <vt:lpstr>ЦЕННОСТЬ</vt:lpstr>
      <vt:lpstr>РЫНОК</vt:lpstr>
      <vt:lpstr>КОНКУРЕНТЫ</vt:lpstr>
      <vt:lpstr>ЭКОНОМИКА</vt:lpstr>
      <vt:lpstr>БИЗНЕС-МОДЕЛЬ</vt:lpstr>
      <vt:lpstr>КОМАНДА</vt:lpstr>
      <vt:lpstr>Дорожная карта</vt:lpstr>
      <vt:lpstr>Спасибо за внимание!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ПРОДУКТА</dc:title>
  <dc:creator>Дарья</dc:creator>
  <cp:lastModifiedBy>Вика</cp:lastModifiedBy>
  <cp:revision>26</cp:revision>
  <dcterms:created xsi:type="dcterms:W3CDTF">2025-10-12T05:54:37Z</dcterms:created>
  <dcterms:modified xsi:type="dcterms:W3CDTF">2025-10-26T12:11:56Z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5E812CBDC5AC46A2BF6D578303B72751_13</vt:lpwstr>
  </property>
  <property fmtid="{D5CDD505-2E9C-101B-9397-08002B2CF9AE}" pid="3" name="KSOProductBuildVer">
    <vt:lpwstr>1049-12.2.0.22549</vt:lpwstr>
  </property>
</Properties>
</file>