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8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5143500" type="screen16x9"/>
  <p:notesSz cx="6858000" cy="9144000"/>
  <p:embeddedFontLst>
    <p:embeddedFont>
      <p:font typeface="Monotype Corsiva" pitchFamily="66" charset="0"/>
      <p:italic r:id="rId9"/>
    </p:embeddedFont>
    <p:embeddedFont>
      <p:font typeface="Nunito" charset="-52"/>
      <p:regular r:id="rId10"/>
      <p:bold r:id="rId11"/>
      <p:italic r:id="rId12"/>
      <p:boldItalic r:id="rId13"/>
    </p:embeddedFont>
    <p:embeddedFont>
      <p:font typeface="MV Boli" pitchFamily="2" charset="0"/>
      <p:regular r:id="rId14"/>
    </p:embeddedFont>
    <p:embeddedFont>
      <p:font typeface="NSimSun" pitchFamily="49" charset="-122"/>
      <p:regular r:id="rId15"/>
    </p:embeddedFont>
    <p:embeddedFont>
      <p:font typeface="Wingdings 3" pitchFamily="18" charset="2"/>
      <p:regular r:id="rId16"/>
    </p:embeddedFont>
    <p:embeddedFont>
      <p:font typeface="Segoe UI Light" pitchFamily="34" charset="0"/>
      <p:regular r:id="rId17"/>
      <p:italic r:id="rId18"/>
    </p:embeddedFont>
    <p:embeddedFont>
      <p:font typeface="Arial Narrow" pitchFamily="34" charset="0"/>
      <p:regular r:id="rId19"/>
      <p:bold r:id="rId20"/>
      <p:italic r:id="rId21"/>
      <p:boldItalic r:id="rId22"/>
    </p:embeddedFont>
    <p:embeddedFont>
      <p:font typeface="Century Gothic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60272" autoAdjust="0"/>
  </p:normalViewPr>
  <p:slideViewPr>
    <p:cSldViewPr snapToGrid="0">
      <p:cViewPr>
        <p:scale>
          <a:sx n="100" d="100"/>
          <a:sy n="100" d="100"/>
        </p:scale>
        <p:origin x="-974" y="-36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290baae57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290baae57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fe49c100d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fe49c100d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085850"/>
            <a:ext cx="6619244" cy="249718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171245774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210118496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146300"/>
            <a:ext cx="6619243" cy="143673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332607109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1545432"/>
            <a:ext cx="3297254" cy="314682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1542069"/>
            <a:ext cx="3297256" cy="315018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339724455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275469938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263482664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284662476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085850"/>
            <a:ext cx="2550798" cy="10858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085850"/>
            <a:ext cx="3896998" cy="3429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2346961"/>
            <a:ext cx="2550797" cy="217169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79607996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390644"/>
            <a:ext cx="3819680" cy="1181106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857250"/>
            <a:ext cx="2400300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3813734" cy="102870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180722856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3600440"/>
            <a:ext cx="6619243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7305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4025494"/>
            <a:ext cx="6619242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148822415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6619244" cy="148590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6619244" cy="177165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2688374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085850"/>
            <a:ext cx="5999486" cy="1742531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2828380"/>
            <a:ext cx="5459737" cy="25663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  <p:sp>
        <p:nvSpPr>
          <p:cNvPr id="12" name="TextBox 11"/>
          <p:cNvSpPr txBox="1"/>
          <p:nvPr/>
        </p:nvSpPr>
        <p:spPr>
          <a:xfrm>
            <a:off x="673721" y="728440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7868" y="1960341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4428487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43151"/>
            <a:ext cx="6619245" cy="123988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15611808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485900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000250"/>
            <a:ext cx="2195513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485900"/>
            <a:ext cx="220218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000250"/>
            <a:ext cx="2210096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485900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000250"/>
            <a:ext cx="2199085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36991216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3188212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1657350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3620409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3188212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1657350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3620408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3188212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1657350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3620406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260531086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224216803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322660"/>
            <a:ext cx="1314451" cy="4369594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665561"/>
            <a:ext cx="5567362" cy="402669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345185863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97916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002264"/>
            <a:ext cx="3027759" cy="3141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169261"/>
            <a:ext cx="1141809" cy="177409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257300"/>
            <a:ext cx="2114550" cy="21145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5999560" y="1"/>
            <a:ext cx="1202540" cy="8560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6454408" y="4572000"/>
            <a:ext cx="745301" cy="5715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339538"/>
            <a:ext cx="7053542" cy="1050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1539689"/>
            <a:ext cx="6709906" cy="3146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616730" y="1343026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713680" y="2418973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3830927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315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5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7950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511375"/>
            <a:ext cx="8520600" cy="128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Monotype Corsiva" panose="03010101010201010101" pitchFamily="66" charset="0"/>
                <a:ea typeface="Nunito"/>
                <a:cs typeface="MV Boli" panose="02000500030200090000" pitchFamily="2" charset="0"/>
                <a:sym typeface="Nunito"/>
              </a:rPr>
              <a:t>«ЭкоТурТверь+»</a:t>
            </a:r>
            <a:endParaRPr dirty="0">
              <a:latin typeface="MV Boli" panose="02000500030200090000" pitchFamily="2" charset="0"/>
              <a:ea typeface="Nunito"/>
              <a:cs typeface="MV Boli" panose="02000500030200090000" pitchFamily="2" charset="0"/>
              <a:sym typeface="Nunito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1145185" y="3056092"/>
            <a:ext cx="6619244" cy="6460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highlight>
                  <a:srgbClr val="008080"/>
                </a:highlight>
                <a:latin typeface="NSimSun" panose="02010609030101010101" pitchFamily="49" charset="-122"/>
                <a:ea typeface="NSimSun" panose="02010609030101010101" pitchFamily="49" charset="-122"/>
                <a:cs typeface="Nunito"/>
                <a:sym typeface="Nunito"/>
              </a:rPr>
              <a:t>Тверской государственный университет</a:t>
            </a:r>
            <a:endParaRPr dirty="0">
              <a:solidFill>
                <a:schemeClr val="tx1"/>
              </a:solidFill>
              <a:highlight>
                <a:srgbClr val="008080"/>
              </a:highlight>
              <a:latin typeface="NSimSun" panose="02010609030101010101" pitchFamily="49" charset="-122"/>
              <a:ea typeface="NSimSun" panose="02010609030101010101" pitchFamily="49" charset="-122"/>
              <a:cs typeface="Nunito"/>
              <a:sym typeface="Nunito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4294967295"/>
          </p:nvPr>
        </p:nvSpPr>
        <p:spPr>
          <a:xfrm>
            <a:off x="0" y="3702050"/>
            <a:ext cx="8521700" cy="7921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Segoe UI Light" panose="020B0502040204020203" pitchFamily="34" charset="0"/>
                <a:ea typeface="Nunito"/>
                <a:cs typeface="Segoe UI Light" panose="020B0502040204020203" pitchFamily="34" charset="0"/>
                <a:sym typeface="Nunito"/>
              </a:rPr>
              <a:t>Инициативная разработка</a:t>
            </a:r>
            <a:endParaRPr dirty="0">
              <a:latin typeface="Segoe UI Light" panose="020B0502040204020203" pitchFamily="34" charset="0"/>
              <a:ea typeface="Nunito"/>
              <a:cs typeface="Segoe UI Light" panose="020B0502040204020203" pitchFamily="34" charset="0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highlight>
                  <a:srgbClr val="008080"/>
                </a:highlight>
                <a:latin typeface="Monotype Corsiva" panose="03010101010201010101" pitchFamily="66" charset="0"/>
                <a:ea typeface="Nunito"/>
                <a:cs typeface="Nunito"/>
                <a:sym typeface="Nunito"/>
              </a:rPr>
              <a:t>Пользователь и его проблема</a:t>
            </a:r>
            <a:endParaRPr dirty="0">
              <a:highlight>
                <a:srgbClr val="008080"/>
              </a:highlight>
              <a:latin typeface="Monotype Corsiva" panose="03010101010201010101" pitchFamily="66" charset="0"/>
              <a:ea typeface="Nunito"/>
              <a:cs typeface="Nunito"/>
              <a:sym typeface="Nunito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86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Когда жители Тверской области и эко-туристы планируют свой отдых, они многое упускают, так как всю информацию: контактные данные отелей, мероприятия, заведения и различные интересные места собирают самостоятельно, а после составляют маршрут, из-за чего желание куда-то поехать пропадает, уменьшается количество потенциальных туристов Тверской области, ведь, зачастую, у них не получается организовать свой отдых наилучшим образом, не пропуская интересующие мероприятия и узнавая о них во время планирования поездок.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 Narrow" panose="020B0606020202030204" pitchFamily="34" charset="0"/>
              <a:ea typeface="Nunito"/>
              <a:cs typeface="Nunito"/>
              <a:sym typeface="Nunito"/>
            </a:endParaRPr>
          </a:p>
        </p:txBody>
      </p:sp>
      <p:sp>
        <p:nvSpPr>
          <p:cNvPr id="16386" name="AutoShape 2" descr="blob:https://web.telegram.org/25f055c2-d6d7-4e01-99e7-a137ce23160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88" name="AutoShape 4" descr="blob:https://web.telegram.org/25f055c2-d6d7-4e01-99e7-a137ce23160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1" name="Picture 7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7635" y="1036320"/>
            <a:ext cx="3253740" cy="32537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highlight>
                  <a:srgbClr val="008080"/>
                </a:highlight>
                <a:latin typeface="Monotype Corsiva" panose="03010101010201010101" pitchFamily="66" charset="0"/>
                <a:ea typeface="Nunito"/>
                <a:cs typeface="Nunito"/>
                <a:sym typeface="Nunito"/>
              </a:rPr>
              <a:t>Решение</a:t>
            </a:r>
            <a:endParaRPr dirty="0">
              <a:highlight>
                <a:srgbClr val="008080"/>
              </a:highlight>
              <a:latin typeface="Monotype Corsiva" panose="03010101010201010101" pitchFamily="66" charset="0"/>
              <a:ea typeface="Nunito"/>
              <a:cs typeface="Nunito"/>
              <a:sym typeface="Nunito"/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72512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indent="0">
              <a:buNone/>
            </a:pPr>
            <a:r>
              <a:rPr lang="ru" sz="1800" dirty="0">
                <a:solidFill>
                  <a:schemeClr val="bg2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Nunito"/>
                <a:cs typeface="Arial" panose="020B0604020202020204" pitchFamily="34" charset="0"/>
                <a:sym typeface="Nunito"/>
              </a:rPr>
              <a:t>Наше решение — </a:t>
            </a:r>
            <a:r>
              <a:rPr lang="ru-RU" sz="1800" dirty="0">
                <a:solidFill>
                  <a:schemeClr val="bg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 с различными вариантами готовых маршрутов, в которые будут включены места и мероприятия рядом с выбранными отелями, авторизацией пользователей, личным кабинетом, возможностью фильтрации маршрутов по различным категориям, форумом по интересам, возможностью сохранять понравившиеся маршруты и места, публиковать фотографии с посещённых мест в личном кабинете, оставлять отзывы, рекомендации и т.д.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302" name="AutoShape 14" descr="blob:https://web.telegram.org/acc66421-e0da-4f25-ba36-9984c4d8072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304" name="AutoShape 16" descr="blob:https://web.telegram.org/25f055c2-d6d7-4e01-99e7-a137ce23160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306" name="AutoShape 18" descr="blob:https://web.telegram.org/25f055c2-d6d7-4e01-99e7-a137ce23160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7141" y="982980"/>
            <a:ext cx="3665379" cy="37338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77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highlight>
                  <a:srgbClr val="008080"/>
                </a:highlight>
                <a:latin typeface="Monotype Corsiva" panose="03010101010201010101" pitchFamily="66" charset="0"/>
                <a:ea typeface="Nunito"/>
                <a:cs typeface="Nunito"/>
                <a:sym typeface="Nunito"/>
              </a:rPr>
              <a:t>Как это работает</a:t>
            </a:r>
            <a:endParaRPr dirty="0">
              <a:highlight>
                <a:srgbClr val="008080"/>
              </a:highlight>
              <a:latin typeface="Monotype Corsiva" panose="03010101010201010101" pitchFamily="66" charset="0"/>
              <a:ea typeface="Nunito"/>
              <a:cs typeface="Nunito"/>
              <a:sym typeface="Nunito"/>
            </a:endParaRPr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699" y="1017726"/>
            <a:ext cx="8367352" cy="39606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600" b="1" dirty="0" smtClean="0"/>
              <a:t>Удобство и простота платформы: </a:t>
            </a:r>
            <a:r>
              <a:rPr lang="ru-RU" sz="1600" b="1" dirty="0" smtClean="0"/>
              <a:t> </a:t>
            </a:r>
            <a:r>
              <a:rPr lang="ru-RU" sz="1600" dirty="0" smtClean="0"/>
              <a:t>Главная </a:t>
            </a:r>
            <a:r>
              <a:rPr lang="ru-RU" sz="1600" dirty="0" smtClean="0"/>
              <a:t>страница сайта довольно проста и позволяет пользователю быстро найти нужное. Рекомендации </a:t>
            </a:r>
            <a:r>
              <a:rPr lang="ru-RU" sz="1600" dirty="0" err="1" smtClean="0"/>
              <a:t>соотвествуют</a:t>
            </a:r>
            <a:r>
              <a:rPr lang="ru-RU" sz="1600" dirty="0" smtClean="0"/>
              <a:t> </a:t>
            </a:r>
            <a:r>
              <a:rPr lang="ru-RU" sz="1600" dirty="0" smtClean="0"/>
              <a:t>предпочтениям и интересам пользователей</a:t>
            </a:r>
            <a:r>
              <a:rPr lang="ru-RU" sz="1600" dirty="0" smtClean="0"/>
              <a:t>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Интерактивная карта: </a:t>
            </a:r>
            <a:r>
              <a:rPr lang="ru-RU" sz="1600" dirty="0" smtClean="0"/>
              <a:t>Отображение маршрутов на карте с возможностью масштабирования и просмотра близлежащих объектов (</a:t>
            </a:r>
            <a:r>
              <a:rPr lang="ru-RU" sz="1600" dirty="0" err="1" smtClean="0"/>
              <a:t>эко-отелей</a:t>
            </a:r>
            <a:r>
              <a:rPr lang="ru-RU" sz="1600" dirty="0" smtClean="0"/>
              <a:t>, кемпингов, </a:t>
            </a:r>
            <a:r>
              <a:rPr lang="ru-RU" sz="1600" dirty="0" err="1" smtClean="0"/>
              <a:t>визит-центров</a:t>
            </a:r>
            <a:r>
              <a:rPr lang="ru-RU" sz="1600" dirty="0" smtClean="0"/>
              <a:t>). Карта показывает не только объекты </a:t>
            </a:r>
            <a:r>
              <a:rPr lang="ru-RU" sz="1600" dirty="0" err="1" smtClean="0"/>
              <a:t>экотуризма</a:t>
            </a:r>
            <a:r>
              <a:rPr lang="ru-RU" sz="1600" dirty="0" smtClean="0"/>
              <a:t>, но и что за его пределами. </a:t>
            </a:r>
            <a:endParaRPr lang="ru-RU" sz="1600" dirty="0" smtClean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Подробная информация: </a:t>
            </a:r>
            <a:r>
              <a:rPr lang="ru-RU" sz="1600" dirty="0" smtClean="0"/>
              <a:t>Название, описание, протяженность, продолжительность, уровень сложности, карта маршрута, перечень достопримечательностей, информация о флоре и фауне. Расскажет не только что на территории </a:t>
            </a:r>
            <a:r>
              <a:rPr lang="ru-RU" sz="1600" dirty="0" err="1" smtClean="0"/>
              <a:t>экоотеля</a:t>
            </a:r>
            <a:r>
              <a:rPr lang="ru-RU" sz="1600" dirty="0" smtClean="0"/>
              <a:t>, но и за его пределами. </a:t>
            </a:r>
            <a:endParaRPr lang="ru-RU" sz="1600" dirty="0" smtClean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err="1" smtClean="0"/>
              <a:t>Техподдержка</a:t>
            </a:r>
            <a:r>
              <a:rPr lang="ru-RU" sz="1600" b="1" dirty="0" smtClean="0"/>
              <a:t>:</a:t>
            </a:r>
            <a:r>
              <a:rPr lang="ru-RU" sz="1600" dirty="0" smtClean="0"/>
              <a:t> Позволяет вносить предложения по созданию своих маршрутов.</a:t>
            </a:r>
            <a:br>
              <a:rPr lang="ru-RU" sz="1600" dirty="0" smtClean="0"/>
            </a:br>
            <a:r>
              <a:rPr lang="ru-RU" sz="1600" b="1" dirty="0" smtClean="0"/>
              <a:t>Практическая информация: </a:t>
            </a:r>
            <a:r>
              <a:rPr lang="ru-RU" sz="1600" dirty="0" smtClean="0"/>
              <a:t>Как добраться, где остановиться, что взять с собой, контакты местных гидов и туроператоров, информация о разрешениях и сборах</a:t>
            </a:r>
            <a:r>
              <a:rPr lang="ru-RU" sz="1600" dirty="0" smtClean="0"/>
              <a:t>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err="1" smtClean="0"/>
              <a:t>Эко-отели</a:t>
            </a:r>
            <a:r>
              <a:rPr lang="ru-RU" sz="1600" b="1" dirty="0" smtClean="0"/>
              <a:t> и гостевые дома: </a:t>
            </a:r>
            <a:r>
              <a:rPr lang="ru-RU" sz="1600" dirty="0" smtClean="0"/>
              <a:t>Описание, фотографии, цены, контакты, информация об экологических практиках.</a:t>
            </a:r>
            <a:br>
              <a:rPr lang="ru-RU" sz="1600" dirty="0" smtClean="0"/>
            </a:br>
            <a:r>
              <a:rPr lang="ru-RU" sz="1600" b="1" dirty="0" err="1" smtClean="0"/>
              <a:t>Эко-фермы</a:t>
            </a:r>
            <a:r>
              <a:rPr lang="ru-RU" sz="1600" b="1" dirty="0" smtClean="0"/>
              <a:t> и хозяйства: </a:t>
            </a:r>
            <a:r>
              <a:rPr lang="ru-RU" sz="1600" dirty="0" smtClean="0"/>
              <a:t>Информация о продукции, возможностях для посещения и участия в сельском хозяйстве. </a:t>
            </a:r>
            <a:endParaRPr lang="ru-RU" sz="1600" dirty="0" smtClean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600" b="1" dirty="0" smtClean="0"/>
              <a:t> </a:t>
            </a:r>
            <a:r>
              <a:rPr lang="ru-RU" sz="1600" b="1" dirty="0" err="1" smtClean="0"/>
              <a:t>Визит-центры</a:t>
            </a:r>
            <a:r>
              <a:rPr lang="ru-RU" sz="1600" b="1" dirty="0" smtClean="0"/>
              <a:t> и национальные парки: </a:t>
            </a:r>
            <a:r>
              <a:rPr lang="ru-RU" sz="1600" dirty="0" smtClean="0"/>
              <a:t>Информация о режиме работы, правилах посещения, предлагаемых экскурсиях и программах.</a:t>
            </a:r>
            <a:br>
              <a:rPr lang="ru-RU" sz="1600" dirty="0" smtClean="0"/>
            </a:br>
            <a:r>
              <a:rPr lang="ru-RU" sz="1600" dirty="0" smtClean="0"/>
              <a:t>Форум или доска объявлений: Возможность для пользователей общаться, задавать вопросы, делиться опытом и находить попутчиков.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Платное размещение информации об </a:t>
            </a:r>
            <a:r>
              <a:rPr lang="ru-RU" sz="1600" b="1" dirty="0" err="1" smtClean="0"/>
              <a:t>эко-объектах</a:t>
            </a:r>
            <a:r>
              <a:rPr lang="ru-RU" sz="1600" b="1" dirty="0" smtClean="0"/>
              <a:t>: </a:t>
            </a:r>
            <a:r>
              <a:rPr lang="ru-RU" sz="1600" dirty="0" err="1" smtClean="0"/>
              <a:t>Эко-отели</a:t>
            </a:r>
            <a:r>
              <a:rPr lang="ru-RU" sz="1600" dirty="0" smtClean="0"/>
              <a:t>, кемпинги, </a:t>
            </a:r>
            <a:r>
              <a:rPr lang="ru-RU" sz="1600" dirty="0" err="1" smtClean="0"/>
              <a:t>эко-фермы</a:t>
            </a:r>
            <a:r>
              <a:rPr lang="ru-RU" sz="1600" dirty="0" smtClean="0"/>
              <a:t> и другие объекты могут платить за размещение информации о себе на сайте.</a:t>
            </a:r>
            <a:endParaRPr sz="1600" dirty="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highlight>
                  <a:srgbClr val="008080"/>
                </a:highlight>
                <a:latin typeface="Monotype Corsiva" panose="03010101010201010101" pitchFamily="66" charset="0"/>
                <a:ea typeface="Nunito"/>
                <a:cs typeface="Nunito"/>
                <a:sym typeface="Nunito"/>
              </a:rPr>
              <a:t>Заинтересованные стороны </a:t>
            </a:r>
            <a:endParaRPr dirty="0">
              <a:highlight>
                <a:srgbClr val="008080"/>
              </a:highlight>
              <a:latin typeface="Monotype Corsiva" panose="03010101010201010101" pitchFamily="66" charset="0"/>
              <a:ea typeface="Nunito"/>
              <a:cs typeface="Nunito"/>
              <a:sym typeface="Nunito"/>
            </a:endParaRPr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667000" cy="3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lnSpc>
                <a:spcPct val="200000"/>
              </a:lnSpc>
              <a:buClr>
                <a:srgbClr val="CC99FF"/>
              </a:buClr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"Эко-энтузиасты из Твери"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Clr>
                <a:srgbClr val="CC99FF"/>
              </a:buClr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"Семейные путешественники из других регионов"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Clr>
                <a:srgbClr val="CC99FF"/>
              </a:buClr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"Старшее поколение, ценящее тишину и природу"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highlight>
                  <a:srgbClr val="008080"/>
                </a:highlight>
                <a:latin typeface="Monotype Corsiva" panose="03010101010201010101" pitchFamily="66" charset="0"/>
                <a:ea typeface="Nunito"/>
                <a:cs typeface="Nunito"/>
                <a:sym typeface="Nunito"/>
              </a:rPr>
              <a:t>Команда</a:t>
            </a:r>
            <a:endParaRPr dirty="0">
              <a:highlight>
                <a:srgbClr val="008080"/>
              </a:highlight>
              <a:latin typeface="Monotype Corsiva" panose="03010101010201010101" pitchFamily="66" charset="0"/>
              <a:ea typeface="Nunito"/>
              <a:cs typeface="Nunito"/>
              <a:sym typeface="Nunito"/>
            </a:endParaRPr>
          </a:p>
        </p:txBody>
      </p:sp>
      <p:sp>
        <p:nvSpPr>
          <p:cNvPr id="95" name="Google Shape;95;p19"/>
          <p:cNvSpPr txBox="1"/>
          <p:nvPr/>
        </p:nvSpPr>
        <p:spPr>
          <a:xfrm>
            <a:off x="551850" y="2735175"/>
            <a:ext cx="1587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bg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ea typeface="Nunito"/>
                <a:cs typeface="Nunito"/>
                <a:sym typeface="Nunito"/>
              </a:rPr>
              <a:t>Анастасия </a:t>
            </a:r>
            <a:r>
              <a:rPr lang="ru-RU" sz="18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ea typeface="Nunito"/>
                <a:cs typeface="Nunito"/>
                <a:sym typeface="Nunito"/>
              </a:rPr>
              <a:t>Емельянцева</a:t>
            </a:r>
            <a:endParaRPr sz="1800" dirty="0">
              <a:solidFill>
                <a:schemeClr val="bg2">
                  <a:lumMod val="20000"/>
                  <a:lumOff val="80000"/>
                </a:schemeClr>
              </a:solidFill>
              <a:latin typeface="Monotype Corsiva" panose="03010101010201010101" pitchFamily="66" charset="0"/>
              <a:ea typeface="Nunito"/>
              <a:cs typeface="Nunito"/>
              <a:sym typeface="Nunito"/>
            </a:endParaRPr>
          </a:p>
        </p:txBody>
      </p:sp>
      <p:sp>
        <p:nvSpPr>
          <p:cNvPr id="96" name="Google Shape;96;p19"/>
          <p:cNvSpPr txBox="1"/>
          <p:nvPr/>
        </p:nvSpPr>
        <p:spPr>
          <a:xfrm>
            <a:off x="567525" y="3417824"/>
            <a:ext cx="1587900" cy="118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Лидер команды,дизайнер</a:t>
            </a:r>
            <a:endParaRPr i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Nunito"/>
              <a:cs typeface="Times New Roman" panose="02020603050405020304" pitchFamily="18" charset="0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студентка 1 курса ОРМ</a:t>
            </a:r>
            <a:endParaRPr i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Nunito"/>
              <a:cs typeface="Times New Roman" panose="02020603050405020304" pitchFamily="18" charset="0"/>
              <a:sym typeface="Nunito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2644775" y="2735175"/>
            <a:ext cx="1587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bg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ea typeface="Nunito"/>
                <a:cs typeface="Nunito"/>
                <a:sym typeface="Nunito"/>
              </a:rPr>
              <a:t>Владислав Поляков</a:t>
            </a:r>
            <a:endParaRPr sz="1800" dirty="0">
              <a:solidFill>
                <a:schemeClr val="bg2">
                  <a:lumMod val="20000"/>
                  <a:lumOff val="80000"/>
                </a:schemeClr>
              </a:solidFill>
              <a:latin typeface="Monotype Corsiva" panose="03010101010201010101" pitchFamily="66" charset="0"/>
              <a:ea typeface="Nunito"/>
              <a:cs typeface="Nunito"/>
              <a:sym typeface="Nunito"/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2644775" y="3432366"/>
            <a:ext cx="1587900" cy="1170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Аналитик,</a:t>
            </a:r>
            <a:endParaRPr i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Nunito"/>
              <a:cs typeface="Times New Roman" panose="02020603050405020304" pitchFamily="18" charset="0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студент 1 курса ОРМ</a:t>
            </a:r>
            <a:endParaRPr i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Nunito"/>
              <a:cs typeface="Times New Roman" panose="02020603050405020304" pitchFamily="18" charset="0"/>
              <a:sym typeface="Nunito"/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4722025" y="2802224"/>
            <a:ext cx="1587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bg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ea typeface="Nunito"/>
                <a:cs typeface="Nunito"/>
                <a:sym typeface="Nunito"/>
              </a:rPr>
              <a:t>Алёна Карыгина</a:t>
            </a:r>
            <a:endParaRPr sz="1800" dirty="0">
              <a:solidFill>
                <a:schemeClr val="bg2">
                  <a:lumMod val="20000"/>
                  <a:lumOff val="80000"/>
                </a:schemeClr>
              </a:solidFill>
              <a:latin typeface="Monotype Corsiva" panose="03010101010201010101" pitchFamily="66" charset="0"/>
              <a:ea typeface="Nunito"/>
              <a:cs typeface="Nunito"/>
              <a:sym typeface="Nunito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4722025" y="3432365"/>
            <a:ext cx="1587900" cy="1170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Контент-</a:t>
            </a:r>
            <a:r>
              <a:rPr lang="ru-RU" i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мейкер</a:t>
            </a:r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, </a:t>
            </a:r>
            <a:r>
              <a:rPr lang="ru-RU" i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студенка</a:t>
            </a:r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 1 курса ОРМ </a:t>
            </a:r>
            <a:endParaRPr i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Nunito"/>
              <a:cs typeface="Times New Roman" panose="02020603050405020304" pitchFamily="18" charset="0"/>
              <a:sym typeface="Nunito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6799275" y="2735175"/>
            <a:ext cx="1587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bg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ea typeface="Nunito"/>
                <a:cs typeface="Nunito"/>
                <a:sym typeface="Nunito"/>
              </a:rPr>
              <a:t>Владислав Кузьменко</a:t>
            </a:r>
            <a:endParaRPr sz="1800" dirty="0">
              <a:solidFill>
                <a:schemeClr val="bg2">
                  <a:lumMod val="20000"/>
                  <a:lumOff val="80000"/>
                </a:schemeClr>
              </a:solidFill>
              <a:latin typeface="Monotype Corsiva" panose="03010101010201010101" pitchFamily="66" charset="0"/>
              <a:ea typeface="Nunito"/>
              <a:cs typeface="Nunito"/>
              <a:sym typeface="Nunito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6795675" y="3432365"/>
            <a:ext cx="1587900" cy="1020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Nunito"/>
                <a:cs typeface="Times New Roman" panose="02020603050405020304" pitchFamily="18" charset="0"/>
                <a:sym typeface="Nunito"/>
              </a:rPr>
              <a:t>Маркетолог, студент 1 курса ОРМ</a:t>
            </a:r>
            <a:endParaRPr i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Nunito"/>
              <a:cs typeface="Times New Roman" panose="02020603050405020304" pitchFamily="18" charset="0"/>
              <a:sym typeface="Nunito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F1EE719-3BF0-49B9-BF06-92155056FA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280" b="20904"/>
          <a:stretch/>
        </p:blipFill>
        <p:spPr>
          <a:xfrm>
            <a:off x="4751837" y="880412"/>
            <a:ext cx="1623689" cy="1907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D4C36A9-414E-442D-94EB-AA70F19A8E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606" t="29033" r="23905" b="50955"/>
          <a:stretch/>
        </p:blipFill>
        <p:spPr>
          <a:xfrm>
            <a:off x="506362" y="1044063"/>
            <a:ext cx="1678875" cy="16911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7C85247-22CB-4A1B-997D-E33F995EE3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758" t="17117" r="3443" b="14661"/>
          <a:stretch/>
        </p:blipFill>
        <p:spPr>
          <a:xfrm>
            <a:off x="2658912" y="922869"/>
            <a:ext cx="1678875" cy="18223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45B9A25-9E14-471A-B95C-D2509220B1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523" t="9299" r="16583" b="49265"/>
          <a:stretch/>
        </p:blipFill>
        <p:spPr>
          <a:xfrm>
            <a:off x="6756217" y="880412"/>
            <a:ext cx="1763043" cy="17731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11310</TotalTime>
  <Words>178</Words>
  <Application>Microsoft Office PowerPoint</Application>
  <PresentationFormat>Экран (16:9)</PresentationFormat>
  <Paragraphs>29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8" baseType="lpstr">
      <vt:lpstr>Arial</vt:lpstr>
      <vt:lpstr>Monotype Corsiva</vt:lpstr>
      <vt:lpstr>Nunito</vt:lpstr>
      <vt:lpstr>MV Boli</vt:lpstr>
      <vt:lpstr>NSimSun</vt:lpstr>
      <vt:lpstr>Wingdings 3</vt:lpstr>
      <vt:lpstr>Segoe UI Light</vt:lpstr>
      <vt:lpstr>Arial Narrow</vt:lpstr>
      <vt:lpstr>Century Gothic</vt:lpstr>
      <vt:lpstr>Wingdings</vt:lpstr>
      <vt:lpstr>Times New Roman</vt:lpstr>
      <vt:lpstr>Ион</vt:lpstr>
      <vt:lpstr>«ЭкоТурТверь+»</vt:lpstr>
      <vt:lpstr>Пользователь и его проблема</vt:lpstr>
      <vt:lpstr>Решение</vt:lpstr>
      <vt:lpstr>Как это работает</vt:lpstr>
      <vt:lpstr>Заинтересованные стороны </vt:lpstr>
      <vt:lpstr>Команда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«ЭкоТурТверь+»</dc:title>
  <dc:creator>Алена Карыгина</dc:creator>
  <cp:lastModifiedBy>Владислав</cp:lastModifiedBy>
  <cp:revision>24</cp:revision>
  <dcterms:modified xsi:type="dcterms:W3CDTF">2025-04-17T14:12:52Z</dcterms:modified>
</cp:coreProperties>
</file>