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ExtraBold"/>
      <p:bold r:id="rId24"/>
      <p:boldItalic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75C68D-0FB3-4280-A4D5-9C2C66D841BF}">
  <a:tblStyle styleId="{5275C68D-0FB3-4280-A4D5-9C2C66D841B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F913F228-1FD8-41D0-835B-BCE8E1A0332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ExtraBold-bold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font" Target="fonts/RalewayExtraBold-boldItalic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6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5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8.xml"/><Relationship Id="rId35" Type="http://schemas.openxmlformats.org/officeDocument/2006/relationships/font" Target="fonts/OpenSans-bold.fntdata"/><Relationship Id="rId12" Type="http://schemas.openxmlformats.org/officeDocument/2006/relationships/slide" Target="slides/slide7.xml"/><Relationship Id="rId34" Type="http://schemas.openxmlformats.org/officeDocument/2006/relationships/font" Target="fonts/OpenSans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9.xml"/><Relationship Id="rId36" Type="http://schemas.openxmlformats.org/officeDocument/2006/relationships/font" Target="fonts/OpenSans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34de22530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2434de22530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438b4c3c79_0_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2438b4c3c79_0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438b4c3c79_0_1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2438b4c3c79_0_1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45675" spcFirstLastPara="1" rIns="45675" wrap="square" tIns="456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24000" y="3602037"/>
            <a:ext cx="9144000" cy="1655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4064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indent="-4064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indent="-4064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indent="-4064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4064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indent="-4064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indent="-4064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indent="-4064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indent="-4064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indent="-4064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indent="-4064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indent="-4064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45675" spcFirstLastPara="1" rIns="45675" wrap="square" tIns="456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1850" y="4589462"/>
            <a:ext cx="10515600" cy="1500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4064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indent="-4064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indent="-4064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indent="-4064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/>
        </p:nvSpPr>
        <p:spPr>
          <a:xfrm>
            <a:off x="510703" y="1891492"/>
            <a:ext cx="6518934" cy="7699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5"/>
          <p:cNvSpPr txBox="1"/>
          <p:nvPr/>
        </p:nvSpPr>
        <p:spPr>
          <a:xfrm>
            <a:off x="609150" y="3188385"/>
            <a:ext cx="4782194" cy="191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944993" y="3175193"/>
            <a:ext cx="4345771" cy="1126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5"/>
          <p:cNvGrpSpPr/>
          <p:nvPr/>
        </p:nvGrpSpPr>
        <p:grpSpPr>
          <a:xfrm>
            <a:off x="9488628" y="6157383"/>
            <a:ext cx="2343189" cy="705160"/>
            <a:chOff x="-1" y="0"/>
            <a:chExt cx="2343188" cy="705159"/>
          </a:xfrm>
        </p:grpSpPr>
        <p:sp>
          <p:nvSpPr>
            <p:cNvPr id="27" name="Google Shape;27;p5"/>
            <p:cNvSpPr/>
            <p:nvPr/>
          </p:nvSpPr>
          <p:spPr>
            <a:xfrm>
              <a:off x="-1" y="0"/>
              <a:ext cx="2343188" cy="705159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5"/>
            <p:cNvSpPr txBox="1"/>
            <p:nvPr/>
          </p:nvSpPr>
          <p:spPr>
            <a:xfrm>
              <a:off x="45721" y="195897"/>
              <a:ext cx="2251745" cy="3133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Google Shape;29;p5" id="29" name="Google Shape;2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6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5"/>
          <p:cNvGrpSpPr/>
          <p:nvPr/>
        </p:nvGrpSpPr>
        <p:grpSpPr>
          <a:xfrm>
            <a:off x="616787" y="6235374"/>
            <a:ext cx="669079" cy="625379"/>
            <a:chOff x="0" y="0"/>
            <a:chExt cx="669077" cy="625377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669077" cy="6253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5"/>
            <p:cNvSpPr txBox="1"/>
            <p:nvPr/>
          </p:nvSpPr>
          <p:spPr>
            <a:xfrm>
              <a:off x="45721" y="146140"/>
              <a:ext cx="577632" cy="333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5"/>
          <p:cNvGrpSpPr/>
          <p:nvPr/>
        </p:nvGrpSpPr>
        <p:grpSpPr>
          <a:xfrm>
            <a:off x="629424" y="-2455"/>
            <a:ext cx="2730097" cy="506850"/>
            <a:chOff x="0" y="-1"/>
            <a:chExt cx="2730096" cy="506848"/>
          </a:xfrm>
        </p:grpSpPr>
        <p:sp>
          <p:nvSpPr>
            <p:cNvPr id="34" name="Google Shape;34;p5"/>
            <p:cNvSpPr/>
            <p:nvPr/>
          </p:nvSpPr>
          <p:spPr>
            <a:xfrm>
              <a:off x="0" y="-1"/>
              <a:ext cx="2730096" cy="50684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5"/>
            <p:cNvSpPr txBox="1"/>
            <p:nvPr/>
          </p:nvSpPr>
          <p:spPr>
            <a:xfrm>
              <a:off x="45722" y="78108"/>
              <a:ext cx="2638655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566085" y="1542241"/>
            <a:ext cx="3774045" cy="146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Google Shape;40;p6"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6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/>
          <p:nvPr/>
        </p:nvSpPr>
        <p:spPr>
          <a:xfrm>
            <a:off x="6249911" y="138158"/>
            <a:ext cx="759797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6"/>
          <p:cNvSpPr txBox="1"/>
          <p:nvPr/>
        </p:nvSpPr>
        <p:spPr>
          <a:xfrm>
            <a:off x="6141718" y="3075815"/>
            <a:ext cx="759797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6"/>
          <p:cNvSpPr txBox="1"/>
          <p:nvPr/>
        </p:nvSpPr>
        <p:spPr>
          <a:xfrm>
            <a:off x="9319724" y="1536576"/>
            <a:ext cx="759796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9832523" y="3999243"/>
            <a:ext cx="759796" cy="1794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6"/>
          <p:cNvSpPr txBox="1"/>
          <p:nvPr/>
        </p:nvSpPr>
        <p:spPr>
          <a:xfrm>
            <a:off x="6207392" y="4738556"/>
            <a:ext cx="1565013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6"/>
          <p:cNvSpPr txBox="1"/>
          <p:nvPr/>
        </p:nvSpPr>
        <p:spPr>
          <a:xfrm>
            <a:off x="6297379" y="1736275"/>
            <a:ext cx="1565014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6"/>
          <p:cNvSpPr txBox="1"/>
          <p:nvPr/>
        </p:nvSpPr>
        <p:spPr>
          <a:xfrm>
            <a:off x="9353136" y="3153597"/>
            <a:ext cx="1565013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6"/>
          <p:cNvSpPr txBox="1"/>
          <p:nvPr/>
        </p:nvSpPr>
        <p:spPr>
          <a:xfrm>
            <a:off x="9901276" y="5614599"/>
            <a:ext cx="1565013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50;p6" id="50" name="Google Shape;5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6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6"/>
          <p:cNvGrpSpPr/>
          <p:nvPr/>
        </p:nvGrpSpPr>
        <p:grpSpPr>
          <a:xfrm>
            <a:off x="616787" y="6235374"/>
            <a:ext cx="669079" cy="625379"/>
            <a:chOff x="0" y="0"/>
            <a:chExt cx="669077" cy="625377"/>
          </a:xfrm>
        </p:grpSpPr>
        <p:sp>
          <p:nvSpPr>
            <p:cNvPr id="52" name="Google Shape;52;p6"/>
            <p:cNvSpPr/>
            <p:nvPr/>
          </p:nvSpPr>
          <p:spPr>
            <a:xfrm>
              <a:off x="0" y="0"/>
              <a:ext cx="669077" cy="625377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6"/>
            <p:cNvSpPr txBox="1"/>
            <p:nvPr/>
          </p:nvSpPr>
          <p:spPr>
            <a:xfrm>
              <a:off x="45721" y="146140"/>
              <a:ext cx="577632" cy="333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6"/>
          <p:cNvGrpSpPr/>
          <p:nvPr/>
        </p:nvGrpSpPr>
        <p:grpSpPr>
          <a:xfrm>
            <a:off x="629424" y="-2455"/>
            <a:ext cx="2730097" cy="506850"/>
            <a:chOff x="0" y="-1"/>
            <a:chExt cx="2730096" cy="506848"/>
          </a:xfrm>
        </p:grpSpPr>
        <p:sp>
          <p:nvSpPr>
            <p:cNvPr id="55" name="Google Shape;55;p6"/>
            <p:cNvSpPr/>
            <p:nvPr/>
          </p:nvSpPr>
          <p:spPr>
            <a:xfrm>
              <a:off x="0" y="-1"/>
              <a:ext cx="2730096" cy="506848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6"/>
            <p:cNvSpPr txBox="1"/>
            <p:nvPr/>
          </p:nvSpPr>
          <p:spPr>
            <a:xfrm>
              <a:off x="45722" y="78108"/>
              <a:ext cx="2638655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6"/>
          <p:cNvSpPr txBox="1"/>
          <p:nvPr/>
        </p:nvSpPr>
        <p:spPr>
          <a:xfrm>
            <a:off x="609150" y="3188385"/>
            <a:ext cx="4782194" cy="191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6"/>
          <p:cNvSpPr/>
          <p:nvPr/>
        </p:nvSpPr>
        <p:spPr>
          <a:xfrm>
            <a:off x="7111999" y="1187053"/>
            <a:ext cx="2162016" cy="132393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6"/>
          <p:cNvSpPr/>
          <p:nvPr/>
        </p:nvSpPr>
        <p:spPr>
          <a:xfrm flipH="1">
            <a:off x="7298266" y="2878664"/>
            <a:ext cx="1828807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7298266" y="4347023"/>
            <a:ext cx="2319867" cy="82257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600"/>
              <a:buFont typeface="Arial"/>
              <a:buNone/>
            </a:pPr>
            <a:r>
              <a:rPr b="0" i="0" lang="en-US" sz="6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9"/>
          <p:cNvSpPr txBox="1"/>
          <p:nvPr/>
        </p:nvSpPr>
        <p:spPr>
          <a:xfrm>
            <a:off x="540509" y="802074"/>
            <a:ext cx="6518934" cy="7699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Google Shape;70;p9" id="70" name="Google Shape;7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6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{5275C68D-0FB3-4280-A4D5-9C2C66D841BF}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9"/>
          <p:cNvGrpSpPr/>
          <p:nvPr/>
        </p:nvGrpSpPr>
        <p:grpSpPr>
          <a:xfrm>
            <a:off x="9488628" y="6157383"/>
            <a:ext cx="2343189" cy="705160"/>
            <a:chOff x="-1" y="0"/>
            <a:chExt cx="2343188" cy="705159"/>
          </a:xfrm>
        </p:grpSpPr>
        <p:sp>
          <p:nvSpPr>
            <p:cNvPr id="73" name="Google Shape;73;p9"/>
            <p:cNvSpPr/>
            <p:nvPr/>
          </p:nvSpPr>
          <p:spPr>
            <a:xfrm>
              <a:off x="-1" y="0"/>
              <a:ext cx="2343188" cy="705159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9"/>
            <p:cNvSpPr txBox="1"/>
            <p:nvPr/>
          </p:nvSpPr>
          <p:spPr>
            <a:xfrm>
              <a:off x="45721" y="195897"/>
              <a:ext cx="2251745" cy="3133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9"/>
          <p:cNvGrpSpPr/>
          <p:nvPr/>
        </p:nvGrpSpPr>
        <p:grpSpPr>
          <a:xfrm>
            <a:off x="616787" y="6235374"/>
            <a:ext cx="669079" cy="625379"/>
            <a:chOff x="0" y="0"/>
            <a:chExt cx="669077" cy="625377"/>
          </a:xfrm>
        </p:grpSpPr>
        <p:sp>
          <p:nvSpPr>
            <p:cNvPr id="76" name="Google Shape;76;p9"/>
            <p:cNvSpPr/>
            <p:nvPr/>
          </p:nvSpPr>
          <p:spPr>
            <a:xfrm>
              <a:off x="0" y="0"/>
              <a:ext cx="669077" cy="625377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9"/>
            <p:cNvSpPr txBox="1"/>
            <p:nvPr/>
          </p:nvSpPr>
          <p:spPr>
            <a:xfrm>
              <a:off x="45721" y="146140"/>
              <a:ext cx="577632" cy="333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9"/>
          <p:cNvGrpSpPr/>
          <p:nvPr/>
        </p:nvGrpSpPr>
        <p:grpSpPr>
          <a:xfrm>
            <a:off x="629424" y="-2455"/>
            <a:ext cx="2730097" cy="506850"/>
            <a:chOff x="0" y="-1"/>
            <a:chExt cx="2730096" cy="506848"/>
          </a:xfrm>
        </p:grpSpPr>
        <p:sp>
          <p:nvSpPr>
            <p:cNvPr id="79" name="Google Shape;79;p9"/>
            <p:cNvSpPr/>
            <p:nvPr/>
          </p:nvSpPr>
          <p:spPr>
            <a:xfrm>
              <a:off x="0" y="-1"/>
              <a:ext cx="2730096" cy="506848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9"/>
            <p:cNvSpPr txBox="1"/>
            <p:nvPr/>
          </p:nvSpPr>
          <p:spPr>
            <a:xfrm>
              <a:off x="45722" y="78108"/>
              <a:ext cx="2638655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83;p10" id="83" name="Google Shape;8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3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84;p10"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6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/>
        </p:nvSpPr>
        <p:spPr>
          <a:xfrm>
            <a:off x="566085" y="1542241"/>
            <a:ext cx="3774045" cy="146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87;p10"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6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0"/>
          <p:cNvGrpSpPr/>
          <p:nvPr/>
        </p:nvGrpSpPr>
        <p:grpSpPr>
          <a:xfrm>
            <a:off x="9488628" y="6157383"/>
            <a:ext cx="2343189" cy="705160"/>
            <a:chOff x="-1" y="0"/>
            <a:chExt cx="2343188" cy="705159"/>
          </a:xfrm>
        </p:grpSpPr>
        <p:sp>
          <p:nvSpPr>
            <p:cNvPr id="89" name="Google Shape;89;p10"/>
            <p:cNvSpPr/>
            <p:nvPr/>
          </p:nvSpPr>
          <p:spPr>
            <a:xfrm>
              <a:off x="-1" y="0"/>
              <a:ext cx="2343188" cy="705159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10"/>
            <p:cNvSpPr txBox="1"/>
            <p:nvPr/>
          </p:nvSpPr>
          <p:spPr>
            <a:xfrm>
              <a:off x="45721" y="195897"/>
              <a:ext cx="2251745" cy="3133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10"/>
          <p:cNvGrpSpPr/>
          <p:nvPr/>
        </p:nvGrpSpPr>
        <p:grpSpPr>
          <a:xfrm>
            <a:off x="616787" y="6235374"/>
            <a:ext cx="669079" cy="625379"/>
            <a:chOff x="0" y="0"/>
            <a:chExt cx="669077" cy="625377"/>
          </a:xfrm>
        </p:grpSpPr>
        <p:sp>
          <p:nvSpPr>
            <p:cNvPr id="92" name="Google Shape;92;p10"/>
            <p:cNvSpPr/>
            <p:nvPr/>
          </p:nvSpPr>
          <p:spPr>
            <a:xfrm>
              <a:off x="0" y="0"/>
              <a:ext cx="669077" cy="625377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10"/>
            <p:cNvSpPr txBox="1"/>
            <p:nvPr/>
          </p:nvSpPr>
          <p:spPr>
            <a:xfrm>
              <a:off x="45721" y="146140"/>
              <a:ext cx="577632" cy="333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10"/>
          <p:cNvGrpSpPr/>
          <p:nvPr/>
        </p:nvGrpSpPr>
        <p:grpSpPr>
          <a:xfrm>
            <a:off x="629424" y="-2455"/>
            <a:ext cx="2730097" cy="506850"/>
            <a:chOff x="0" y="-1"/>
            <a:chExt cx="2730096" cy="506848"/>
          </a:xfrm>
        </p:grpSpPr>
        <p:sp>
          <p:nvSpPr>
            <p:cNvPr id="95" name="Google Shape;95;p10"/>
            <p:cNvSpPr/>
            <p:nvPr/>
          </p:nvSpPr>
          <p:spPr>
            <a:xfrm>
              <a:off x="0" y="-1"/>
              <a:ext cx="2730096" cy="506848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10"/>
            <p:cNvSpPr txBox="1"/>
            <p:nvPr/>
          </p:nvSpPr>
          <p:spPr>
            <a:xfrm>
              <a:off x="45722" y="78108"/>
              <a:ext cx="2638655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10"/>
          <p:cNvSpPr txBox="1"/>
          <p:nvPr/>
        </p:nvSpPr>
        <p:spPr>
          <a:xfrm>
            <a:off x="609150" y="3188385"/>
            <a:ext cx="4782194" cy="191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95217" y="6414780"/>
            <a:ext cx="258584" cy="248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 txBox="1"/>
          <p:nvPr/>
        </p:nvSpPr>
        <p:spPr>
          <a:xfrm>
            <a:off x="0" y="2728580"/>
            <a:ext cx="12192000" cy="701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"/>
              <a:buNone/>
            </a:pPr>
            <a:r>
              <a:rPr b="1" i="0" lang="en-US" sz="40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Super Labs</a:t>
            </a:r>
            <a:endParaRPr/>
          </a:p>
        </p:txBody>
      </p:sp>
      <p:pic>
        <p:nvPicPr>
          <p:cNvPr descr="Google Shape;129;p13" id="104" name="Google Shape;1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872226"/>
            <a:ext cx="12192002" cy="7031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128618" y="63253"/>
            <a:ext cx="435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Open Sans"/>
              <a:buNone/>
            </a:pPr>
            <a:r>
              <a:rPr lang="en-US" sz="12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Гареев Камиль Ирекович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Open Sans"/>
              <a:buNone/>
            </a:pPr>
            <a:r>
              <a:rPr lang="en-US" sz="12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Заявка</a:t>
            </a:r>
            <a:r>
              <a:rPr b="0" i="0" lang="en-US" sz="12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1200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СтС-310924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/>
          <p:nvPr/>
        </p:nvSpPr>
        <p:spPr>
          <a:xfrm>
            <a:off x="6654017" y="0"/>
            <a:ext cx="5538001" cy="6858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 txBox="1"/>
          <p:nvPr/>
        </p:nvSpPr>
        <p:spPr>
          <a:xfrm>
            <a:off x="657049" y="1762877"/>
            <a:ext cx="5281802" cy="535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Агрегатор лабораторий</a:t>
            </a:r>
            <a:endParaRPr/>
          </a:p>
        </p:txBody>
      </p:sp>
      <p:sp>
        <p:nvSpPr>
          <p:cNvPr id="112" name="Google Shape;112;p12"/>
          <p:cNvSpPr txBox="1"/>
          <p:nvPr/>
        </p:nvSpPr>
        <p:spPr>
          <a:xfrm>
            <a:off x="657051" y="2975025"/>
            <a:ext cx="5281802" cy="2541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Проект SuperLabs ставит перед собой задачу объединить лаборатории различных направлений, чтобы упростить пользователям поиск, подбор и заказ анализов.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Мы ожидаем создать агрегатор для заказа анализов и прочих услуг лабораторий.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SuperLabs будет представлять из себя единый сервис для поиска, заказа, сравнения и подбора анализов, удобного хранения их результатов, а также оценки работы лабораторий посредством отзывов пользователей платформы.</a:t>
            </a:r>
            <a:endParaRPr/>
          </a:p>
        </p:txBody>
      </p:sp>
      <p:grpSp>
        <p:nvGrpSpPr>
          <p:cNvPr id="113" name="Google Shape;113;p12"/>
          <p:cNvGrpSpPr/>
          <p:nvPr/>
        </p:nvGrpSpPr>
        <p:grpSpPr>
          <a:xfrm>
            <a:off x="-18522" y="6358524"/>
            <a:ext cx="542401" cy="506702"/>
            <a:chOff x="0" y="-1"/>
            <a:chExt cx="542400" cy="506701"/>
          </a:xfrm>
        </p:grpSpPr>
        <p:sp>
          <p:nvSpPr>
            <p:cNvPr id="114" name="Google Shape;114;p12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2"/>
            <p:cNvSpPr txBox="1"/>
            <p:nvPr/>
          </p:nvSpPr>
          <p:spPr>
            <a:xfrm>
              <a:off x="37054" y="118866"/>
              <a:ext cx="468001" cy="269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Open Sans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/>
            </a:p>
          </p:txBody>
        </p:sp>
      </p:grpSp>
      <p:sp>
        <p:nvSpPr>
          <p:cNvPr id="116" name="Google Shape;116;p12"/>
          <p:cNvSpPr txBox="1"/>
          <p:nvPr/>
        </p:nvSpPr>
        <p:spPr>
          <a:xfrm>
            <a:off x="420955" y="355500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ПРОДУКТ</a:t>
            </a:r>
            <a:endParaRPr/>
          </a:p>
        </p:txBody>
      </p:sp>
      <p:grpSp>
        <p:nvGrpSpPr>
          <p:cNvPr id="117" name="Google Shape;117;p12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118" name="Google Shape;118;p12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2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2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2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Google Shape;157;p15" id="123" name="Google Shape;1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4211" y="2396569"/>
            <a:ext cx="4570787" cy="31987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25;p12" id="124" name="Google Shape;12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4024" y="0"/>
            <a:ext cx="5538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 txBox="1"/>
          <p:nvPr/>
        </p:nvSpPr>
        <p:spPr>
          <a:xfrm>
            <a:off x="420955" y="355500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ПРОБЛЕМЫ</a:t>
            </a:r>
            <a:endParaRPr/>
          </a:p>
        </p:txBody>
      </p:sp>
      <p:grpSp>
        <p:nvGrpSpPr>
          <p:cNvPr id="130" name="Google Shape;130;p13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131" name="Google Shape;131;p13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13"/>
          <p:cNvSpPr txBox="1"/>
          <p:nvPr/>
        </p:nvSpPr>
        <p:spPr>
          <a:xfrm>
            <a:off x="2101693" y="2655060"/>
            <a:ext cx="3779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Open Sans"/>
              <a:buNone/>
            </a:pPr>
            <a:r>
              <a:rPr b="0" i="0" lang="en-US" sz="16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Неудобный поиск исследований и анализов, лабораторий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 все лаборатории имеют свой сайт или же любую другую информацию о них в интернете в удобном и понятном виде</a:t>
            </a:r>
            <a:endParaRPr/>
          </a:p>
        </p:txBody>
      </p:sp>
      <p:sp>
        <p:nvSpPr>
          <p:cNvPr id="137" name="Google Shape;137;p13"/>
          <p:cNvSpPr txBox="1"/>
          <p:nvPr/>
        </p:nvSpPr>
        <p:spPr>
          <a:xfrm>
            <a:off x="922392" y="1317933"/>
            <a:ext cx="6138002" cy="980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КАКИЕ ПРОБЛЕМЫ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РЕШАЕТ ПРОДУКТ</a:t>
            </a:r>
            <a:endParaRPr/>
          </a:p>
        </p:txBody>
      </p:sp>
      <p:grpSp>
        <p:nvGrpSpPr>
          <p:cNvPr id="138" name="Google Shape;138;p13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139" name="Google Shape;139;p13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0" name="Google Shape;140;p13"/>
            <p:cNvGrpSpPr/>
            <p:nvPr/>
          </p:nvGrpSpPr>
          <p:grpSpPr>
            <a:xfrm>
              <a:off x="37054" y="118866"/>
              <a:ext cx="468002" cy="269203"/>
              <a:chOff x="0" y="0"/>
              <a:chExt cx="468001" cy="269201"/>
            </a:xfrm>
          </p:grpSpPr>
          <p:sp>
            <p:nvSpPr>
              <p:cNvPr id="141" name="Google Shape;141;p13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2" name="Google Shape;142;p13"/>
              <p:cNvSpPr txBox="1"/>
              <p:nvPr/>
            </p:nvSpPr>
            <p:spPr>
              <a:xfrm>
                <a:off x="0" y="0"/>
                <a:ext cx="468001" cy="2692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3</a:t>
                </a:r>
                <a:endParaRPr/>
              </a:p>
            </p:txBody>
          </p:sp>
        </p:grpSp>
      </p:grpSp>
      <p:sp>
        <p:nvSpPr>
          <p:cNvPr id="143" name="Google Shape;143;p13"/>
          <p:cNvSpPr/>
          <p:nvPr/>
        </p:nvSpPr>
        <p:spPr>
          <a:xfrm>
            <a:off x="985781" y="2826488"/>
            <a:ext cx="983702" cy="98370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83;p17" id="144" name="Google Shape;14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5009" y="3035332"/>
            <a:ext cx="605360" cy="56601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3"/>
          <p:cNvSpPr txBox="1"/>
          <p:nvPr/>
        </p:nvSpPr>
        <p:spPr>
          <a:xfrm>
            <a:off x="2133350" y="4260015"/>
            <a:ext cx="3779401" cy="104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Open Sans"/>
              <a:buNone/>
            </a:pPr>
            <a:r>
              <a:rPr b="0" i="0" lang="en-US" sz="16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Рейтинги и отзывы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сможете сравнить разных исполнителей и выбрать наилучший вариант для вас, имея в наличии честные отзывы потребителей</a:t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>
            <a:off x="985781" y="4292655"/>
            <a:ext cx="983702" cy="983701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86;p17" id="147" name="Google Shape;14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5009" y="4501498"/>
            <a:ext cx="605360" cy="56601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3"/>
          <p:cNvSpPr txBox="1"/>
          <p:nvPr/>
        </p:nvSpPr>
        <p:spPr>
          <a:xfrm>
            <a:off x="7426921" y="4375575"/>
            <a:ext cx="39537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Open Sans"/>
              <a:buNone/>
            </a:pPr>
            <a:r>
              <a:rPr b="0" i="0" lang="en-US" sz="16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Устаревшая информация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Контактная информация для связи является устаревшей или неподходящей для потребителя</a:t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>
            <a:off x="6265733" y="4292655"/>
            <a:ext cx="983701" cy="98370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89;p17" id="150" name="Google Shape;15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4961" y="4501498"/>
            <a:ext cx="605361" cy="56601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 txBox="1"/>
          <p:nvPr/>
        </p:nvSpPr>
        <p:spPr>
          <a:xfrm>
            <a:off x="7426921" y="2898193"/>
            <a:ext cx="39537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Open Sans"/>
              <a:buNone/>
            </a:pPr>
            <a:r>
              <a:rPr b="0" i="0" lang="en-US" sz="1600" u="none" cap="none" strike="noStrike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Проблема обратной связи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 все лаборатории имеют возможность связаться с потребителями онлайн и провести консультацию</a:t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>
            <a:off x="6265733" y="2826488"/>
            <a:ext cx="983701" cy="98370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92;p17" id="153" name="Google Shape;15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4961" y="3035332"/>
            <a:ext cx="605361" cy="566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"/>
          <p:cNvSpPr txBox="1"/>
          <p:nvPr/>
        </p:nvSpPr>
        <p:spPr>
          <a:xfrm>
            <a:off x="420955" y="355500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ПОТРЕБИТЕЛЬ</a:t>
            </a:r>
            <a:endParaRPr/>
          </a:p>
        </p:txBody>
      </p:sp>
      <p:grpSp>
        <p:nvGrpSpPr>
          <p:cNvPr id="159" name="Google Shape;159;p14"/>
          <p:cNvGrpSpPr/>
          <p:nvPr/>
        </p:nvGrpSpPr>
        <p:grpSpPr>
          <a:xfrm>
            <a:off x="-2" y="692499"/>
            <a:ext cx="2624940" cy="97200"/>
            <a:chOff x="-1" y="-1"/>
            <a:chExt cx="2624940" cy="97200"/>
          </a:xfrm>
        </p:grpSpPr>
        <p:sp>
          <p:nvSpPr>
            <p:cNvPr id="160" name="Google Shape;160;p14"/>
            <p:cNvSpPr/>
            <p:nvPr/>
          </p:nvSpPr>
          <p:spPr>
            <a:xfrm>
              <a:off x="-1" y="-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4"/>
            <p:cNvSpPr/>
            <p:nvPr/>
          </p:nvSpPr>
          <p:spPr>
            <a:xfrm>
              <a:off x="336582" y="-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673165" y="-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993856" y="-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1330439" y="-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14"/>
          <p:cNvSpPr txBox="1"/>
          <p:nvPr/>
        </p:nvSpPr>
        <p:spPr>
          <a:xfrm>
            <a:off x="1312500" y="4448726"/>
            <a:ext cx="3779400" cy="13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Open Sans"/>
              <a:buNone/>
            </a:pPr>
            <a:r>
              <a:rPr lang="en-US" sz="16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Клиенты лабораторий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Клиенты лабораторий, желающие воспользоваться всеми преимуществами нашего онлайн-сервиса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CC0000"/>
                </a:solidFill>
                <a:latin typeface="Open Sans"/>
                <a:ea typeface="Open Sans"/>
                <a:cs typeface="Open Sans"/>
                <a:sym typeface="Open Sans"/>
              </a:rPr>
              <a:t>15,5 млн</a:t>
            </a:r>
            <a:endParaRPr>
              <a:solidFill>
                <a:srgbClr val="CC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" name="Google Shape;166;p14"/>
          <p:cNvSpPr txBox="1"/>
          <p:nvPr/>
        </p:nvSpPr>
        <p:spPr>
          <a:xfrm>
            <a:off x="922392" y="1317933"/>
            <a:ext cx="61380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lang="en-US" sz="2900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Предполагаемые потребители продукта:</a:t>
            </a:r>
            <a:endParaRPr/>
          </a:p>
        </p:txBody>
      </p:sp>
      <p:grpSp>
        <p:nvGrpSpPr>
          <p:cNvPr id="167" name="Google Shape;167;p14"/>
          <p:cNvGrpSpPr/>
          <p:nvPr/>
        </p:nvGrpSpPr>
        <p:grpSpPr>
          <a:xfrm>
            <a:off x="-6779" y="6365336"/>
            <a:ext cx="542400" cy="506700"/>
            <a:chOff x="0" y="-1"/>
            <a:chExt cx="542400" cy="506700"/>
          </a:xfrm>
        </p:grpSpPr>
        <p:sp>
          <p:nvSpPr>
            <p:cNvPr id="168" name="Google Shape;168;p14"/>
            <p:cNvSpPr/>
            <p:nvPr/>
          </p:nvSpPr>
          <p:spPr>
            <a:xfrm>
              <a:off x="0" y="-1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9" name="Google Shape;169;p14"/>
            <p:cNvGrpSpPr/>
            <p:nvPr/>
          </p:nvGrpSpPr>
          <p:grpSpPr>
            <a:xfrm>
              <a:off x="37054" y="118866"/>
              <a:ext cx="468000" cy="276900"/>
              <a:chOff x="0" y="0"/>
              <a:chExt cx="468000" cy="276900"/>
            </a:xfrm>
          </p:grpSpPr>
          <p:sp>
            <p:nvSpPr>
              <p:cNvPr id="170" name="Google Shape;170;p14"/>
              <p:cNvSpPr/>
              <p:nvPr/>
            </p:nvSpPr>
            <p:spPr>
              <a:xfrm>
                <a:off x="0" y="35000"/>
                <a:ext cx="468000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71" name="Google Shape;171;p14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4</a:t>
                </a:r>
                <a:endParaRPr/>
              </a:p>
            </p:txBody>
          </p:sp>
        </p:grpSp>
      </p:grpSp>
      <p:sp>
        <p:nvSpPr>
          <p:cNvPr id="172" name="Google Shape;172;p14"/>
          <p:cNvSpPr/>
          <p:nvPr/>
        </p:nvSpPr>
        <p:spPr>
          <a:xfrm>
            <a:off x="2710356" y="3036313"/>
            <a:ext cx="983700" cy="9837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/>
          <p:nvPr/>
        </p:nvSpPr>
        <p:spPr>
          <a:xfrm>
            <a:off x="8497956" y="3036330"/>
            <a:ext cx="983700" cy="9837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2436" y="3140825"/>
            <a:ext cx="774725" cy="77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2587" y="3088563"/>
            <a:ext cx="879224" cy="879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14"/>
          <p:cNvCxnSpPr/>
          <p:nvPr/>
        </p:nvCxnSpPr>
        <p:spPr>
          <a:xfrm flipH="1" rot="10800000">
            <a:off x="4018350" y="3577400"/>
            <a:ext cx="4155300" cy="20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oval"/>
            <a:tailEnd len="med" w="med" type="oval"/>
          </a:ln>
        </p:spPr>
      </p:cxnSp>
      <p:sp>
        <p:nvSpPr>
          <p:cNvPr id="177" name="Google Shape;177;p14"/>
          <p:cNvSpPr txBox="1"/>
          <p:nvPr/>
        </p:nvSpPr>
        <p:spPr>
          <a:xfrm>
            <a:off x="7100100" y="4448727"/>
            <a:ext cx="3779400" cy="14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Новые лаборатории</a:t>
            </a:r>
            <a:endParaRPr sz="1600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8" marL="0" rtl="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Open Sans"/>
              <a:buNone/>
            </a:pPr>
            <a:r>
              <a:rPr lang="en-US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Многие новые лаборатории, ещё не имеющие своего сайта или группы в социальных сетях, смогут воспользоваться нашим онлайн-сервисом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244;p21" id="182" name="Google Shape;1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6499" y="-3"/>
            <a:ext cx="4880973" cy="685800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5"/>
          <p:cNvSpPr txBox="1"/>
          <p:nvPr/>
        </p:nvSpPr>
        <p:spPr>
          <a:xfrm>
            <a:off x="420955" y="355500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АКТУАЛЬНОСТЬ</a:t>
            </a:r>
            <a:endParaRPr/>
          </a:p>
        </p:txBody>
      </p:sp>
      <p:grpSp>
        <p:nvGrpSpPr>
          <p:cNvPr id="184" name="Google Shape;184;p15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185" name="Google Shape;185;p15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" name="Google Shape;190;p15"/>
          <p:cNvSpPr txBox="1"/>
          <p:nvPr/>
        </p:nvSpPr>
        <p:spPr>
          <a:xfrm>
            <a:off x="1808418" y="2815940"/>
            <a:ext cx="4860600" cy="803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Данный проект является первым в России продуктом, которые покрывает указанные потребности потребителей</a:t>
            </a:r>
            <a:endParaRPr/>
          </a:p>
        </p:txBody>
      </p:sp>
      <p:sp>
        <p:nvSpPr>
          <p:cNvPr id="191" name="Google Shape;191;p15"/>
          <p:cNvSpPr txBox="1"/>
          <p:nvPr/>
        </p:nvSpPr>
        <p:spPr>
          <a:xfrm>
            <a:off x="559697" y="1329149"/>
            <a:ext cx="4269000" cy="980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ПОЧЕМУ АКТУАЛЬНО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ИМЕННО СЕЙЧАС</a:t>
            </a:r>
            <a:endParaRPr/>
          </a:p>
        </p:txBody>
      </p:sp>
      <p:grpSp>
        <p:nvGrpSpPr>
          <p:cNvPr id="192" name="Google Shape;192;p15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193" name="Google Shape;193;p15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4" name="Google Shape;194;p15"/>
            <p:cNvGrpSpPr/>
            <p:nvPr/>
          </p:nvGrpSpPr>
          <p:grpSpPr>
            <a:xfrm>
              <a:off x="37054" y="118866"/>
              <a:ext cx="468002" cy="269203"/>
              <a:chOff x="0" y="0"/>
              <a:chExt cx="468001" cy="269201"/>
            </a:xfrm>
          </p:grpSpPr>
          <p:sp>
            <p:nvSpPr>
              <p:cNvPr id="195" name="Google Shape;195;p15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8F00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96" name="Google Shape;196;p15"/>
              <p:cNvSpPr txBox="1"/>
              <p:nvPr/>
            </p:nvSpPr>
            <p:spPr>
              <a:xfrm>
                <a:off x="0" y="0"/>
                <a:ext cx="468001" cy="2692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5</a:t>
                </a:r>
                <a:endParaRPr/>
              </a:p>
            </p:txBody>
          </p:sp>
        </p:grpSp>
      </p:grpSp>
      <p:sp>
        <p:nvSpPr>
          <p:cNvPr id="197" name="Google Shape;197;p15"/>
          <p:cNvSpPr/>
          <p:nvPr/>
        </p:nvSpPr>
        <p:spPr>
          <a:xfrm>
            <a:off x="647230" y="2726025"/>
            <a:ext cx="983701" cy="98370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5"/>
          <p:cNvSpPr/>
          <p:nvPr/>
        </p:nvSpPr>
        <p:spPr>
          <a:xfrm>
            <a:off x="647230" y="3853041"/>
            <a:ext cx="983701" cy="983701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5"/>
          <p:cNvSpPr/>
          <p:nvPr/>
        </p:nvSpPr>
        <p:spPr>
          <a:xfrm>
            <a:off x="647230" y="4980056"/>
            <a:ext cx="983701" cy="98370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5"/>
          <p:cNvSpPr txBox="1"/>
          <p:nvPr/>
        </p:nvSpPr>
        <p:spPr>
          <a:xfrm>
            <a:off x="1798217" y="3942956"/>
            <a:ext cx="4881001" cy="803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Многие новые лаборатории, ещё не имеющие своего сайта или группы в социальных сетях, смогут воспользоваться нашим онлайн-сервисом</a:t>
            </a:r>
            <a:endParaRPr/>
          </a:p>
        </p:txBody>
      </p:sp>
      <p:sp>
        <p:nvSpPr>
          <p:cNvPr id="201" name="Google Shape;201;p15"/>
          <p:cNvSpPr txBox="1"/>
          <p:nvPr/>
        </p:nvSpPr>
        <p:spPr>
          <a:xfrm>
            <a:off x="1808418" y="5069972"/>
            <a:ext cx="4860600" cy="1052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3F3F3F"/>
                </a:solidFill>
                <a:latin typeface="Open Sans"/>
                <a:ea typeface="Open Sans"/>
                <a:cs typeface="Open Sans"/>
                <a:sym typeface="Open Sans"/>
              </a:rPr>
              <a:t>После недавней пандемии COVID-19 интерес людей к медицинским анализам многократно вырос, как и интерес к анализам в целом, так как люди стали больше задумываться о своем здоровье</a:t>
            </a:r>
            <a:endParaRPr/>
          </a:p>
        </p:txBody>
      </p:sp>
      <p:pic>
        <p:nvPicPr>
          <p:cNvPr descr="Google Shape;262;p21" id="202" name="Google Shape;20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457" y="4061128"/>
            <a:ext cx="605360" cy="56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63;p21" id="203" name="Google Shape;20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459" y="5188144"/>
            <a:ext cx="605359" cy="56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64;p21" id="204" name="Google Shape;20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457" y="2934111"/>
            <a:ext cx="605360" cy="56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16"/>
          <p:cNvGrpSpPr/>
          <p:nvPr/>
        </p:nvGrpSpPr>
        <p:grpSpPr>
          <a:xfrm>
            <a:off x="-18522" y="6358524"/>
            <a:ext cx="542401" cy="506702"/>
            <a:chOff x="0" y="-1"/>
            <a:chExt cx="542400" cy="506701"/>
          </a:xfrm>
        </p:grpSpPr>
        <p:sp>
          <p:nvSpPr>
            <p:cNvPr id="210" name="Google Shape;210;p16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1" name="Google Shape;211;p16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212" name="Google Shape;212;p16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B5D8E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13" name="Google Shape;213;p16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6</a:t>
                </a:r>
                <a:endParaRPr/>
              </a:p>
            </p:txBody>
          </p:sp>
        </p:grpSp>
      </p:grpSp>
      <p:sp>
        <p:nvSpPr>
          <p:cNvPr id="214" name="Google Shape;214;p16"/>
          <p:cNvSpPr txBox="1"/>
          <p:nvPr/>
        </p:nvSpPr>
        <p:spPr>
          <a:xfrm>
            <a:off x="192549" y="355500"/>
            <a:ext cx="2432100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ИНДИВИДУАЛЬНОСТЬ</a:t>
            </a:r>
            <a:endParaRPr/>
          </a:p>
        </p:txBody>
      </p:sp>
      <p:grpSp>
        <p:nvGrpSpPr>
          <p:cNvPr id="215" name="Google Shape;215;p16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216" name="Google Shape;216;p16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16"/>
          <p:cNvSpPr txBox="1"/>
          <p:nvPr/>
        </p:nvSpPr>
        <p:spPr>
          <a:xfrm>
            <a:off x="523740" y="2499082"/>
            <a:ext cx="4526701" cy="1052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FD493D"/>
                </a:solidFill>
                <a:latin typeface="Open Sans"/>
                <a:ea typeface="Open Sans"/>
                <a:cs typeface="Open Sans"/>
                <a:sym typeface="Open Sans"/>
              </a:rPr>
              <a:t>Долгий и неудобный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1400" u="none" cap="none" strike="noStrike">
                <a:solidFill>
                  <a:srgbClr val="FD493D"/>
                </a:solidFill>
                <a:latin typeface="Open Sans"/>
                <a:ea typeface="Open Sans"/>
                <a:cs typeface="Open Sans"/>
                <a:sym typeface="Open Sans"/>
              </a:rPr>
              <a:t>поиск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нужных анализов и лабораторий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400"/>
              <a:buFont typeface="Open Sa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FD493D"/>
                </a:solidFill>
                <a:latin typeface="Open Sans"/>
                <a:ea typeface="Open Sans"/>
                <a:cs typeface="Open Sans"/>
                <a:sym typeface="Open Sans"/>
              </a:rPr>
              <a:t>Дорогостоящее обслуживание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собственных сайтов</a:t>
            </a:r>
            <a:endParaRPr/>
          </a:p>
        </p:txBody>
      </p:sp>
      <p:sp>
        <p:nvSpPr>
          <p:cNvPr id="222" name="Google Shape;222;p16"/>
          <p:cNvSpPr txBox="1"/>
          <p:nvPr/>
        </p:nvSpPr>
        <p:spPr>
          <a:xfrm>
            <a:off x="523748" y="1327027"/>
            <a:ext cx="5008202" cy="980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Проблемы текущих решений</a:t>
            </a:r>
            <a:endParaRPr/>
          </a:p>
        </p:txBody>
      </p:sp>
      <p:sp>
        <p:nvSpPr>
          <p:cNvPr id="223" name="Google Shape;223;p16"/>
          <p:cNvSpPr txBox="1"/>
          <p:nvPr/>
        </p:nvSpPr>
        <p:spPr>
          <a:xfrm>
            <a:off x="6095998" y="1327027"/>
            <a:ext cx="5453701" cy="980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ПОЧЕМУ СТОИТ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ВЫБРАТЬ ИМЕННО НАС</a:t>
            </a:r>
            <a:endParaRPr/>
          </a:p>
        </p:txBody>
      </p:sp>
      <p:sp>
        <p:nvSpPr>
          <p:cNvPr id="224" name="Google Shape;224;p16"/>
          <p:cNvSpPr txBox="1"/>
          <p:nvPr/>
        </p:nvSpPr>
        <p:spPr>
          <a:xfrm>
            <a:off x="6096001" y="2499074"/>
            <a:ext cx="4328101" cy="1300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8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Потребитель может быть уверен в том, что  сможет найти подходящую ему услугу в нашем сервисе, успешно связаться с исполнителем и оплатить заказ, получить результаты в удобном ему формате.</a:t>
            </a:r>
            <a:endParaRPr/>
          </a:p>
        </p:txBody>
      </p:sp>
      <p:sp>
        <p:nvSpPr>
          <p:cNvPr id="225" name="Google Shape;225;p16"/>
          <p:cNvSpPr txBox="1"/>
          <p:nvPr/>
        </p:nvSpPr>
        <p:spPr>
          <a:xfrm>
            <a:off x="523739" y="4402013"/>
            <a:ext cx="6425702" cy="535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АНАЛОГИ НА РЫНКЕ</a:t>
            </a:r>
            <a:endParaRPr/>
          </a:p>
        </p:txBody>
      </p:sp>
      <p:sp>
        <p:nvSpPr>
          <p:cNvPr id="226" name="Google Shape;226;p16"/>
          <p:cNvSpPr txBox="1"/>
          <p:nvPr/>
        </p:nvSpPr>
        <p:spPr>
          <a:xfrm>
            <a:off x="1602267" y="5153378"/>
            <a:ext cx="2044801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Инвитро</a:t>
            </a:r>
            <a:endParaRPr/>
          </a:p>
        </p:txBody>
      </p:sp>
      <p:sp>
        <p:nvSpPr>
          <p:cNvPr id="227" name="Google Shape;227;p16"/>
          <p:cNvSpPr txBox="1"/>
          <p:nvPr/>
        </p:nvSpPr>
        <p:spPr>
          <a:xfrm>
            <a:off x="1602268" y="5449639"/>
            <a:ext cx="1842900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2E75B5"/>
                </a:solidFill>
                <a:latin typeface="Open Sans"/>
                <a:ea typeface="Open Sans"/>
                <a:cs typeface="Open Sans"/>
                <a:sym typeface="Open Sans"/>
              </a:rPr>
              <a:t>www.invitro.ru</a:t>
            </a:r>
            <a:endParaRPr/>
          </a:p>
        </p:txBody>
      </p:sp>
      <p:pic>
        <p:nvPicPr>
          <p:cNvPr descr="Google Shape;223;p19" id="228" name="Google Shape;22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517" y="5172012"/>
            <a:ext cx="944619" cy="94462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6"/>
          <p:cNvSpPr txBox="1"/>
          <p:nvPr/>
        </p:nvSpPr>
        <p:spPr>
          <a:xfrm>
            <a:off x="1599444" y="5745900"/>
            <a:ext cx="2044801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Россия</a:t>
            </a:r>
            <a:endParaRPr/>
          </a:p>
        </p:txBody>
      </p:sp>
      <p:sp>
        <p:nvSpPr>
          <p:cNvPr id="230" name="Google Shape;230;p16"/>
          <p:cNvSpPr txBox="1"/>
          <p:nvPr/>
        </p:nvSpPr>
        <p:spPr>
          <a:xfrm>
            <a:off x="5601882" y="5153378"/>
            <a:ext cx="2044801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АкадемЛаб</a:t>
            </a:r>
            <a:endParaRPr/>
          </a:p>
        </p:txBody>
      </p:sp>
      <p:sp>
        <p:nvSpPr>
          <p:cNvPr id="231" name="Google Shape;231;p16"/>
          <p:cNvSpPr txBox="1"/>
          <p:nvPr/>
        </p:nvSpPr>
        <p:spPr>
          <a:xfrm>
            <a:off x="5601882" y="5449639"/>
            <a:ext cx="1842900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2E75B5"/>
                </a:solidFill>
                <a:latin typeface="Open Sans"/>
                <a:ea typeface="Open Sans"/>
                <a:cs typeface="Open Sans"/>
                <a:sym typeface="Open Sans"/>
              </a:rPr>
              <a:t>www.academlab.ru</a:t>
            </a:r>
            <a:endParaRPr/>
          </a:p>
        </p:txBody>
      </p:sp>
      <p:pic>
        <p:nvPicPr>
          <p:cNvPr descr="Google Shape;227;p19" id="232" name="Google Shape;232;p16"/>
          <p:cNvPicPr preferRelativeResize="0"/>
          <p:nvPr/>
        </p:nvPicPr>
        <p:blipFill rotWithShape="1">
          <a:blip r:embed="rId4">
            <a:alphaModFix/>
          </a:blip>
          <a:srcRect b="0" l="12547" r="12547" t="0"/>
          <a:stretch/>
        </p:blipFill>
        <p:spPr>
          <a:xfrm>
            <a:off x="4578131" y="5172012"/>
            <a:ext cx="944619" cy="94462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6"/>
          <p:cNvSpPr txBox="1"/>
          <p:nvPr/>
        </p:nvSpPr>
        <p:spPr>
          <a:xfrm>
            <a:off x="5599057" y="5745900"/>
            <a:ext cx="2044801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Россия</a:t>
            </a:r>
            <a:endParaRPr/>
          </a:p>
        </p:txBody>
      </p:sp>
      <p:sp>
        <p:nvSpPr>
          <p:cNvPr id="234" name="Google Shape;234;p16"/>
          <p:cNvSpPr txBox="1"/>
          <p:nvPr/>
        </p:nvSpPr>
        <p:spPr>
          <a:xfrm>
            <a:off x="9568721" y="5153378"/>
            <a:ext cx="2044801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Экосеть</a:t>
            </a:r>
            <a:endParaRPr/>
          </a:p>
        </p:txBody>
      </p:sp>
      <p:sp>
        <p:nvSpPr>
          <p:cNvPr id="235" name="Google Shape;235;p16"/>
          <p:cNvSpPr txBox="1"/>
          <p:nvPr/>
        </p:nvSpPr>
        <p:spPr>
          <a:xfrm>
            <a:off x="9568722" y="5449639"/>
            <a:ext cx="1842900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2E75B5"/>
                </a:solidFill>
                <a:latin typeface="Open Sans"/>
                <a:ea typeface="Open Sans"/>
                <a:cs typeface="Open Sans"/>
                <a:sym typeface="Open Sans"/>
              </a:rPr>
              <a:t>ekoset.ru</a:t>
            </a:r>
            <a:endParaRPr/>
          </a:p>
        </p:txBody>
      </p:sp>
      <p:pic>
        <p:nvPicPr>
          <p:cNvPr descr="Google Shape;231;p19" id="236" name="Google Shape;236;p16"/>
          <p:cNvPicPr preferRelativeResize="0"/>
          <p:nvPr/>
        </p:nvPicPr>
        <p:blipFill rotWithShape="1">
          <a:blip r:embed="rId5">
            <a:alphaModFix/>
          </a:blip>
          <a:srcRect b="3308" l="12273" r="12273" t="3309"/>
          <a:stretch/>
        </p:blipFill>
        <p:spPr>
          <a:xfrm>
            <a:off x="8544969" y="5172013"/>
            <a:ext cx="944619" cy="94461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6"/>
          <p:cNvSpPr txBox="1"/>
          <p:nvPr/>
        </p:nvSpPr>
        <p:spPr>
          <a:xfrm>
            <a:off x="9565896" y="5745900"/>
            <a:ext cx="2044801" cy="3606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Россия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17"/>
          <p:cNvGrpSpPr/>
          <p:nvPr/>
        </p:nvGrpSpPr>
        <p:grpSpPr>
          <a:xfrm>
            <a:off x="-18522" y="6358524"/>
            <a:ext cx="542400" cy="506700"/>
            <a:chOff x="0" y="-1"/>
            <a:chExt cx="542400" cy="506700"/>
          </a:xfrm>
        </p:grpSpPr>
        <p:sp>
          <p:nvSpPr>
            <p:cNvPr id="243" name="Google Shape;243;p17"/>
            <p:cNvSpPr/>
            <p:nvPr/>
          </p:nvSpPr>
          <p:spPr>
            <a:xfrm>
              <a:off x="0" y="-1"/>
              <a:ext cx="542400" cy="5067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4" name="Google Shape;244;p17"/>
            <p:cNvGrpSpPr/>
            <p:nvPr/>
          </p:nvGrpSpPr>
          <p:grpSpPr>
            <a:xfrm>
              <a:off x="37054" y="118866"/>
              <a:ext cx="468000" cy="276900"/>
              <a:chOff x="0" y="0"/>
              <a:chExt cx="468000" cy="276900"/>
            </a:xfrm>
          </p:grpSpPr>
          <p:sp>
            <p:nvSpPr>
              <p:cNvPr id="245" name="Google Shape;245;p17"/>
              <p:cNvSpPr/>
              <p:nvPr/>
            </p:nvSpPr>
            <p:spPr>
              <a:xfrm>
                <a:off x="0" y="35000"/>
                <a:ext cx="468000" cy="199200"/>
              </a:xfrm>
              <a:prstGeom prst="rect">
                <a:avLst/>
              </a:prstGeom>
              <a:solidFill>
                <a:srgbClr val="B5D8E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46" name="Google Shape;246;p17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7</a:t>
                </a:r>
                <a:endParaRPr/>
              </a:p>
            </p:txBody>
          </p:sp>
        </p:grpSp>
      </p:grpSp>
      <p:sp>
        <p:nvSpPr>
          <p:cNvPr id="247" name="Google Shape;247;p17"/>
          <p:cNvSpPr txBox="1"/>
          <p:nvPr/>
        </p:nvSpPr>
        <p:spPr>
          <a:xfrm>
            <a:off x="192549" y="355500"/>
            <a:ext cx="2432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ИНДИВИДУАЛЬНОСТЬ</a:t>
            </a:r>
            <a:endParaRPr/>
          </a:p>
        </p:txBody>
      </p:sp>
      <p:grpSp>
        <p:nvGrpSpPr>
          <p:cNvPr id="248" name="Google Shape;248;p17"/>
          <p:cNvGrpSpPr/>
          <p:nvPr/>
        </p:nvGrpSpPr>
        <p:grpSpPr>
          <a:xfrm>
            <a:off x="-2" y="692499"/>
            <a:ext cx="2624940" cy="97200"/>
            <a:chOff x="-1" y="-1"/>
            <a:chExt cx="2624940" cy="97200"/>
          </a:xfrm>
        </p:grpSpPr>
        <p:sp>
          <p:nvSpPr>
            <p:cNvPr id="249" name="Google Shape;249;p17"/>
            <p:cNvSpPr/>
            <p:nvPr/>
          </p:nvSpPr>
          <p:spPr>
            <a:xfrm>
              <a:off x="-1" y="-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336582" y="-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673165" y="-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993856" y="-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1330439" y="-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54" name="Google Shape;254;p17"/>
          <p:cNvGraphicFramePr/>
          <p:nvPr/>
        </p:nvGraphicFramePr>
        <p:xfrm>
          <a:off x="894050" y="117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{F913F228-1FD8-41D0-835B-BCE8E1A03320}</a:tableStyleId>
              </a:tblPr>
              <a:tblGrid>
                <a:gridCol w="1730600"/>
                <a:gridCol w="1786075"/>
                <a:gridCol w="1685275"/>
                <a:gridCol w="1714500"/>
                <a:gridCol w="1714500"/>
                <a:gridCol w="1714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Критерии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Наш проект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Инвитро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Академлаб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Экосеть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РегионЛаб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Ссылка на сайт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/>
                        <a:t>superlabs.ru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invitro.ru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/>
                        <a:t>academlab.ru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/>
                        <a:t>ecoset.ru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/>
                        <a:t>regionlab.pro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Основной продукт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Широкий спектр исследовательских лабораторий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Лабораторная диагностика и оказание медицинских услуг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Экологические исследования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Экологические исследования, анализ пищевых продуктов, контроль работы оборудования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Полевые и лабораторные испытаниями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Ключевые свойства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Удобный поиск исследований, возможность сравнивать и выбирать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Особая этика, высокое качество услуг, физическая доступность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Постоянное развитие, высококвалифицированный персонал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Клиентоориентированность, развитый единый Холдинг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Одни из самых доступных ценников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Каналы взаимоотношения с клиентами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ТВ реклама, социальные сети, онлайн-видеореклама, таргетированная реклама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ТВ реклама, рекламные баннеры, социальные сети, онлайн-видеореклама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Сайт на первой странице в поисковых сервисах, рекламные баннеры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Сайт на первой странице в поисковых сервисах 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Сайт на первой странице в поисковых сервисах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 txBox="1"/>
          <p:nvPr/>
        </p:nvSpPr>
        <p:spPr>
          <a:xfrm>
            <a:off x="420955" y="355500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ТЕХНИЧЕСКАЯ ЗАДАЧА</a:t>
            </a:r>
            <a:endParaRPr/>
          </a:p>
        </p:txBody>
      </p:sp>
      <p:grpSp>
        <p:nvGrpSpPr>
          <p:cNvPr id="260" name="Google Shape;260;p18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261" name="Google Shape;261;p18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8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8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6" name="Google Shape;266;p18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267" name="Google Shape;267;p18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8" name="Google Shape;268;p18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269" name="Google Shape;269;p18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BB3C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Open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70" name="Google Shape;270;p18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8</a:t>
                </a:r>
                <a:endParaRPr/>
              </a:p>
            </p:txBody>
          </p:sp>
        </p:grpSp>
      </p:grpSp>
      <p:sp>
        <p:nvSpPr>
          <p:cNvPr id="271" name="Google Shape;271;p18"/>
          <p:cNvSpPr txBox="1"/>
          <p:nvPr/>
        </p:nvSpPr>
        <p:spPr>
          <a:xfrm>
            <a:off x="545108" y="1145649"/>
            <a:ext cx="4698601" cy="980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900"/>
              <a:buFont typeface="Raleway ExtraBold"/>
              <a:buNone/>
            </a:pPr>
            <a:r>
              <a:rPr b="0" i="0" lang="en-US" sz="29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ФУНКЦИИ И ХАРАКТЕРИСТИКИ</a:t>
            </a:r>
            <a:endParaRPr/>
          </a:p>
        </p:txBody>
      </p:sp>
      <p:sp>
        <p:nvSpPr>
          <p:cNvPr id="272" name="Google Shape;272;p18"/>
          <p:cNvSpPr txBox="1"/>
          <p:nvPr/>
        </p:nvSpPr>
        <p:spPr>
          <a:xfrm>
            <a:off x="399457" y="2895357"/>
            <a:ext cx="4989900" cy="25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Char char="●"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Удобная</a:t>
            </a: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 система текстового и голосового поиска с ключевыми фильтрами </a:t>
            </a:r>
            <a:endParaRPr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Char char="●"/>
            </a:pPr>
            <a:r>
              <a:rPr lang="en-US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Система личных профилей</a:t>
            </a:r>
            <a:endParaRPr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Char char="●"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Онлайн оплата заказов</a:t>
            </a:r>
            <a:endParaRPr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Char char="●"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Возможность общения между заказчиком и исполнителем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Char char="●"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Хранение истории заказов и результатов в онлайн формате для удобного доступа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Open Sans"/>
              <a:buChar char="●"/>
            </a:pPr>
            <a:r>
              <a:rPr b="0" i="0" lang="en-US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Возможность добавить исследование в избранное</a:t>
            </a:r>
            <a:endParaRPr/>
          </a:p>
        </p:txBody>
      </p:sp>
      <p:sp>
        <p:nvSpPr>
          <p:cNvPr id="273" name="Google Shape;273;p18"/>
          <p:cNvSpPr txBox="1"/>
          <p:nvPr/>
        </p:nvSpPr>
        <p:spPr>
          <a:xfrm>
            <a:off x="7109742" y="1145649"/>
            <a:ext cx="407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Raleway ExtraBold"/>
              <a:buNone/>
            </a:pPr>
            <a:r>
              <a:rPr b="1" i="0" lang="en-US" sz="24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КОМАНДА</a:t>
            </a:r>
            <a:endParaRPr/>
          </a:p>
        </p:txBody>
      </p:sp>
      <p:sp>
        <p:nvSpPr>
          <p:cNvPr id="274" name="Google Shape;274;p18"/>
          <p:cNvSpPr txBox="1"/>
          <p:nvPr/>
        </p:nvSpPr>
        <p:spPr>
          <a:xfrm>
            <a:off x="8034952" y="2120466"/>
            <a:ext cx="26964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Искандер Асадуллин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Java-разработчик (2 года)</a:t>
            </a:r>
            <a:endParaRPr/>
          </a:p>
        </p:txBody>
      </p:sp>
      <p:pic>
        <p:nvPicPr>
          <p:cNvPr descr="Google Shape;333;p25" id="275" name="Google Shape;275;p18"/>
          <p:cNvPicPr preferRelativeResize="0"/>
          <p:nvPr/>
        </p:nvPicPr>
        <p:blipFill rotWithShape="1">
          <a:blip r:embed="rId3">
            <a:alphaModFix/>
          </a:blip>
          <a:srcRect b="0" l="0" r="0" t="4879"/>
          <a:stretch/>
        </p:blipFill>
        <p:spPr>
          <a:xfrm>
            <a:off x="7159015" y="2189851"/>
            <a:ext cx="772629" cy="89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8"/>
          <p:cNvSpPr txBox="1"/>
          <p:nvPr/>
        </p:nvSpPr>
        <p:spPr>
          <a:xfrm>
            <a:off x="8035388" y="3617416"/>
            <a:ext cx="26955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Садриев Раушан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Java-разработчик (2 года)</a:t>
            </a:r>
            <a:endParaRPr/>
          </a:p>
        </p:txBody>
      </p:sp>
      <p:sp>
        <p:nvSpPr>
          <p:cNvPr id="277" name="Google Shape;277;p18"/>
          <p:cNvSpPr txBox="1"/>
          <p:nvPr/>
        </p:nvSpPr>
        <p:spPr>
          <a:xfrm>
            <a:off x="8121976" y="5041888"/>
            <a:ext cx="29151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Камиль Гареев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Kotlin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-разработчик (2 года)</a:t>
            </a:r>
            <a:endParaRPr/>
          </a:p>
        </p:txBody>
      </p:sp>
      <p:pic>
        <p:nvPicPr>
          <p:cNvPr descr="Google Shape;333;p25" id="278" name="Google Shape;278;p18"/>
          <p:cNvPicPr preferRelativeResize="0"/>
          <p:nvPr/>
        </p:nvPicPr>
        <p:blipFill rotWithShape="1">
          <a:blip r:embed="rId4">
            <a:alphaModFix/>
          </a:blip>
          <a:srcRect b="5696" l="0" r="0" t="5705"/>
          <a:stretch/>
        </p:blipFill>
        <p:spPr>
          <a:xfrm>
            <a:off x="7140854" y="3526970"/>
            <a:ext cx="808952" cy="8997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33;p25" id="279" name="Google Shape;279;p18"/>
          <p:cNvPicPr preferRelativeResize="0"/>
          <p:nvPr/>
        </p:nvPicPr>
        <p:blipFill rotWithShape="1">
          <a:blip r:embed="rId5">
            <a:alphaModFix/>
          </a:blip>
          <a:srcRect b="19048" l="3643" r="3634" t="0"/>
          <a:stretch/>
        </p:blipFill>
        <p:spPr>
          <a:xfrm>
            <a:off x="7069773" y="4951766"/>
            <a:ext cx="950655" cy="899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19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285" name="Google Shape;285;p19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9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9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9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" name="Google Shape;290;p19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291" name="Google Shape;291;p19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" name="Google Shape;292;p19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293" name="Google Shape;293;p19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94" name="Google Shape;294;p19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9</a:t>
                </a:r>
                <a:endParaRPr/>
              </a:p>
            </p:txBody>
          </p:sp>
        </p:grpSp>
      </p:grpSp>
      <p:graphicFrame>
        <p:nvGraphicFramePr>
          <p:cNvPr id="295" name="Google Shape;295;p19"/>
          <p:cNvGraphicFramePr/>
          <p:nvPr/>
        </p:nvGraphicFramePr>
        <p:xfrm>
          <a:off x="3059565" y="36002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{5275C68D-0FB3-4280-A4D5-9C2C66D841BF}</a:tableStyleId>
              </a:tblPr>
              <a:tblGrid>
                <a:gridCol w="1311650"/>
                <a:gridCol w="2502350"/>
                <a:gridCol w="2984425"/>
              </a:tblGrid>
              <a:tr h="36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Рынок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Емкость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Методика расчета*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46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b="1"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PAM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Times"/>
                        <a:buNone/>
                      </a:pPr>
                      <a:r>
                        <a:rPr lang="en-US" sz="800" u="none" cap="none" strike="noStrike">
                          <a:latin typeface="Times"/>
                          <a:ea typeface="Times"/>
                          <a:cs typeface="Times"/>
                          <a:sym typeface="Times"/>
                        </a:rPr>
                        <a:t>$800$ X 3,5 млрд.чел. = 2800 млрд. $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Open Sans"/>
                        <a:buNone/>
                      </a:pPr>
                      <a:r>
                        <a:rPr lang="en-US" sz="8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Средний годовой чек по анализам в мире умножим на потребителей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b="1"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TAM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Times"/>
                        <a:buNone/>
                      </a:pPr>
                      <a:r>
                        <a:rPr lang="en-US" sz="800">
                          <a:latin typeface="Times"/>
                          <a:ea typeface="Times"/>
                          <a:cs typeface="Times"/>
                          <a:sym typeface="Times"/>
                        </a:rPr>
                        <a:t>13000 руб. X 117 млн. = 1521 млрд.руб.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Open Sans"/>
                        <a:buNone/>
                      </a:pPr>
                      <a:r>
                        <a:rPr lang="en-US" sz="8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Средний годовой чек на потребителей в России(80% населения)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8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b="1"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SAM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Open Sans"/>
                        <a:buNone/>
                      </a:pPr>
                      <a:r>
                        <a:rPr lang="en-US" sz="8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563 млрд. руб.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Open Sans"/>
                        <a:buNone/>
                      </a:pPr>
                      <a:r>
                        <a:rPr lang="en-US" sz="8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Сумма трат пользователей, которые уже пользуются услугами платных лабораторий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8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b="1"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SOM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Open Sans"/>
                        <a:buNone/>
                      </a:pPr>
                      <a:r>
                        <a:rPr lang="en-US" sz="8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225 млрд. руб.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Open Sans"/>
                        <a:buNone/>
                      </a:pPr>
                      <a:r>
                        <a:rPr lang="en-US" sz="8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Количество денег, которые тратят люди, которых планируется привлечь(40 %)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6" name="Google Shape;296;p19"/>
          <p:cNvSpPr txBox="1"/>
          <p:nvPr/>
        </p:nvSpPr>
        <p:spPr>
          <a:xfrm rot="-5400000">
            <a:off x="1766410" y="4524140"/>
            <a:ext cx="168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Raleway ExtraBold"/>
              <a:buNone/>
            </a:pPr>
            <a:r>
              <a:rPr b="1" i="0" lang="en-US" sz="24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РЫНОК</a:t>
            </a:r>
            <a:endParaRPr/>
          </a:p>
        </p:txBody>
      </p:sp>
      <p:sp>
        <p:nvSpPr>
          <p:cNvPr id="297" name="Google Shape;297;p19"/>
          <p:cNvSpPr txBox="1"/>
          <p:nvPr/>
        </p:nvSpPr>
        <p:spPr>
          <a:xfrm rot="-5400000">
            <a:off x="2121296" y="1893566"/>
            <a:ext cx="245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Raleway ExtraBold"/>
              <a:buNone/>
            </a:pPr>
            <a:r>
              <a:rPr b="1" i="0" lang="en-US" sz="2400" u="none" cap="none" strike="noStrike">
                <a:solidFill>
                  <a:srgbClr val="8F00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ИНВЕСТИЦИИ</a:t>
            </a:r>
            <a:endParaRPr/>
          </a:p>
        </p:txBody>
      </p:sp>
      <p:graphicFrame>
        <p:nvGraphicFramePr>
          <p:cNvPr id="298" name="Google Shape;298;p19"/>
          <p:cNvGraphicFramePr/>
          <p:nvPr/>
        </p:nvGraphicFramePr>
        <p:xfrm>
          <a:off x="3798304" y="11890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{5275C68D-0FB3-4280-A4D5-9C2C66D841BF}</a:tableStyleId>
              </a:tblPr>
              <a:tblGrid>
                <a:gridCol w="2187775"/>
                <a:gridCol w="1622025"/>
                <a:gridCol w="1511150"/>
              </a:tblGrid>
              <a:tr h="41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Этап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Срок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Млн.руб.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384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Валидация рынка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месяц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0,1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MVP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 </a:t>
                      </a:r>
                      <a:r>
                        <a:rPr lang="en-US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месяцев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0,75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Платформизация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</a:t>
                      </a:r>
                      <a:r>
                        <a:rPr lang="en-US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месяца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0,15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4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b="1" lang="en-US" sz="1000" u="none" cap="none" strike="noStrik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Итого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 </a:t>
                      </a:r>
                      <a:r>
                        <a:rPr lang="en-US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месяцев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AC4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AC41"/>
                    </a:solidFill>
                  </a:tcPr>
                </a:tc>
              </a:tr>
            </a:tbl>
          </a:graphicData>
        </a:graphic>
      </p:graphicFrame>
      <p:sp>
        <p:nvSpPr>
          <p:cNvPr id="299" name="Google Shape;299;p19"/>
          <p:cNvSpPr txBox="1"/>
          <p:nvPr/>
        </p:nvSpPr>
        <p:spPr>
          <a:xfrm>
            <a:off x="-95726" y="369400"/>
            <a:ext cx="2816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РЕСУРСЫ ДЛЯ РЕАЛИЗАЦИИ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0"/>
          <p:cNvGrpSpPr/>
          <p:nvPr/>
        </p:nvGrpSpPr>
        <p:grpSpPr>
          <a:xfrm>
            <a:off x="-2" y="692499"/>
            <a:ext cx="2624940" cy="97200"/>
            <a:chOff x="-1" y="-1"/>
            <a:chExt cx="2624940" cy="97200"/>
          </a:xfrm>
        </p:grpSpPr>
        <p:sp>
          <p:nvSpPr>
            <p:cNvPr id="305" name="Google Shape;305;p20"/>
            <p:cNvSpPr/>
            <p:nvPr/>
          </p:nvSpPr>
          <p:spPr>
            <a:xfrm>
              <a:off x="-1" y="-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0"/>
            <p:cNvSpPr/>
            <p:nvPr/>
          </p:nvSpPr>
          <p:spPr>
            <a:xfrm>
              <a:off x="336582" y="-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0"/>
            <p:cNvSpPr/>
            <p:nvPr/>
          </p:nvSpPr>
          <p:spPr>
            <a:xfrm>
              <a:off x="673165" y="-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0"/>
            <p:cNvSpPr/>
            <p:nvPr/>
          </p:nvSpPr>
          <p:spPr>
            <a:xfrm>
              <a:off x="993856" y="-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0"/>
            <p:cNvSpPr/>
            <p:nvPr/>
          </p:nvSpPr>
          <p:spPr>
            <a:xfrm>
              <a:off x="1330439" y="-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0" name="Google Shape;310;p20"/>
          <p:cNvGrpSpPr/>
          <p:nvPr/>
        </p:nvGrpSpPr>
        <p:grpSpPr>
          <a:xfrm>
            <a:off x="-6779" y="6365336"/>
            <a:ext cx="542400" cy="506700"/>
            <a:chOff x="0" y="-1"/>
            <a:chExt cx="542400" cy="506700"/>
          </a:xfrm>
        </p:grpSpPr>
        <p:sp>
          <p:nvSpPr>
            <p:cNvPr id="311" name="Google Shape;311;p20"/>
            <p:cNvSpPr/>
            <p:nvPr/>
          </p:nvSpPr>
          <p:spPr>
            <a:xfrm>
              <a:off x="0" y="-1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2" name="Google Shape;312;p20"/>
            <p:cNvGrpSpPr/>
            <p:nvPr/>
          </p:nvGrpSpPr>
          <p:grpSpPr>
            <a:xfrm>
              <a:off x="37054" y="118866"/>
              <a:ext cx="468000" cy="276900"/>
              <a:chOff x="0" y="0"/>
              <a:chExt cx="468000" cy="276900"/>
            </a:xfrm>
          </p:grpSpPr>
          <p:sp>
            <p:nvSpPr>
              <p:cNvPr id="313" name="Google Shape;313;p20"/>
              <p:cNvSpPr/>
              <p:nvPr/>
            </p:nvSpPr>
            <p:spPr>
              <a:xfrm>
                <a:off x="0" y="35000"/>
                <a:ext cx="468000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14" name="Google Shape;314;p20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10</a:t>
                </a:r>
                <a:endParaRPr/>
              </a:p>
            </p:txBody>
          </p:sp>
        </p:grpSp>
      </p:grpSp>
      <p:sp>
        <p:nvSpPr>
          <p:cNvPr id="315" name="Google Shape;315;p20"/>
          <p:cNvSpPr txBox="1"/>
          <p:nvPr/>
        </p:nvSpPr>
        <p:spPr>
          <a:xfrm>
            <a:off x="998424" y="369400"/>
            <a:ext cx="1490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ДОХОДЫ</a:t>
            </a:r>
            <a:endParaRPr/>
          </a:p>
        </p:txBody>
      </p:sp>
      <p:sp>
        <p:nvSpPr>
          <p:cNvPr id="316" name="Google Shape;316;p20"/>
          <p:cNvSpPr txBox="1"/>
          <p:nvPr/>
        </p:nvSpPr>
        <p:spPr>
          <a:xfrm>
            <a:off x="998425" y="1210013"/>
            <a:ext cx="4403100" cy="19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качестве основного типа монетизации - бизнес модель “маркетплейс” 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Комиссия с каждой транзакции</a:t>
            </a:r>
            <a:endParaRPr b="1" sz="16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Берется небольшой процент с каждой продажи (у продавца)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" name="Google Shape;317;p20"/>
          <p:cNvSpPr txBox="1"/>
          <p:nvPr/>
        </p:nvSpPr>
        <p:spPr>
          <a:xfrm>
            <a:off x="1606975" y="3227250"/>
            <a:ext cx="3186000" cy="79080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Клиент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8" name="Google Shape;318;p20"/>
          <p:cNvCxnSpPr>
            <a:stCxn id="317" idx="2"/>
            <a:endCxn id="319" idx="0"/>
          </p:cNvCxnSpPr>
          <p:nvPr/>
        </p:nvCxnSpPr>
        <p:spPr>
          <a:xfrm>
            <a:off x="3199975" y="4018050"/>
            <a:ext cx="0" cy="4083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20"/>
          <p:cNvSpPr txBox="1"/>
          <p:nvPr/>
        </p:nvSpPr>
        <p:spPr>
          <a:xfrm>
            <a:off x="1606975" y="4426238"/>
            <a:ext cx="3186000" cy="790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SuperLabs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0" name="Google Shape;320;p20"/>
          <p:cNvCxnSpPr>
            <a:stCxn id="319" idx="2"/>
            <a:endCxn id="321" idx="0"/>
          </p:cNvCxnSpPr>
          <p:nvPr/>
        </p:nvCxnSpPr>
        <p:spPr>
          <a:xfrm>
            <a:off x="3199975" y="5217038"/>
            <a:ext cx="0" cy="4083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20"/>
          <p:cNvSpPr txBox="1"/>
          <p:nvPr/>
        </p:nvSpPr>
        <p:spPr>
          <a:xfrm>
            <a:off x="1606975" y="5625250"/>
            <a:ext cx="3186000" cy="790800"/>
          </a:xfrm>
          <a:prstGeom prst="rect">
            <a:avLst/>
          </a:prstGeom>
          <a:solidFill>
            <a:srgbClr val="0277B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Исполнитель (Продавец)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" name="Google Shape;322;p20"/>
          <p:cNvSpPr txBox="1"/>
          <p:nvPr/>
        </p:nvSpPr>
        <p:spPr>
          <a:xfrm>
            <a:off x="3248701" y="3991357"/>
            <a:ext cx="67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B6D7A8"/>
                </a:solidFill>
                <a:latin typeface="Roboto"/>
                <a:ea typeface="Roboto"/>
                <a:cs typeface="Roboto"/>
                <a:sym typeface="Roboto"/>
              </a:rPr>
              <a:t>$$$</a:t>
            </a:r>
            <a:endParaRPr sz="18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20"/>
          <p:cNvSpPr txBox="1"/>
          <p:nvPr/>
        </p:nvSpPr>
        <p:spPr>
          <a:xfrm>
            <a:off x="3248689" y="5190350"/>
            <a:ext cx="54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B6D7A8"/>
                </a:solidFill>
                <a:latin typeface="Roboto"/>
                <a:ea typeface="Roboto"/>
                <a:cs typeface="Roboto"/>
                <a:sym typeface="Roboto"/>
              </a:rPr>
              <a:t>$$</a:t>
            </a:r>
            <a:endParaRPr sz="18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20"/>
          <p:cNvSpPr txBox="1"/>
          <p:nvPr/>
        </p:nvSpPr>
        <p:spPr>
          <a:xfrm>
            <a:off x="4792983" y="4590788"/>
            <a:ext cx="36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B6D7A8"/>
                </a:solidFill>
                <a:latin typeface="Roboto"/>
                <a:ea typeface="Roboto"/>
                <a:cs typeface="Roboto"/>
                <a:sym typeface="Roboto"/>
              </a:rPr>
              <a:t>$</a:t>
            </a:r>
            <a:endParaRPr sz="18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5" name="Google Shape;325;p20"/>
          <p:cNvCxnSpPr>
            <a:stCxn id="319" idx="0"/>
            <a:endCxn id="319" idx="0"/>
          </p:cNvCxnSpPr>
          <p:nvPr/>
        </p:nvCxnSpPr>
        <p:spPr>
          <a:xfrm>
            <a:off x="3199975" y="4426238"/>
            <a:ext cx="0" cy="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0"/>
          <p:cNvCxnSpPr/>
          <p:nvPr/>
        </p:nvCxnSpPr>
        <p:spPr>
          <a:xfrm>
            <a:off x="3088069" y="4330096"/>
            <a:ext cx="111900" cy="810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20"/>
          <p:cNvCxnSpPr/>
          <p:nvPr/>
        </p:nvCxnSpPr>
        <p:spPr>
          <a:xfrm flipH="1">
            <a:off x="3199972" y="4330096"/>
            <a:ext cx="111900" cy="810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20"/>
          <p:cNvCxnSpPr/>
          <p:nvPr/>
        </p:nvCxnSpPr>
        <p:spPr>
          <a:xfrm>
            <a:off x="3088066" y="5544346"/>
            <a:ext cx="111900" cy="810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20"/>
          <p:cNvCxnSpPr/>
          <p:nvPr/>
        </p:nvCxnSpPr>
        <p:spPr>
          <a:xfrm flipH="1">
            <a:off x="3199969" y="5544346"/>
            <a:ext cx="111900" cy="810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0" name="Google Shape;330;p20"/>
          <p:cNvSpPr txBox="1"/>
          <p:nvPr/>
        </p:nvSpPr>
        <p:spPr>
          <a:xfrm>
            <a:off x="6638900" y="1810244"/>
            <a:ext cx="44031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Также в виде источника дохода на площадку можно привлечь рекламодателей.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p20"/>
          <p:cNvSpPr txBox="1"/>
          <p:nvPr/>
        </p:nvSpPr>
        <p:spPr>
          <a:xfrm>
            <a:off x="7247450" y="3227300"/>
            <a:ext cx="3186000" cy="79080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Рекламодатель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2" name="Google Shape;332;p20"/>
          <p:cNvCxnSpPr>
            <a:stCxn id="331" idx="2"/>
            <a:endCxn id="333" idx="0"/>
          </p:cNvCxnSpPr>
          <p:nvPr/>
        </p:nvCxnSpPr>
        <p:spPr>
          <a:xfrm>
            <a:off x="8840450" y="4018100"/>
            <a:ext cx="0" cy="4083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" name="Google Shape;333;p20"/>
          <p:cNvSpPr txBox="1"/>
          <p:nvPr/>
        </p:nvSpPr>
        <p:spPr>
          <a:xfrm>
            <a:off x="7247450" y="4426250"/>
            <a:ext cx="3186000" cy="790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Показ рекламы на площадке SuperLabs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20"/>
          <p:cNvSpPr txBox="1"/>
          <p:nvPr/>
        </p:nvSpPr>
        <p:spPr>
          <a:xfrm>
            <a:off x="8889164" y="3991344"/>
            <a:ext cx="67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B6D7A8"/>
                </a:solidFill>
                <a:latin typeface="Roboto"/>
                <a:ea typeface="Roboto"/>
                <a:cs typeface="Roboto"/>
                <a:sym typeface="Roboto"/>
              </a:rPr>
              <a:t>$$$</a:t>
            </a:r>
            <a:endParaRPr sz="18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5" name="Google Shape;335;p20"/>
          <p:cNvCxnSpPr>
            <a:stCxn id="333" idx="0"/>
            <a:endCxn id="333" idx="0"/>
          </p:cNvCxnSpPr>
          <p:nvPr/>
        </p:nvCxnSpPr>
        <p:spPr>
          <a:xfrm>
            <a:off x="8840450" y="4426250"/>
            <a:ext cx="0" cy="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20"/>
          <p:cNvCxnSpPr/>
          <p:nvPr/>
        </p:nvCxnSpPr>
        <p:spPr>
          <a:xfrm>
            <a:off x="8728544" y="4330071"/>
            <a:ext cx="111900" cy="810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20"/>
          <p:cNvCxnSpPr/>
          <p:nvPr/>
        </p:nvCxnSpPr>
        <p:spPr>
          <a:xfrm flipH="1">
            <a:off x="8840447" y="4330071"/>
            <a:ext cx="111900" cy="81000"/>
          </a:xfrm>
          <a:prstGeom prst="straightConnector1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" name="Google Shape;338;p20"/>
          <p:cNvSpPr txBox="1"/>
          <p:nvPr/>
        </p:nvSpPr>
        <p:spPr>
          <a:xfrm>
            <a:off x="10433439" y="4590794"/>
            <a:ext cx="67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B6D7A8"/>
                </a:solidFill>
                <a:latin typeface="Roboto"/>
                <a:ea typeface="Roboto"/>
                <a:cs typeface="Roboto"/>
                <a:sym typeface="Roboto"/>
              </a:rPr>
              <a:t>$$$</a:t>
            </a:r>
            <a:endParaRPr sz="18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1"/>
          <p:cNvSpPr txBox="1"/>
          <p:nvPr/>
        </p:nvSpPr>
        <p:spPr>
          <a:xfrm>
            <a:off x="420955" y="363195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</a:t>
            </a:r>
            <a:endParaRPr/>
          </a:p>
        </p:txBody>
      </p:sp>
      <p:grpSp>
        <p:nvGrpSpPr>
          <p:cNvPr id="344" name="Google Shape;344;p21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345" name="Google Shape;345;p21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0" name="Google Shape;350;p21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351" name="Google Shape;351;p21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2" name="Google Shape;352;p21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353" name="Google Shape;353;p21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54" name="Google Shape;354;p21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11</a:t>
                </a:r>
                <a:endParaRPr/>
              </a:p>
            </p:txBody>
          </p:sp>
        </p:grpSp>
      </p:grpSp>
      <p:pic>
        <p:nvPicPr>
          <p:cNvPr descr="Image" id="355" name="Google Shape;3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1717" y="912216"/>
            <a:ext cx="8948566" cy="503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"/>
          <p:cNvSpPr txBox="1"/>
          <p:nvPr/>
        </p:nvSpPr>
        <p:spPr>
          <a:xfrm>
            <a:off x="420955" y="363195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</a:t>
            </a:r>
            <a:endParaRPr/>
          </a:p>
        </p:txBody>
      </p:sp>
      <p:grpSp>
        <p:nvGrpSpPr>
          <p:cNvPr id="361" name="Google Shape;361;p22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362" name="Google Shape;362;p22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2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2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2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2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22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368" name="Google Shape;368;p22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9" name="Google Shape;369;p22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370" name="Google Shape;370;p22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71" name="Google Shape;371;p22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12</a:t>
                </a:r>
                <a:endParaRPr/>
              </a:p>
            </p:txBody>
          </p:sp>
        </p:grpSp>
      </p:grpSp>
      <p:pic>
        <p:nvPicPr>
          <p:cNvPr descr="Image" id="372" name="Google Shape;3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1717" y="912216"/>
            <a:ext cx="8948566" cy="503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3"/>
          <p:cNvSpPr txBox="1"/>
          <p:nvPr/>
        </p:nvSpPr>
        <p:spPr>
          <a:xfrm>
            <a:off x="420955" y="363195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</a:t>
            </a:r>
            <a:endParaRPr/>
          </a:p>
        </p:txBody>
      </p:sp>
      <p:grpSp>
        <p:nvGrpSpPr>
          <p:cNvPr id="378" name="Google Shape;378;p23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379" name="Google Shape;379;p23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23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23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385" name="Google Shape;385;p23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6" name="Google Shape;386;p23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387" name="Google Shape;387;p23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88" name="Google Shape;388;p23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13</a:t>
                </a:r>
                <a:endParaRPr/>
              </a:p>
            </p:txBody>
          </p:sp>
        </p:grpSp>
      </p:grpSp>
      <p:pic>
        <p:nvPicPr>
          <p:cNvPr descr="Image" id="389" name="Google Shape;38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1717" y="912216"/>
            <a:ext cx="8948566" cy="503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4"/>
          <p:cNvSpPr txBox="1"/>
          <p:nvPr/>
        </p:nvSpPr>
        <p:spPr>
          <a:xfrm>
            <a:off x="420955" y="363195"/>
            <a:ext cx="2203801" cy="32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</a:t>
            </a:r>
            <a:endParaRPr/>
          </a:p>
        </p:txBody>
      </p:sp>
      <p:grpSp>
        <p:nvGrpSpPr>
          <p:cNvPr id="395" name="Google Shape;395;p24"/>
          <p:cNvGrpSpPr/>
          <p:nvPr/>
        </p:nvGrpSpPr>
        <p:grpSpPr>
          <a:xfrm>
            <a:off x="-2" y="692499"/>
            <a:ext cx="2624942" cy="97203"/>
            <a:chOff x="-1" y="-1"/>
            <a:chExt cx="2624941" cy="97202"/>
          </a:xfrm>
        </p:grpSpPr>
        <p:sp>
          <p:nvSpPr>
            <p:cNvPr id="396" name="Google Shape;396;p24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4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4"/>
            <p:cNvSpPr/>
            <p:nvPr/>
          </p:nvSpPr>
          <p:spPr>
            <a:xfrm>
              <a:off x="993856" y="-1"/>
              <a:ext cx="1294502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4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1" name="Google Shape;401;p24"/>
          <p:cNvGrpSpPr/>
          <p:nvPr/>
        </p:nvGrpSpPr>
        <p:grpSpPr>
          <a:xfrm>
            <a:off x="-6779" y="6365336"/>
            <a:ext cx="542401" cy="506702"/>
            <a:chOff x="0" y="-1"/>
            <a:chExt cx="542400" cy="506701"/>
          </a:xfrm>
        </p:grpSpPr>
        <p:sp>
          <p:nvSpPr>
            <p:cNvPr id="402" name="Google Shape;402;p24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3" name="Google Shape;403;p24"/>
            <p:cNvGrpSpPr/>
            <p:nvPr/>
          </p:nvGrpSpPr>
          <p:grpSpPr>
            <a:xfrm>
              <a:off x="37054" y="118866"/>
              <a:ext cx="468002" cy="276902"/>
              <a:chOff x="0" y="0"/>
              <a:chExt cx="468001" cy="276900"/>
            </a:xfrm>
          </p:grpSpPr>
          <p:sp>
            <p:nvSpPr>
              <p:cNvPr id="404" name="Google Shape;404;p24"/>
              <p:cNvSpPr/>
              <p:nvPr/>
            </p:nvSpPr>
            <p:spPr>
              <a:xfrm>
                <a:off x="0" y="35000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05" name="Google Shape;405;p24"/>
              <p:cNvSpPr txBox="1"/>
              <p:nvPr/>
            </p:nvSpPr>
            <p:spPr>
              <a:xfrm>
                <a:off x="0" y="0"/>
                <a:ext cx="4680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Open Sans"/>
                  <a:buNone/>
                </a:pPr>
                <a:r>
                  <a:rPr lang="en-US" sz="12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14</a:t>
                </a:r>
                <a:endParaRPr/>
              </a:p>
            </p:txBody>
          </p:sp>
        </p:grpSp>
      </p:grpSp>
      <p:pic>
        <p:nvPicPr>
          <p:cNvPr descr="Image" id="406" name="Google Shape;40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1717" y="912216"/>
            <a:ext cx="8948566" cy="503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