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9" r:id="rId3"/>
    <p:sldId id="262" r:id="rId4"/>
    <p:sldId id="279" r:id="rId5"/>
    <p:sldId id="276" r:id="rId6"/>
    <p:sldId id="265" r:id="rId7"/>
    <p:sldId id="263" r:id="rId8"/>
    <p:sldId id="278" r:id="rId9"/>
    <p:sldId id="268" r:id="rId10"/>
    <p:sldId id="277" r:id="rId11"/>
    <p:sldId id="274" r:id="rId12"/>
    <p:sldId id="273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38" userDrawn="1">
          <p15:clr>
            <a:srgbClr val="A4A3A4"/>
          </p15:clr>
        </p15:guide>
        <p15:guide id="4" pos="7219" userDrawn="1">
          <p15:clr>
            <a:srgbClr val="A4A3A4"/>
          </p15:clr>
        </p15:guide>
        <p15:guide id="5" orient="horz" pos="414" userDrawn="1">
          <p15:clr>
            <a:srgbClr val="A4A3A4"/>
          </p15:clr>
        </p15:guide>
        <p15:guide id="6" orient="horz" pos="390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4E5A"/>
    <a:srgbClr val="111E35"/>
    <a:srgbClr val="AFC4EB"/>
    <a:srgbClr val="CBD9F2"/>
    <a:srgbClr val="7499DE"/>
    <a:srgbClr val="D58F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75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518" y="58"/>
      </p:cViewPr>
      <p:guideLst>
        <p:guide orient="horz" pos="2160"/>
        <p:guide pos="3840"/>
        <p:guide pos="438"/>
        <p:guide pos="7219"/>
        <p:guide orient="horz" pos="414"/>
        <p:guide orient="horz" pos="39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D7DB3-C218-4455-B56A-B7156D3D2C95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A51DEF-004C-4865-80EA-490510D2F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351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05CF41-08AE-4E1B-BDF6-6DA6EAA1E8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C5509BB-A9EF-4C32-B874-9760A491E1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B2B002-75F8-48BE-AA70-F205F332F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25FA-F67A-48BC-B6BF-6672EB87665D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A7E8A2-DB05-48F6-907C-DD61BF3E0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29D27C-BD37-4745-B26B-AFC3BBFE6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F285-27C6-4002-97F8-2411D9964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213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DC47A2-4E55-43DA-B724-8336B7F48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D4CF85-7918-459F-AEAE-F3A21A15E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91CBDC-31D8-4707-AB0A-3FBF98578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25FA-F67A-48BC-B6BF-6672EB87665D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2535FF-9A26-4996-BCF6-57115BFD5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A5A68F-5054-4C13-A504-DFB821AC4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F285-27C6-4002-97F8-2411D9964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431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C6FEE7-7C59-4EE5-BA48-0C79A9152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373428-8C59-47C3-A344-91216075C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AB4542-897D-4F2E-8B6B-050863997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25FA-F67A-48BC-B6BF-6672EB87665D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F506CC-7A72-4F59-9635-5E2F36B72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551366-77DC-4822-966B-E01D9EE7F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F285-27C6-4002-97F8-2411D9964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803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A527E-714C-435D-A3E5-D4D1198E3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3A3CA5-E598-4F0C-82B1-792ABBC447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4404C5E-6340-410B-A562-4D80590B15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0A65946-A571-4886-9B63-43C861917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25FA-F67A-48BC-B6BF-6672EB87665D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76C7037-66CA-40E3-A668-F55F75FF9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CD10CCC-CEE8-4ECD-96C6-4907439DA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F285-27C6-4002-97F8-2411D9964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844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C08D1A-7C53-41D6-BA88-88E17FEAE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4CF1DA-482C-42A9-90C5-52A23432E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0A6F451-9A84-44FD-AC69-F25DAC5E7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5B3462F-4C44-42C9-B390-22075FA539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24DC784-9CF8-44E7-A84D-4D7B6EFE70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2667C5B-4B1F-43B5-8F2D-97F480030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25FA-F67A-48BC-B6BF-6672EB87665D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BCFE06C-A628-4F8B-9F60-6FB980E3E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E4EEA52-096F-4985-A50A-19637B02A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F285-27C6-4002-97F8-2411D9964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392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DAA350-816E-4F5E-9E82-787D5E652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1E9C144-1B78-46A0-A20E-CD651EB6C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25FA-F67A-48BC-B6BF-6672EB87665D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83D7513-A900-4162-910E-C0E0B08B6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C4597FE-B56C-49BB-9F81-BB65B4CA8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F285-27C6-4002-97F8-2411D9964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932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E345A29-88DD-442B-803D-8629BC152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25FA-F67A-48BC-B6BF-6672EB87665D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E1805E3-8FB9-4A1E-A993-28E5F3BFF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5194737-1E31-4625-81B2-43A2D9540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F285-27C6-4002-97F8-2411D9964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173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4CA1B6-8925-456B-AEC7-4778B47C6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56B3B5-173A-4B6C-86DD-AAEB16D67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0771653-FAE9-4B00-A55A-FD7D999E7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6F8C81A-F4E8-4508-9D59-704A68D40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25FA-F67A-48BC-B6BF-6672EB87665D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4213D35-41C6-4202-8687-ED8A7CB13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58339DD-007A-4025-900D-90FDE24F3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F285-27C6-4002-97F8-2411D9964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727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1F9223-64B9-4F50-B29F-AD2361882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540B63C-C0A4-4BD7-8ECB-9BCD70730B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4957E82-9B6E-4B05-BF1B-A091FE1270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FA0162D-C805-41D1-BB59-C581B89BF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25FA-F67A-48BC-B6BF-6672EB87665D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B468F44-5BC2-4107-AE30-E20EBAB40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EE1A1B8-91F0-42B2-A119-34CCAAB0E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F285-27C6-4002-97F8-2411D9964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87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6851C2-D334-4620-92E4-C90E9757C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07F5B49-91D8-4CDA-9CED-50F0199115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FCA2A3-65CF-4060-A992-DD6CCBADC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25FA-F67A-48BC-B6BF-6672EB87665D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9AD8A3-873E-41BF-A782-C6FB12266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7397B9-C890-4E38-A92F-27F8F3FC9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F285-27C6-4002-97F8-2411D9964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351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38A9949-8A5C-4DB5-A5AE-5BFB1C9714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00E7FD5-610D-4398-BE3E-4504B44101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AC4ABC-0AA9-4148-9ADE-E92F1CB48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25FA-F67A-48BC-B6BF-6672EB87665D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0BBC87-F2A2-421F-A13D-281B1330F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6D2F6C-A2E7-4B79-81E3-5D3E42A0A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F285-27C6-4002-97F8-2411D9964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341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053EB9-D721-4C99-8E57-093646B28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BC5BCD-DE00-4830-8E61-3D4F756F1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FD1738-4D20-4104-90D4-44B449C133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425FA-F67A-48BC-B6BF-6672EB87665D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726C39-DAF3-49D3-8C09-A950DA57E3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05E757-31CE-4654-BB0E-14A176DEDB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8F285-27C6-4002-97F8-2411D9964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150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3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5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hyperlink" Target="https://t.me/nnikylaa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microsoft.com/office/2007/relationships/hdphoto" Target="../media/hdphoto1.wdp"/><Relationship Id="rId5" Type="http://schemas.openxmlformats.org/officeDocument/2006/relationships/image" Target="../media/image30.png"/><Relationship Id="rId10" Type="http://schemas.openxmlformats.org/officeDocument/2006/relationships/image" Target="../media/image4.png"/><Relationship Id="rId4" Type="http://schemas.openxmlformats.org/officeDocument/2006/relationships/image" Target="../media/image29.png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E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591568C-A8D8-445C-9ECD-D23E3ADC3C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22711" y="-8613129"/>
            <a:ext cx="16078200" cy="16078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8FCC63-6223-47B8-B300-4D061988C338}"/>
              </a:ext>
            </a:extLst>
          </p:cNvPr>
          <p:cNvSpPr txBox="1"/>
          <p:nvPr/>
        </p:nvSpPr>
        <p:spPr>
          <a:xfrm>
            <a:off x="760787" y="1532552"/>
            <a:ext cx="80003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>
                    <a:lumMod val="95000"/>
                  </a:schemeClr>
                </a:solidFill>
                <a:latin typeface="Montserrat ExtraBold" panose="00000900000000000000" pitchFamily="2" charset="-52"/>
              </a:rPr>
              <a:t>Электронный ингалятор с витаминным комплексом</a:t>
            </a:r>
            <a:endParaRPr lang="ru-RU" sz="3600" dirty="0">
              <a:solidFill>
                <a:schemeClr val="bg1">
                  <a:lumMod val="95000"/>
                </a:schemeClr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23" name="Дуга 22">
            <a:extLst>
              <a:ext uri="{FF2B5EF4-FFF2-40B4-BE49-F238E27FC236}">
                <a16:creationId xmlns:a16="http://schemas.microsoft.com/office/drawing/2014/main" id="{4E07F2DE-8D37-4F63-B70F-58F21334F082}"/>
              </a:ext>
            </a:extLst>
          </p:cNvPr>
          <p:cNvSpPr/>
          <p:nvPr/>
        </p:nvSpPr>
        <p:spPr>
          <a:xfrm rot="15188922">
            <a:off x="7204924" y="4019045"/>
            <a:ext cx="5677907" cy="5677907"/>
          </a:xfrm>
          <a:prstGeom prst="arc">
            <a:avLst>
              <a:gd name="adj1" fmla="val 16200000"/>
              <a:gd name="adj2" fmla="val 5244480"/>
            </a:avLst>
          </a:prstGeom>
          <a:ln w="1079500" cap="rnd">
            <a:solidFill>
              <a:srgbClr val="7499DE"/>
            </a:solidFill>
          </a:ln>
          <a:effectLst>
            <a:glow rad="139700">
              <a:schemeClr val="accent1">
                <a:lumMod val="20000"/>
                <a:lumOff val="80000"/>
                <a:alpha val="2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31D4324E-48E7-4832-AC02-315EE623F235}"/>
              </a:ext>
            </a:extLst>
          </p:cNvPr>
          <p:cNvGrpSpPr/>
          <p:nvPr/>
        </p:nvGrpSpPr>
        <p:grpSpPr>
          <a:xfrm>
            <a:off x="695325" y="3705670"/>
            <a:ext cx="5199888" cy="874868"/>
            <a:chOff x="714693" y="3651412"/>
            <a:chExt cx="5199888" cy="874868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9CB90232-85C5-40A7-9FDE-4453CDAA7DD3}"/>
                </a:ext>
              </a:extLst>
            </p:cNvPr>
            <p:cNvSpPr/>
            <p:nvPr/>
          </p:nvSpPr>
          <p:spPr>
            <a:xfrm>
              <a:off x="714693" y="3651412"/>
              <a:ext cx="5199888" cy="874868"/>
            </a:xfrm>
            <a:prstGeom prst="roundRect">
              <a:avLst>
                <a:gd name="adj" fmla="val 50000"/>
              </a:avLst>
            </a:prstGeom>
            <a:solidFill>
              <a:srgbClr val="7499DE"/>
            </a:solidFill>
            <a:ln w="15875">
              <a:solidFill>
                <a:srgbClr val="7499DE"/>
              </a:solidFill>
            </a:ln>
            <a:effectLst>
              <a:glow rad="152400">
                <a:schemeClr val="accent1">
                  <a:lumMod val="20000"/>
                  <a:lumOff val="80000"/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F80948B-3C37-4D00-B007-49B292813606}"/>
                </a:ext>
              </a:extLst>
            </p:cNvPr>
            <p:cNvSpPr txBox="1"/>
            <p:nvPr/>
          </p:nvSpPr>
          <p:spPr>
            <a:xfrm>
              <a:off x="981340" y="3850319"/>
              <a:ext cx="4666593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500" dirty="0">
                  <a:solidFill>
                    <a:schemeClr val="bg1">
                      <a:lumMod val="95000"/>
                    </a:schemeClr>
                  </a:solidFill>
                  <a:latin typeface="Montserrat Medium" panose="00000600000000000000" pitchFamily="2" charset="-52"/>
                </a:rPr>
                <a:t>Зарядись витаминами</a:t>
              </a:r>
            </a:p>
          </p:txBody>
        </p: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DC5D57E-5117-42C3-A6DE-E211E7A8F3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79549">
            <a:off x="8729710" y="1926849"/>
            <a:ext cx="1744740" cy="10452276"/>
          </a:xfrm>
          <a:prstGeom prst="rect">
            <a:avLst/>
          </a:prstGeom>
          <a:effectLst>
            <a:outerShdw blurRad="558800" dist="38100" dir="2700000" algn="tl" rotWithShape="0">
              <a:srgbClr val="111E35">
                <a:alpha val="40000"/>
              </a:srgbClr>
            </a:outerShdw>
          </a:effectLst>
        </p:spPr>
      </p:pic>
      <p:sp>
        <p:nvSpPr>
          <p:cNvPr id="25" name="Овал 24">
            <a:extLst>
              <a:ext uri="{FF2B5EF4-FFF2-40B4-BE49-F238E27FC236}">
                <a16:creationId xmlns:a16="http://schemas.microsoft.com/office/drawing/2014/main" id="{E45BDB98-4DBB-42B9-93BA-3872EF44F399}"/>
              </a:ext>
            </a:extLst>
          </p:cNvPr>
          <p:cNvSpPr/>
          <p:nvPr/>
        </p:nvSpPr>
        <p:spPr>
          <a:xfrm>
            <a:off x="2863626" y="5436546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A301EFF2-5156-4689-AD40-EBE1B89C1825}"/>
              </a:ext>
            </a:extLst>
          </p:cNvPr>
          <p:cNvSpPr/>
          <p:nvPr/>
        </p:nvSpPr>
        <p:spPr>
          <a:xfrm>
            <a:off x="961972" y="847676"/>
            <a:ext cx="153596" cy="153596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804560A9-6E64-48E4-9619-7658FFCE250F}"/>
              </a:ext>
            </a:extLst>
          </p:cNvPr>
          <p:cNvSpPr/>
          <p:nvPr/>
        </p:nvSpPr>
        <p:spPr>
          <a:xfrm>
            <a:off x="8922227" y="2454024"/>
            <a:ext cx="153596" cy="153596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635FE805-53EB-4520-BC48-F556CD57557A}"/>
              </a:ext>
            </a:extLst>
          </p:cNvPr>
          <p:cNvSpPr/>
          <p:nvPr/>
        </p:nvSpPr>
        <p:spPr>
          <a:xfrm>
            <a:off x="11634946" y="752834"/>
            <a:ext cx="221773" cy="221773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Крест 31">
            <a:extLst>
              <a:ext uri="{FF2B5EF4-FFF2-40B4-BE49-F238E27FC236}">
                <a16:creationId xmlns:a16="http://schemas.microsoft.com/office/drawing/2014/main" id="{0048E66F-F2DE-4143-BDDE-D3FD9D05545E}"/>
              </a:ext>
            </a:extLst>
          </p:cNvPr>
          <p:cNvSpPr/>
          <p:nvPr/>
        </p:nvSpPr>
        <p:spPr>
          <a:xfrm rot="4560074">
            <a:off x="6027408" y="6111945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Крест 32">
            <a:extLst>
              <a:ext uri="{FF2B5EF4-FFF2-40B4-BE49-F238E27FC236}">
                <a16:creationId xmlns:a16="http://schemas.microsoft.com/office/drawing/2014/main" id="{15BF7DD3-19A1-453F-910E-6045765103D2}"/>
              </a:ext>
            </a:extLst>
          </p:cNvPr>
          <p:cNvSpPr/>
          <p:nvPr/>
        </p:nvSpPr>
        <p:spPr>
          <a:xfrm rot="13012002">
            <a:off x="3774825" y="1585431"/>
            <a:ext cx="120935" cy="120935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Крест 33">
            <a:extLst>
              <a:ext uri="{FF2B5EF4-FFF2-40B4-BE49-F238E27FC236}">
                <a16:creationId xmlns:a16="http://schemas.microsoft.com/office/drawing/2014/main" id="{2159BE62-81DD-4E56-AB5F-9B9A19F8F82F}"/>
              </a:ext>
            </a:extLst>
          </p:cNvPr>
          <p:cNvSpPr/>
          <p:nvPr/>
        </p:nvSpPr>
        <p:spPr>
          <a:xfrm rot="4560074">
            <a:off x="233973" y="6301648"/>
            <a:ext cx="417620" cy="417620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Крест 34">
            <a:extLst>
              <a:ext uri="{FF2B5EF4-FFF2-40B4-BE49-F238E27FC236}">
                <a16:creationId xmlns:a16="http://schemas.microsoft.com/office/drawing/2014/main" id="{46D35AE7-1FEF-4764-9EEA-C5100FE82F0F}"/>
              </a:ext>
            </a:extLst>
          </p:cNvPr>
          <p:cNvSpPr/>
          <p:nvPr/>
        </p:nvSpPr>
        <p:spPr>
          <a:xfrm rot="7180459">
            <a:off x="8457990" y="255968"/>
            <a:ext cx="284001" cy="284001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B474DC05-06F3-4654-951A-A1C1CA52C614}"/>
              </a:ext>
            </a:extLst>
          </p:cNvPr>
          <p:cNvSpPr/>
          <p:nvPr/>
        </p:nvSpPr>
        <p:spPr>
          <a:xfrm>
            <a:off x="6816773" y="1438602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2A8948D1-19F7-4EF3-B86A-906F03EB1210}"/>
              </a:ext>
            </a:extLst>
          </p:cNvPr>
          <p:cNvSpPr/>
          <p:nvPr/>
        </p:nvSpPr>
        <p:spPr>
          <a:xfrm>
            <a:off x="11374033" y="5354794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C6C95D1-58E3-D4D6-1E31-F00310E4AE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20" y="5016381"/>
            <a:ext cx="1717850" cy="171742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0BDF199-4863-D03F-4602-0639F5F954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715" y="4832291"/>
            <a:ext cx="2025709" cy="20257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27E5E17-40AF-24B2-6BA6-78471396E9C1}"/>
              </a:ext>
            </a:extLst>
          </p:cNvPr>
          <p:cNvSpPr txBox="1"/>
          <p:nvPr/>
        </p:nvSpPr>
        <p:spPr>
          <a:xfrm>
            <a:off x="3153399" y="5418034"/>
            <a:ext cx="243555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chemeClr val="bg1"/>
                </a:solidFill>
                <a:latin typeface="Montserrat Bold" panose="00000800000000000000" pitchFamily="2" charset="-52"/>
              </a:rPr>
              <a:t>Аксе</a:t>
            </a:r>
            <a:r>
              <a:rPr lang="ru-RU" sz="2000" dirty="0" err="1">
                <a:solidFill>
                  <a:schemeClr val="accent4"/>
                </a:solidFill>
                <a:latin typeface="Montserrat Bold" panose="00000800000000000000" pitchFamily="2" charset="-52"/>
              </a:rPr>
              <a:t>^</a:t>
            </a:r>
            <a:r>
              <a:rPr lang="ru-RU" dirty="0" err="1">
                <a:solidFill>
                  <a:schemeClr val="bg1"/>
                </a:solidFill>
                <a:latin typeface="Montserrat Bold" panose="00000800000000000000" pitchFamily="2" charset="-52"/>
              </a:rPr>
              <a:t>ератор</a:t>
            </a:r>
            <a:r>
              <a:rPr lang="ru-RU" dirty="0">
                <a:solidFill>
                  <a:schemeClr val="bg1"/>
                </a:solidFill>
                <a:latin typeface="Montserrat Bold" panose="00000800000000000000" pitchFamily="2" charset="-52"/>
              </a:rPr>
              <a:t> МГТУ </a:t>
            </a:r>
            <a:r>
              <a:rPr lang="ru-RU" dirty="0" err="1">
                <a:solidFill>
                  <a:schemeClr val="bg1"/>
                </a:solidFill>
                <a:latin typeface="Montserrat Bold" panose="00000800000000000000" pitchFamily="2" charset="-52"/>
              </a:rPr>
              <a:t>им.Баумана</a:t>
            </a:r>
            <a:endParaRPr lang="ru-RU" dirty="0">
              <a:solidFill>
                <a:schemeClr val="bg1"/>
              </a:solidFill>
              <a:latin typeface="Montserrat Bold" panose="000008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497274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de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745 -0.17593 C 0.98229 -0.17593 1.35964 0.22013 1.35964 0.70833 C 1.35964 1.19583 0.98229 1.59351 0.51745 1.59351 C 0.05273 1.59351 -0.32435 1.19583 -0.32435 0.70833 C -0.32435 0.22013 0.05273 -0.17593 0.51745 -0.17593 Z " pathEditMode="relative" rAng="0" ptsTypes="AAAAA">
                                      <p:cBhvr>
                                        <p:cTn id="6" dur="2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8847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48000" decel="52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81481E-6 L -2.5E-6 0.02453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2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5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6" presetClass="emph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30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50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30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150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30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150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30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50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accel="44000" decel="56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8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accel="52000" decel="4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2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accel="52000" decel="4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E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Овал 57">
            <a:extLst>
              <a:ext uri="{FF2B5EF4-FFF2-40B4-BE49-F238E27FC236}">
                <a16:creationId xmlns:a16="http://schemas.microsoft.com/office/drawing/2014/main" id="{2206FB61-3AF0-451B-8D71-FCA4DD92BE47}"/>
              </a:ext>
            </a:extLst>
          </p:cNvPr>
          <p:cNvSpPr/>
          <p:nvPr/>
        </p:nvSpPr>
        <p:spPr>
          <a:xfrm rot="16200000">
            <a:off x="3587120" y="5022323"/>
            <a:ext cx="4895117" cy="4895117"/>
          </a:xfrm>
          <a:prstGeom prst="ellipse">
            <a:avLst/>
          </a:prstGeom>
          <a:solidFill>
            <a:srgbClr val="7499DE"/>
          </a:solidFill>
          <a:ln w="1079500" cap="rnd">
            <a:solidFill>
              <a:srgbClr val="7499DE"/>
            </a:solidFill>
          </a:ln>
          <a:effectLst>
            <a:glow rad="139700">
              <a:schemeClr val="accent1">
                <a:lumMod val="20000"/>
                <a:lumOff val="80000"/>
                <a:alpha val="2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AF981432-A177-411B-ACC2-78A04EA14D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553" y="1277077"/>
            <a:ext cx="14725694" cy="14725694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470D5264-E891-40E5-8F4E-87A5342B76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1957" y="239482"/>
            <a:ext cx="14725694" cy="1472569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8FCC63-6223-47B8-B300-4D061988C338}"/>
              </a:ext>
            </a:extLst>
          </p:cNvPr>
          <p:cNvSpPr txBox="1"/>
          <p:nvPr/>
        </p:nvSpPr>
        <p:spPr>
          <a:xfrm>
            <a:off x="582203" y="657225"/>
            <a:ext cx="29231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dirty="0">
                <a:solidFill>
                  <a:schemeClr val="bg1">
                    <a:lumMod val="95000"/>
                  </a:schemeClr>
                </a:solidFill>
                <a:latin typeface="Montserrat ExtraBold" panose="00000900000000000000" pitchFamily="2" charset="-52"/>
              </a:rPr>
              <a:t>Проблемы</a:t>
            </a: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E45BDB98-4DBB-42B9-93BA-3872EF44F399}"/>
              </a:ext>
            </a:extLst>
          </p:cNvPr>
          <p:cNvSpPr/>
          <p:nvPr/>
        </p:nvSpPr>
        <p:spPr>
          <a:xfrm>
            <a:off x="2620558" y="7462115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A301EFF2-5156-4689-AD40-EBE1B89C1825}"/>
              </a:ext>
            </a:extLst>
          </p:cNvPr>
          <p:cNvSpPr/>
          <p:nvPr/>
        </p:nvSpPr>
        <p:spPr>
          <a:xfrm>
            <a:off x="-1064948" y="-901109"/>
            <a:ext cx="153596" cy="153596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804560A9-6E64-48E4-9619-7658FFCE250F}"/>
              </a:ext>
            </a:extLst>
          </p:cNvPr>
          <p:cNvSpPr/>
          <p:nvPr/>
        </p:nvSpPr>
        <p:spPr>
          <a:xfrm>
            <a:off x="9906394" y="-1139821"/>
            <a:ext cx="153596" cy="153596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635FE805-53EB-4520-BC48-F556CD57557A}"/>
              </a:ext>
            </a:extLst>
          </p:cNvPr>
          <p:cNvSpPr/>
          <p:nvPr/>
        </p:nvSpPr>
        <p:spPr>
          <a:xfrm>
            <a:off x="13906806" y="-378383"/>
            <a:ext cx="221773" cy="221773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Крест 31">
            <a:extLst>
              <a:ext uri="{FF2B5EF4-FFF2-40B4-BE49-F238E27FC236}">
                <a16:creationId xmlns:a16="http://schemas.microsoft.com/office/drawing/2014/main" id="{0048E66F-F2DE-4143-BDDE-D3FD9D05545E}"/>
              </a:ext>
            </a:extLst>
          </p:cNvPr>
          <p:cNvSpPr/>
          <p:nvPr/>
        </p:nvSpPr>
        <p:spPr>
          <a:xfrm rot="4560074">
            <a:off x="5669282" y="7490899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Крест 32">
            <a:extLst>
              <a:ext uri="{FF2B5EF4-FFF2-40B4-BE49-F238E27FC236}">
                <a16:creationId xmlns:a16="http://schemas.microsoft.com/office/drawing/2014/main" id="{15BF7DD3-19A1-453F-910E-6045765103D2}"/>
              </a:ext>
            </a:extLst>
          </p:cNvPr>
          <p:cNvSpPr/>
          <p:nvPr/>
        </p:nvSpPr>
        <p:spPr>
          <a:xfrm rot="13012002">
            <a:off x="4057628" y="-701179"/>
            <a:ext cx="120935" cy="120935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Крест 33">
            <a:extLst>
              <a:ext uri="{FF2B5EF4-FFF2-40B4-BE49-F238E27FC236}">
                <a16:creationId xmlns:a16="http://schemas.microsoft.com/office/drawing/2014/main" id="{2159BE62-81DD-4E56-AB5F-9B9A19F8F82F}"/>
              </a:ext>
            </a:extLst>
          </p:cNvPr>
          <p:cNvSpPr/>
          <p:nvPr/>
        </p:nvSpPr>
        <p:spPr>
          <a:xfrm rot="4560074">
            <a:off x="-867042" y="6902311"/>
            <a:ext cx="417620" cy="417620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Крест 34">
            <a:extLst>
              <a:ext uri="{FF2B5EF4-FFF2-40B4-BE49-F238E27FC236}">
                <a16:creationId xmlns:a16="http://schemas.microsoft.com/office/drawing/2014/main" id="{46D35AE7-1FEF-4764-9EEA-C5100FE82F0F}"/>
              </a:ext>
            </a:extLst>
          </p:cNvPr>
          <p:cNvSpPr/>
          <p:nvPr/>
        </p:nvSpPr>
        <p:spPr>
          <a:xfrm rot="7180459">
            <a:off x="9570715" y="-1398701"/>
            <a:ext cx="284001" cy="284001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B474DC05-06F3-4654-951A-A1C1CA52C614}"/>
              </a:ext>
            </a:extLst>
          </p:cNvPr>
          <p:cNvSpPr/>
          <p:nvPr/>
        </p:nvSpPr>
        <p:spPr>
          <a:xfrm>
            <a:off x="7372954" y="-1063023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2A8948D1-19F7-4EF3-B86A-906F03EB1210}"/>
              </a:ext>
            </a:extLst>
          </p:cNvPr>
          <p:cNvSpPr/>
          <p:nvPr/>
        </p:nvSpPr>
        <p:spPr>
          <a:xfrm>
            <a:off x="17399481" y="11117499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2C7208-CA0C-4120-88C3-6DDCBA41D0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7" b="98512" l="3167" r="96889">
                        <a14:foregroundMark x1="8167" y1="66884" x2="5556" y2="98791"/>
                        <a14:foregroundMark x1="5556" y1="98791" x2="13667" y2="97023"/>
                        <a14:foregroundMark x1="13667" y1="97023" x2="17778" y2="97953"/>
                        <a14:foregroundMark x1="17778" y1="97953" x2="19111" y2="68279"/>
                        <a14:foregroundMark x1="19111" y1="68279" x2="16667" y2="95256"/>
                        <a14:foregroundMark x1="16667" y1="95256" x2="48389" y2="95535"/>
                        <a14:foregroundMark x1="48389" y1="95535" x2="27500" y2="92000"/>
                        <a14:foregroundMark x1="27500" y1="92000" x2="34389" y2="91256"/>
                        <a14:foregroundMark x1="34389" y1="91256" x2="42667" y2="81767"/>
                        <a14:foregroundMark x1="42667" y1="81767" x2="47889" y2="84465"/>
                        <a14:foregroundMark x1="47889" y1="84465" x2="59722" y2="98512"/>
                        <a14:foregroundMark x1="59722" y1="98512" x2="61389" y2="88930"/>
                        <a14:foregroundMark x1="61389" y1="88930" x2="63833" y2="82605"/>
                        <a14:foregroundMark x1="63833" y1="82605" x2="67111" y2="83256"/>
                        <a14:foregroundMark x1="6111" y1="67535" x2="5667" y2="86884"/>
                        <a14:foregroundMark x1="5667" y1="86884" x2="3167" y2="93302"/>
                        <a14:foregroundMark x1="3167" y1="93302" x2="6000" y2="92651"/>
                        <a14:foregroundMark x1="70667" y1="96465" x2="96889" y2="93395"/>
                        <a14:foregroundMark x1="96889" y1="93395" x2="89833" y2="83256"/>
                        <a14:foregroundMark x1="89833" y1="83256" x2="86000" y2="81209"/>
                        <a14:foregroundMark x1="86000" y1="81209" x2="83667" y2="89395"/>
                        <a14:foregroundMark x1="83667" y1="89395" x2="73389" y2="91442"/>
                        <a14:foregroundMark x1="73389" y1="91442" x2="70944" y2="97395"/>
                        <a14:foregroundMark x1="70944" y1="97395" x2="70667" y2="97395"/>
                        <a14:foregroundMark x1="10389" y1="75256" x2="9167" y2="74977"/>
                        <a14:foregroundMark x1="39611" y1="76372" x2="39556" y2="75535"/>
                        <a14:foregroundMark x1="47278" y1="76744" x2="47333" y2="78233"/>
                        <a14:foregroundMark x1="32833" y1="80744" x2="34000" y2="79070"/>
                        <a14:foregroundMark x1="21833" y1="81116" x2="21944" y2="83256"/>
                        <a14:foregroundMark x1="21944" y1="83256" x2="21889" y2="75535"/>
                        <a14:backgroundMark x1="31278" y1="18698" x2="22833" y2="20186"/>
                        <a14:backgroundMark x1="22833" y1="20186" x2="26444" y2="37395"/>
                        <a14:backgroundMark x1="26444" y1="37395" x2="16278" y2="39628"/>
                        <a14:backgroundMark x1="16278" y1="39628" x2="21222" y2="48279"/>
                        <a14:backgroundMark x1="21222" y1="48279" x2="10111" y2="54977"/>
                        <a14:backgroundMark x1="29556" y1="63721" x2="28000" y2="73860"/>
                        <a14:backgroundMark x1="28000" y1="73860" x2="24722" y2="79535"/>
                        <a14:backgroundMark x1="24722" y1="79535" x2="24722" y2="79442"/>
                        <a14:backgroundMark x1="15000" y1="80837" x2="14944" y2="82791"/>
                        <a14:backgroundMark x1="64278" y1="72930" x2="73222" y2="65302"/>
                        <a14:backgroundMark x1="73222" y1="65302" x2="71944" y2="77209"/>
                        <a14:backgroundMark x1="71944" y1="77209" x2="75667" y2="59442"/>
                        <a14:backgroundMark x1="75667" y1="59442" x2="72056" y2="64930"/>
                        <a14:backgroundMark x1="72056" y1="64930" x2="70278" y2="65581"/>
                        <a14:backgroundMark x1="86611" y1="61953" x2="90333" y2="71628"/>
                        <a14:backgroundMark x1="90333" y1="71628" x2="95500" y2="77488"/>
                        <a14:backgroundMark x1="95500" y1="77488" x2="98222" y2="52279"/>
                        <a14:backgroundMark x1="98222" y1="52279" x2="94889" y2="45395"/>
                        <a14:backgroundMark x1="94889" y1="45395" x2="88056" y2="53395"/>
                        <a14:backgroundMark x1="88056" y1="53395" x2="86278" y2="63070"/>
                        <a14:backgroundMark x1="81056" y1="55442" x2="76278" y2="44744"/>
                        <a14:backgroundMark x1="76278" y1="44744" x2="78389" y2="28651"/>
                        <a14:backgroundMark x1="78389" y1="28651" x2="71111" y2="27256"/>
                        <a14:backgroundMark x1="71111" y1="27256" x2="70333" y2="47349"/>
                        <a14:backgroundMark x1="70333" y1="47349" x2="64556" y2="36372"/>
                        <a14:backgroundMark x1="64556" y1="36372" x2="64333" y2="51070"/>
                        <a14:backgroundMark x1="64333" y1="51070" x2="60000" y2="43442"/>
                        <a14:backgroundMark x1="60000" y1="43442" x2="60167" y2="56837"/>
                        <a14:backgroundMark x1="60167" y1="56837" x2="55611" y2="48837"/>
                        <a14:backgroundMark x1="55611" y1="48837" x2="56333" y2="64279"/>
                        <a14:backgroundMark x1="56333" y1="64279" x2="51389" y2="56930"/>
                        <a14:backgroundMark x1="51389" y1="56930" x2="50167" y2="67535"/>
                        <a14:backgroundMark x1="50167" y1="67535" x2="41389" y2="52186"/>
                        <a14:backgroundMark x1="41389" y1="52186" x2="44667" y2="70326"/>
                        <a14:backgroundMark x1="44667" y1="70326" x2="40889" y2="52744"/>
                        <a14:backgroundMark x1="40889" y1="52744" x2="43111" y2="47814"/>
                        <a14:backgroundMark x1="38500" y1="76558" x2="38500" y2="77302"/>
                      </a14:backgroundRemoval>
                    </a14:imgEffect>
                    <a14:imgEffect>
                      <a14:colorTemperature colorTemp="5500"/>
                    </a14:imgEffect>
                    <a14:imgEffect>
                      <a14:saturation sat="80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2893"/>
          <a:stretch/>
        </p:blipFill>
        <p:spPr>
          <a:xfrm>
            <a:off x="-3700" y="4155311"/>
            <a:ext cx="12195700" cy="270268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2999DA7C-E7A6-40A7-9C54-E77EE1B7EA7C}"/>
              </a:ext>
            </a:extLst>
          </p:cNvPr>
          <p:cNvSpPr txBox="1"/>
          <p:nvPr/>
        </p:nvSpPr>
        <p:spPr>
          <a:xfrm>
            <a:off x="7841896" y="599732"/>
            <a:ext cx="37416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500" dirty="0">
                <a:solidFill>
                  <a:schemeClr val="bg1">
                    <a:lumMod val="95000"/>
                  </a:schemeClr>
                </a:solidFill>
                <a:latin typeface="Montserrat ExtraBold" panose="00000900000000000000" pitchFamily="2" charset="-52"/>
              </a:rPr>
              <a:t>Актуальность</a:t>
            </a:r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C34C459E-F72F-4312-BD58-20606ACF0E89}"/>
              </a:ext>
            </a:extLst>
          </p:cNvPr>
          <p:cNvSpPr/>
          <p:nvPr/>
        </p:nvSpPr>
        <p:spPr>
          <a:xfrm>
            <a:off x="115625" y="4179499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Крест 44">
            <a:extLst>
              <a:ext uri="{FF2B5EF4-FFF2-40B4-BE49-F238E27FC236}">
                <a16:creationId xmlns:a16="http://schemas.microsoft.com/office/drawing/2014/main" id="{477D9C84-72C0-4CD5-8D75-89C04C3281DE}"/>
              </a:ext>
            </a:extLst>
          </p:cNvPr>
          <p:cNvSpPr/>
          <p:nvPr/>
        </p:nvSpPr>
        <p:spPr>
          <a:xfrm rot="4560074">
            <a:off x="3279407" y="4854898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>
            <a:extLst>
              <a:ext uri="{FF2B5EF4-FFF2-40B4-BE49-F238E27FC236}">
                <a16:creationId xmlns:a16="http://schemas.microsoft.com/office/drawing/2014/main" id="{F747903D-C778-4F74-849A-DE3C2C8FB787}"/>
              </a:ext>
            </a:extLst>
          </p:cNvPr>
          <p:cNvSpPr/>
          <p:nvPr/>
        </p:nvSpPr>
        <p:spPr>
          <a:xfrm>
            <a:off x="8598140" y="138049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Крест 46">
            <a:extLst>
              <a:ext uri="{FF2B5EF4-FFF2-40B4-BE49-F238E27FC236}">
                <a16:creationId xmlns:a16="http://schemas.microsoft.com/office/drawing/2014/main" id="{B21AA9CE-4C14-40BB-BE93-AA3C5D87DD45}"/>
              </a:ext>
            </a:extLst>
          </p:cNvPr>
          <p:cNvSpPr/>
          <p:nvPr/>
        </p:nvSpPr>
        <p:spPr>
          <a:xfrm rot="4560074">
            <a:off x="11761922" y="813448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Крест 47">
            <a:extLst>
              <a:ext uri="{FF2B5EF4-FFF2-40B4-BE49-F238E27FC236}">
                <a16:creationId xmlns:a16="http://schemas.microsoft.com/office/drawing/2014/main" id="{CC4C4AC4-522D-4F7C-B1ED-1079EA6D3FEA}"/>
              </a:ext>
            </a:extLst>
          </p:cNvPr>
          <p:cNvSpPr/>
          <p:nvPr/>
        </p:nvSpPr>
        <p:spPr>
          <a:xfrm rot="2489179">
            <a:off x="9603335" y="4940322"/>
            <a:ext cx="257654" cy="257654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D99CE40F-2DCD-44C4-B7E5-9555F01364DF}"/>
              </a:ext>
            </a:extLst>
          </p:cNvPr>
          <p:cNvSpPr/>
          <p:nvPr/>
        </p:nvSpPr>
        <p:spPr>
          <a:xfrm>
            <a:off x="4436963" y="722373"/>
            <a:ext cx="187045" cy="187045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58CFA84D-2317-4D34-883C-500D47F8A974}"/>
              </a:ext>
            </a:extLst>
          </p:cNvPr>
          <p:cNvSpPr/>
          <p:nvPr/>
        </p:nvSpPr>
        <p:spPr>
          <a:xfrm>
            <a:off x="6034679" y="3612493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Крест 50">
            <a:extLst>
              <a:ext uri="{FF2B5EF4-FFF2-40B4-BE49-F238E27FC236}">
                <a16:creationId xmlns:a16="http://schemas.microsoft.com/office/drawing/2014/main" id="{97694297-A14F-42DA-8496-4D9A1F31AFA3}"/>
              </a:ext>
            </a:extLst>
          </p:cNvPr>
          <p:cNvSpPr/>
          <p:nvPr/>
        </p:nvSpPr>
        <p:spPr>
          <a:xfrm rot="924810">
            <a:off x="148871" y="1403265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Крест 37">
            <a:extLst>
              <a:ext uri="{FF2B5EF4-FFF2-40B4-BE49-F238E27FC236}">
                <a16:creationId xmlns:a16="http://schemas.microsoft.com/office/drawing/2014/main" id="{E0B037E5-5138-4108-B476-15ED87BE5311}"/>
              </a:ext>
            </a:extLst>
          </p:cNvPr>
          <p:cNvSpPr/>
          <p:nvPr/>
        </p:nvSpPr>
        <p:spPr>
          <a:xfrm rot="4560074">
            <a:off x="5219712" y="-12471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5AEDE1FE-BC55-47A4-ABA3-4AD55AD7FB93}"/>
              </a:ext>
            </a:extLst>
          </p:cNvPr>
          <p:cNvGrpSpPr/>
          <p:nvPr/>
        </p:nvGrpSpPr>
        <p:grpSpPr>
          <a:xfrm>
            <a:off x="636455" y="1402950"/>
            <a:ext cx="5277915" cy="2007287"/>
            <a:chOff x="618777" y="1402950"/>
            <a:chExt cx="5277915" cy="200728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C8C4009-2101-4992-90E0-F15B8C4629F5}"/>
                </a:ext>
              </a:extLst>
            </p:cNvPr>
            <p:cNvSpPr txBox="1"/>
            <p:nvPr/>
          </p:nvSpPr>
          <p:spPr>
            <a:xfrm>
              <a:off x="618777" y="1402950"/>
              <a:ext cx="5114204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1900" dirty="0">
                  <a:solidFill>
                    <a:schemeClr val="bg1">
                      <a:lumMod val="95000"/>
                    </a:schemeClr>
                  </a:solidFill>
                  <a:latin typeface="Montserrat" panose="00000500000000000000" pitchFamily="2" charset="-52"/>
                </a:rPr>
                <a:t>Низкое качество жизни в городах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ru-RU" sz="190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BE68601-2EBF-4EE1-9024-7AD8DEA38D48}"/>
                </a:ext>
              </a:extLst>
            </p:cNvPr>
            <p:cNvSpPr txBox="1"/>
            <p:nvPr/>
          </p:nvSpPr>
          <p:spPr>
            <a:xfrm>
              <a:off x="618777" y="2733129"/>
              <a:ext cx="5114204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1900" dirty="0">
                  <a:solidFill>
                    <a:schemeClr val="bg1">
                      <a:lumMod val="95000"/>
                    </a:schemeClr>
                  </a:solidFill>
                  <a:latin typeface="Montserrat" panose="00000500000000000000" pitchFamily="2" charset="-52"/>
                </a:rPr>
                <a:t>Отсутствие качественных альтернатив на рынке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6A9A9D7-F49C-4FC5-A062-0F01CFDAB3C0}"/>
                </a:ext>
              </a:extLst>
            </p:cNvPr>
            <p:cNvSpPr txBox="1"/>
            <p:nvPr/>
          </p:nvSpPr>
          <p:spPr>
            <a:xfrm>
              <a:off x="618777" y="1933341"/>
              <a:ext cx="527791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1900" dirty="0">
                  <a:solidFill>
                    <a:schemeClr val="bg1">
                      <a:lumMod val="95000"/>
                    </a:schemeClr>
                  </a:solidFill>
                  <a:latin typeface="Montserrat" panose="00000500000000000000" pitchFamily="2" charset="-52"/>
                </a:rPr>
                <a:t>Массовая проблема недостатка витаминов</a:t>
              </a:r>
            </a:p>
          </p:txBody>
        </p: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37014789-291E-410A-8524-FC41ED5B4DCA}"/>
              </a:ext>
            </a:extLst>
          </p:cNvPr>
          <p:cNvGrpSpPr/>
          <p:nvPr/>
        </p:nvGrpSpPr>
        <p:grpSpPr>
          <a:xfrm>
            <a:off x="6405620" y="1372702"/>
            <a:ext cx="5458431" cy="1820311"/>
            <a:chOff x="6405620" y="1372702"/>
            <a:chExt cx="5458431" cy="1820311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BA56C85-1916-4D3F-873E-683A496564CD}"/>
                </a:ext>
              </a:extLst>
            </p:cNvPr>
            <p:cNvSpPr txBox="1"/>
            <p:nvPr/>
          </p:nvSpPr>
          <p:spPr>
            <a:xfrm>
              <a:off x="6405620" y="1982065"/>
              <a:ext cx="5114204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1900" dirty="0">
                  <a:solidFill>
                    <a:schemeClr val="bg1">
                      <a:lumMod val="95000"/>
                    </a:schemeClr>
                  </a:solidFill>
                  <a:latin typeface="Montserrat" panose="00000500000000000000" pitchFamily="2" charset="-52"/>
                </a:rPr>
                <a:t>Инновационный способ приема витаминов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E2FBD57-9D2C-4210-854A-373556F4A295}"/>
                </a:ext>
              </a:extLst>
            </p:cNvPr>
            <p:cNvSpPr txBox="1"/>
            <p:nvPr/>
          </p:nvSpPr>
          <p:spPr>
            <a:xfrm>
              <a:off x="6405620" y="2808292"/>
              <a:ext cx="5114204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1900" dirty="0">
                  <a:solidFill>
                    <a:schemeClr val="bg1">
                      <a:lumMod val="95000"/>
                    </a:schemeClr>
                  </a:solidFill>
                  <a:latin typeface="Montserrat" panose="00000500000000000000" pitchFamily="2" charset="-52"/>
                </a:rPr>
                <a:t>Мобильность и персонализация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4C35F1A-08FB-4BF3-9E5F-909A22295675}"/>
                </a:ext>
              </a:extLst>
            </p:cNvPr>
            <p:cNvSpPr txBox="1"/>
            <p:nvPr/>
          </p:nvSpPr>
          <p:spPr>
            <a:xfrm>
              <a:off x="6405620" y="1372702"/>
              <a:ext cx="545843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1900" dirty="0">
                  <a:solidFill>
                    <a:schemeClr val="bg1">
                      <a:lumMod val="95000"/>
                    </a:schemeClr>
                  </a:solidFill>
                  <a:latin typeface="Montserrat" panose="00000500000000000000" pitchFamily="2" charset="-52"/>
                </a:rPr>
                <a:t>Поддержка здорового образа жизни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14838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30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50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30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50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accel="44000" decel="56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1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accel="52000" decel="4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5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accel="52000" decel="4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30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150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30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150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30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150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30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50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3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E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Овал 57">
            <a:extLst>
              <a:ext uri="{FF2B5EF4-FFF2-40B4-BE49-F238E27FC236}">
                <a16:creationId xmlns:a16="http://schemas.microsoft.com/office/drawing/2014/main" id="{2206FB61-3AF0-451B-8D71-FCA4DD92BE47}"/>
              </a:ext>
            </a:extLst>
          </p:cNvPr>
          <p:cNvSpPr/>
          <p:nvPr/>
        </p:nvSpPr>
        <p:spPr>
          <a:xfrm rot="16200000">
            <a:off x="-1936579" y="-15826062"/>
            <a:ext cx="16065158" cy="16065158"/>
          </a:xfrm>
          <a:prstGeom prst="ellipse">
            <a:avLst/>
          </a:prstGeom>
          <a:solidFill>
            <a:srgbClr val="7499DE"/>
          </a:solidFill>
          <a:ln w="1079500" cap="rnd">
            <a:solidFill>
              <a:srgbClr val="7499DE"/>
            </a:solidFill>
          </a:ln>
          <a:effectLst>
            <a:glow rad="139700">
              <a:schemeClr val="accent1">
                <a:lumMod val="20000"/>
                <a:lumOff val="80000"/>
                <a:alpha val="2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2A8948D1-19F7-4EF3-B86A-906F03EB1210}"/>
              </a:ext>
            </a:extLst>
          </p:cNvPr>
          <p:cNvSpPr/>
          <p:nvPr/>
        </p:nvSpPr>
        <p:spPr>
          <a:xfrm>
            <a:off x="17399481" y="11117499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4DB22A0D-D901-414E-A362-9D418D5B59EE}"/>
              </a:ext>
            </a:extLst>
          </p:cNvPr>
          <p:cNvSpPr/>
          <p:nvPr/>
        </p:nvSpPr>
        <p:spPr>
          <a:xfrm>
            <a:off x="2620558" y="-3617612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B6D10EA7-B208-480E-9F7F-92EBAC452752}"/>
              </a:ext>
            </a:extLst>
          </p:cNvPr>
          <p:cNvSpPr/>
          <p:nvPr/>
        </p:nvSpPr>
        <p:spPr>
          <a:xfrm>
            <a:off x="-1064948" y="-11980836"/>
            <a:ext cx="153596" cy="153596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id="{6B391F4A-4885-4CA6-B660-F81BABF2F4D3}"/>
              </a:ext>
            </a:extLst>
          </p:cNvPr>
          <p:cNvSpPr/>
          <p:nvPr/>
        </p:nvSpPr>
        <p:spPr>
          <a:xfrm>
            <a:off x="1872480" y="-10807162"/>
            <a:ext cx="153596" cy="153596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Овал 59">
            <a:extLst>
              <a:ext uri="{FF2B5EF4-FFF2-40B4-BE49-F238E27FC236}">
                <a16:creationId xmlns:a16="http://schemas.microsoft.com/office/drawing/2014/main" id="{5FB344D1-735B-45A9-9DBD-E969ACE56658}"/>
              </a:ext>
            </a:extLst>
          </p:cNvPr>
          <p:cNvSpPr/>
          <p:nvPr/>
        </p:nvSpPr>
        <p:spPr>
          <a:xfrm>
            <a:off x="13906806" y="-11458110"/>
            <a:ext cx="221773" cy="221773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Крест 60">
            <a:extLst>
              <a:ext uri="{FF2B5EF4-FFF2-40B4-BE49-F238E27FC236}">
                <a16:creationId xmlns:a16="http://schemas.microsoft.com/office/drawing/2014/main" id="{63DE1AA4-B783-458F-8928-2E346201DAF8}"/>
              </a:ext>
            </a:extLst>
          </p:cNvPr>
          <p:cNvSpPr/>
          <p:nvPr/>
        </p:nvSpPr>
        <p:spPr>
          <a:xfrm rot="4560074">
            <a:off x="5669282" y="-3588828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Крест 61">
            <a:extLst>
              <a:ext uri="{FF2B5EF4-FFF2-40B4-BE49-F238E27FC236}">
                <a16:creationId xmlns:a16="http://schemas.microsoft.com/office/drawing/2014/main" id="{81F7C4C8-19F0-4B39-8E63-0DF6982CDAF9}"/>
              </a:ext>
            </a:extLst>
          </p:cNvPr>
          <p:cNvSpPr/>
          <p:nvPr/>
        </p:nvSpPr>
        <p:spPr>
          <a:xfrm rot="13012002">
            <a:off x="4057628" y="-11780906"/>
            <a:ext cx="120935" cy="120935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Крест 62">
            <a:extLst>
              <a:ext uri="{FF2B5EF4-FFF2-40B4-BE49-F238E27FC236}">
                <a16:creationId xmlns:a16="http://schemas.microsoft.com/office/drawing/2014/main" id="{EDF8B895-2567-4292-A8F5-8B94700436C2}"/>
              </a:ext>
            </a:extLst>
          </p:cNvPr>
          <p:cNvSpPr/>
          <p:nvPr/>
        </p:nvSpPr>
        <p:spPr>
          <a:xfrm rot="4560074">
            <a:off x="-867042" y="-4177416"/>
            <a:ext cx="417620" cy="417620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Крест 63">
            <a:extLst>
              <a:ext uri="{FF2B5EF4-FFF2-40B4-BE49-F238E27FC236}">
                <a16:creationId xmlns:a16="http://schemas.microsoft.com/office/drawing/2014/main" id="{139B9CFC-3ECB-47BD-BCAC-79B3752223B5}"/>
              </a:ext>
            </a:extLst>
          </p:cNvPr>
          <p:cNvSpPr/>
          <p:nvPr/>
        </p:nvSpPr>
        <p:spPr>
          <a:xfrm rot="7180459">
            <a:off x="11754099" y="-6462537"/>
            <a:ext cx="284001" cy="284001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9CF3B897-7EFC-46C1-9F97-4F8415186AAE}"/>
              </a:ext>
            </a:extLst>
          </p:cNvPr>
          <p:cNvSpPr/>
          <p:nvPr/>
        </p:nvSpPr>
        <p:spPr>
          <a:xfrm>
            <a:off x="7372954" y="-12142750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Овал 66">
            <a:extLst>
              <a:ext uri="{FF2B5EF4-FFF2-40B4-BE49-F238E27FC236}">
                <a16:creationId xmlns:a16="http://schemas.microsoft.com/office/drawing/2014/main" id="{9C25868A-FBCC-4A56-8FFC-B2257BF1079E}"/>
              </a:ext>
            </a:extLst>
          </p:cNvPr>
          <p:cNvSpPr/>
          <p:nvPr/>
        </p:nvSpPr>
        <p:spPr>
          <a:xfrm>
            <a:off x="115625" y="-6900228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Крест 67">
            <a:extLst>
              <a:ext uri="{FF2B5EF4-FFF2-40B4-BE49-F238E27FC236}">
                <a16:creationId xmlns:a16="http://schemas.microsoft.com/office/drawing/2014/main" id="{FEA54C1A-CB06-4AFE-A715-9E1FBD1A25DE}"/>
              </a:ext>
            </a:extLst>
          </p:cNvPr>
          <p:cNvSpPr/>
          <p:nvPr/>
        </p:nvSpPr>
        <p:spPr>
          <a:xfrm rot="4560074">
            <a:off x="1646550" y="-6228988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Овал 68">
            <a:extLst>
              <a:ext uri="{FF2B5EF4-FFF2-40B4-BE49-F238E27FC236}">
                <a16:creationId xmlns:a16="http://schemas.microsoft.com/office/drawing/2014/main" id="{060DC67C-DF0F-4BF6-A5A0-E8B048C2D523}"/>
              </a:ext>
            </a:extLst>
          </p:cNvPr>
          <p:cNvSpPr/>
          <p:nvPr/>
        </p:nvSpPr>
        <p:spPr>
          <a:xfrm>
            <a:off x="8614597" y="-10925221"/>
            <a:ext cx="89728" cy="89728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Крест 69">
            <a:extLst>
              <a:ext uri="{FF2B5EF4-FFF2-40B4-BE49-F238E27FC236}">
                <a16:creationId xmlns:a16="http://schemas.microsoft.com/office/drawing/2014/main" id="{DAF938F8-05EA-42F3-9C94-100B20CD2CDF}"/>
              </a:ext>
            </a:extLst>
          </p:cNvPr>
          <p:cNvSpPr/>
          <p:nvPr/>
        </p:nvSpPr>
        <p:spPr>
          <a:xfrm rot="4560074">
            <a:off x="10687040" y="-11679083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Крест 70">
            <a:extLst>
              <a:ext uri="{FF2B5EF4-FFF2-40B4-BE49-F238E27FC236}">
                <a16:creationId xmlns:a16="http://schemas.microsoft.com/office/drawing/2014/main" id="{3788A2D4-6647-433D-854F-84DC1445DC8B}"/>
              </a:ext>
            </a:extLst>
          </p:cNvPr>
          <p:cNvSpPr/>
          <p:nvPr/>
        </p:nvSpPr>
        <p:spPr>
          <a:xfrm rot="2489179">
            <a:off x="10403004" y="-5254535"/>
            <a:ext cx="257654" cy="257654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Овал 71">
            <a:extLst>
              <a:ext uri="{FF2B5EF4-FFF2-40B4-BE49-F238E27FC236}">
                <a16:creationId xmlns:a16="http://schemas.microsoft.com/office/drawing/2014/main" id="{AF3CAEEF-8E05-4DB0-A6E8-16070491192D}"/>
              </a:ext>
            </a:extLst>
          </p:cNvPr>
          <p:cNvSpPr/>
          <p:nvPr/>
        </p:nvSpPr>
        <p:spPr>
          <a:xfrm>
            <a:off x="7085604" y="-4785088"/>
            <a:ext cx="76561" cy="76561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Крест 72">
            <a:extLst>
              <a:ext uri="{FF2B5EF4-FFF2-40B4-BE49-F238E27FC236}">
                <a16:creationId xmlns:a16="http://schemas.microsoft.com/office/drawing/2014/main" id="{5538C833-2641-44C5-BC67-051908389063}"/>
              </a:ext>
            </a:extLst>
          </p:cNvPr>
          <p:cNvSpPr/>
          <p:nvPr/>
        </p:nvSpPr>
        <p:spPr>
          <a:xfrm rot="924810">
            <a:off x="148871" y="-9676462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Крест 73">
            <a:extLst>
              <a:ext uri="{FF2B5EF4-FFF2-40B4-BE49-F238E27FC236}">
                <a16:creationId xmlns:a16="http://schemas.microsoft.com/office/drawing/2014/main" id="{4A15745C-0918-46DE-BCD2-EAED84248E3F}"/>
              </a:ext>
            </a:extLst>
          </p:cNvPr>
          <p:cNvSpPr/>
          <p:nvPr/>
        </p:nvSpPr>
        <p:spPr>
          <a:xfrm rot="4560074">
            <a:off x="5219712" y="-11092198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5" name="Прямая соединительная линия 74">
            <a:extLst>
              <a:ext uri="{FF2B5EF4-FFF2-40B4-BE49-F238E27FC236}">
                <a16:creationId xmlns:a16="http://schemas.microsoft.com/office/drawing/2014/main" id="{631048A7-FF0D-40A0-B011-F61EF0401881}"/>
              </a:ext>
            </a:extLst>
          </p:cNvPr>
          <p:cNvCxnSpPr>
            <a:cxnSpLocks/>
            <a:endCxn id="87" idx="1"/>
          </p:cNvCxnSpPr>
          <p:nvPr/>
        </p:nvCxnSpPr>
        <p:spPr>
          <a:xfrm flipV="1">
            <a:off x="3909680" y="-9088465"/>
            <a:ext cx="1922564" cy="21764"/>
          </a:xfrm>
          <a:prstGeom prst="line">
            <a:avLst/>
          </a:prstGeom>
          <a:ln w="19050">
            <a:solidFill>
              <a:srgbClr val="111E35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>
            <a:extLst>
              <a:ext uri="{FF2B5EF4-FFF2-40B4-BE49-F238E27FC236}">
                <a16:creationId xmlns:a16="http://schemas.microsoft.com/office/drawing/2014/main" id="{71E9C07E-3B9B-4D74-88FB-C427B74987BB}"/>
              </a:ext>
            </a:extLst>
          </p:cNvPr>
          <p:cNvCxnSpPr>
            <a:cxnSpLocks/>
          </p:cNvCxnSpPr>
          <p:nvPr/>
        </p:nvCxnSpPr>
        <p:spPr>
          <a:xfrm flipV="1">
            <a:off x="6436232" y="-9083241"/>
            <a:ext cx="1787677" cy="2160"/>
          </a:xfrm>
          <a:prstGeom prst="line">
            <a:avLst/>
          </a:prstGeom>
          <a:ln w="19050">
            <a:solidFill>
              <a:srgbClr val="111E35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>
            <a:extLst>
              <a:ext uri="{FF2B5EF4-FFF2-40B4-BE49-F238E27FC236}">
                <a16:creationId xmlns:a16="http://schemas.microsoft.com/office/drawing/2014/main" id="{3E8CB01C-B1B9-40DE-802B-F7BB6726926E}"/>
              </a:ext>
            </a:extLst>
          </p:cNvPr>
          <p:cNvCxnSpPr>
            <a:cxnSpLocks/>
          </p:cNvCxnSpPr>
          <p:nvPr/>
        </p:nvCxnSpPr>
        <p:spPr>
          <a:xfrm>
            <a:off x="6119297" y="-8809959"/>
            <a:ext cx="0" cy="1485200"/>
          </a:xfrm>
          <a:prstGeom prst="line">
            <a:avLst/>
          </a:prstGeom>
          <a:ln w="19050">
            <a:solidFill>
              <a:srgbClr val="111E35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Овал 77">
            <a:extLst>
              <a:ext uri="{FF2B5EF4-FFF2-40B4-BE49-F238E27FC236}">
                <a16:creationId xmlns:a16="http://schemas.microsoft.com/office/drawing/2014/main" id="{BF88C953-C2ED-47F1-93C0-717F6A351194}"/>
              </a:ext>
            </a:extLst>
          </p:cNvPr>
          <p:cNvSpPr/>
          <p:nvPr/>
        </p:nvSpPr>
        <p:spPr>
          <a:xfrm rot="2045471">
            <a:off x="8311924" y="-9591748"/>
            <a:ext cx="1616440" cy="1616440"/>
          </a:xfrm>
          <a:prstGeom prst="ellipse">
            <a:avLst/>
          </a:prstGeom>
          <a:solidFill>
            <a:srgbClr val="111E35"/>
          </a:solidFill>
          <a:ln w="825500" cap="rnd">
            <a:solidFill>
              <a:srgbClr val="111E35"/>
            </a:solidFill>
          </a:ln>
          <a:effectLst>
            <a:glow rad="139700">
              <a:schemeClr val="accent1">
                <a:lumMod val="20000"/>
                <a:lumOff val="80000"/>
                <a:alpha val="2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Дуга 79">
            <a:extLst>
              <a:ext uri="{FF2B5EF4-FFF2-40B4-BE49-F238E27FC236}">
                <a16:creationId xmlns:a16="http://schemas.microsoft.com/office/drawing/2014/main" id="{11456540-D4CB-4F07-98AF-26DB40EE207C}"/>
              </a:ext>
            </a:extLst>
          </p:cNvPr>
          <p:cNvSpPr/>
          <p:nvPr/>
        </p:nvSpPr>
        <p:spPr>
          <a:xfrm rot="2530550">
            <a:off x="7791165" y="-10043541"/>
            <a:ext cx="2591594" cy="2591594"/>
          </a:xfrm>
          <a:prstGeom prst="arc">
            <a:avLst>
              <a:gd name="adj1" fmla="val 16200000"/>
              <a:gd name="adj2" fmla="val 5244480"/>
            </a:avLst>
          </a:prstGeom>
          <a:ln w="317500" cap="rnd">
            <a:solidFill>
              <a:schemeClr val="accent5">
                <a:lumMod val="20000"/>
                <a:lumOff val="80000"/>
              </a:schemeClr>
            </a:solidFill>
          </a:ln>
          <a:effectLst>
            <a:glow rad="139700">
              <a:schemeClr val="accent1">
                <a:lumMod val="20000"/>
                <a:lumOff val="80000"/>
                <a:alpha val="2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Овал 80">
            <a:extLst>
              <a:ext uri="{FF2B5EF4-FFF2-40B4-BE49-F238E27FC236}">
                <a16:creationId xmlns:a16="http://schemas.microsoft.com/office/drawing/2014/main" id="{945CD9F6-831D-4E19-A9E1-6B9A4CC031BE}"/>
              </a:ext>
            </a:extLst>
          </p:cNvPr>
          <p:cNvSpPr/>
          <p:nvPr/>
        </p:nvSpPr>
        <p:spPr>
          <a:xfrm rot="2045471">
            <a:off x="5309710" y="-7107418"/>
            <a:ext cx="1616440" cy="1616440"/>
          </a:xfrm>
          <a:prstGeom prst="ellipse">
            <a:avLst/>
          </a:prstGeom>
          <a:solidFill>
            <a:srgbClr val="111E35"/>
          </a:solidFill>
          <a:ln w="825500" cap="rnd">
            <a:solidFill>
              <a:srgbClr val="111E35"/>
            </a:solidFill>
          </a:ln>
          <a:effectLst>
            <a:glow rad="139700">
              <a:schemeClr val="accent1">
                <a:lumMod val="20000"/>
                <a:lumOff val="80000"/>
                <a:alpha val="2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2" name="Picture 4">
            <a:extLst>
              <a:ext uri="{FF2B5EF4-FFF2-40B4-BE49-F238E27FC236}">
                <a16:creationId xmlns:a16="http://schemas.microsoft.com/office/drawing/2014/main" id="{3B8DB000-BE87-405B-BF92-A2441B265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097" b="90484" l="10000" r="90000">
                        <a14:foregroundMark x1="34333" y1="15000" x2="40889" y2="7581"/>
                        <a14:foregroundMark x1="40889" y1="7581" x2="45889" y2="10161"/>
                        <a14:foregroundMark x1="42889" y1="86935" x2="50333" y2="89839"/>
                        <a14:foregroundMark x1="50333" y1="89839" x2="57000" y2="89355"/>
                        <a14:foregroundMark x1="57000" y1="89355" x2="62778" y2="90645"/>
                        <a14:foregroundMark x1="62778" y1="90645" x2="64889" y2="89677"/>
                        <a14:foregroundMark x1="36444" y1="9032" x2="43000" y2="8226"/>
                        <a14:foregroundMark x1="43000" y1="8226" x2="43444" y2="70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01340" y="-7977756"/>
            <a:ext cx="4519541" cy="311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Дуга 82">
            <a:extLst>
              <a:ext uri="{FF2B5EF4-FFF2-40B4-BE49-F238E27FC236}">
                <a16:creationId xmlns:a16="http://schemas.microsoft.com/office/drawing/2014/main" id="{6C0DACE3-1791-4B61-AF78-5B08BD1D285A}"/>
              </a:ext>
            </a:extLst>
          </p:cNvPr>
          <p:cNvSpPr/>
          <p:nvPr/>
        </p:nvSpPr>
        <p:spPr>
          <a:xfrm rot="5400000">
            <a:off x="4788951" y="-7559211"/>
            <a:ext cx="2591594" cy="2591594"/>
          </a:xfrm>
          <a:prstGeom prst="arc">
            <a:avLst>
              <a:gd name="adj1" fmla="val 16200000"/>
              <a:gd name="adj2" fmla="val 5244480"/>
            </a:avLst>
          </a:prstGeom>
          <a:ln w="317500" cap="rnd">
            <a:solidFill>
              <a:schemeClr val="accent5">
                <a:lumMod val="20000"/>
                <a:lumOff val="80000"/>
              </a:schemeClr>
            </a:solidFill>
          </a:ln>
          <a:effectLst>
            <a:glow rad="139700">
              <a:schemeClr val="accent1">
                <a:lumMod val="20000"/>
                <a:lumOff val="80000"/>
                <a:alpha val="2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Овал 83">
            <a:extLst>
              <a:ext uri="{FF2B5EF4-FFF2-40B4-BE49-F238E27FC236}">
                <a16:creationId xmlns:a16="http://schemas.microsoft.com/office/drawing/2014/main" id="{68CB39B7-0437-4CCD-AE70-FAB4D0A1EE7E}"/>
              </a:ext>
            </a:extLst>
          </p:cNvPr>
          <p:cNvSpPr/>
          <p:nvPr/>
        </p:nvSpPr>
        <p:spPr>
          <a:xfrm rot="7445471">
            <a:off x="2351471" y="-9492375"/>
            <a:ext cx="1616440" cy="1616440"/>
          </a:xfrm>
          <a:prstGeom prst="ellipse">
            <a:avLst/>
          </a:prstGeom>
          <a:solidFill>
            <a:srgbClr val="111E35"/>
          </a:solidFill>
          <a:ln w="825500" cap="rnd">
            <a:solidFill>
              <a:srgbClr val="111E35"/>
            </a:solidFill>
          </a:ln>
          <a:effectLst>
            <a:glow rad="139700">
              <a:schemeClr val="accent1">
                <a:lumMod val="20000"/>
                <a:lumOff val="80000"/>
                <a:alpha val="2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C355E702-2B34-492F-9EB3-2126A95D107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71" b="22372"/>
          <a:stretch/>
        </p:blipFill>
        <p:spPr>
          <a:xfrm rot="19584684">
            <a:off x="2191255" y="-10143454"/>
            <a:ext cx="1650343" cy="2666990"/>
          </a:xfrm>
          <a:prstGeom prst="rect">
            <a:avLst/>
          </a:prstGeom>
          <a:effectLst>
            <a:outerShdw blurRad="558800" dist="38100" dir="2700000" algn="tl" rotWithShape="0">
              <a:srgbClr val="111E35">
                <a:alpha val="40000"/>
              </a:srgbClr>
            </a:outerShdw>
          </a:effectLst>
        </p:spPr>
      </p:pic>
      <p:sp>
        <p:nvSpPr>
          <p:cNvPr id="86" name="Дуга 85">
            <a:extLst>
              <a:ext uri="{FF2B5EF4-FFF2-40B4-BE49-F238E27FC236}">
                <a16:creationId xmlns:a16="http://schemas.microsoft.com/office/drawing/2014/main" id="{9BC4EAB4-0070-4829-AD41-FE9D5BEB6416}"/>
              </a:ext>
            </a:extLst>
          </p:cNvPr>
          <p:cNvSpPr/>
          <p:nvPr/>
        </p:nvSpPr>
        <p:spPr>
          <a:xfrm rot="7930550">
            <a:off x="1828110" y="-10013134"/>
            <a:ext cx="2591594" cy="2591594"/>
          </a:xfrm>
          <a:prstGeom prst="arc">
            <a:avLst>
              <a:gd name="adj1" fmla="val 16200000"/>
              <a:gd name="adj2" fmla="val 5244480"/>
            </a:avLst>
          </a:prstGeom>
          <a:ln w="317500" cap="rnd">
            <a:solidFill>
              <a:schemeClr val="accent5">
                <a:lumMod val="20000"/>
                <a:lumOff val="80000"/>
              </a:schemeClr>
            </a:solidFill>
          </a:ln>
          <a:effectLst>
            <a:glow rad="139700">
              <a:schemeClr val="accent1">
                <a:lumMod val="20000"/>
                <a:lumOff val="80000"/>
                <a:alpha val="2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396711A3-8EBD-4B6D-9C41-9BFD9C54198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77000"/>
                    </a14:imgEffect>
                  </a14:imgLayer>
                </a14:imgProps>
              </a:ext>
            </a:extLst>
          </a:blip>
          <a:srcRect r="6086" b="6395"/>
          <a:stretch/>
        </p:blipFill>
        <p:spPr>
          <a:xfrm>
            <a:off x="5832244" y="-9381299"/>
            <a:ext cx="587606" cy="585667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34EFBA6A-D541-414A-8530-B027B40B507D}"/>
              </a:ext>
            </a:extLst>
          </p:cNvPr>
          <p:cNvSpPr txBox="1"/>
          <p:nvPr/>
        </p:nvSpPr>
        <p:spPr>
          <a:xfrm>
            <a:off x="1998712" y="1848978"/>
            <a:ext cx="28132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>
                    <a:lumMod val="95000"/>
                  </a:schemeClr>
                </a:solidFill>
                <a:latin typeface="Montserrat ExtraBold" panose="00000900000000000000" pitchFamily="2" charset="-52"/>
              </a:rPr>
              <a:t>ЦЕЛИ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68FF0905-C0E0-4C04-8AE7-28A4B6C7B23B}"/>
              </a:ext>
            </a:extLst>
          </p:cNvPr>
          <p:cNvGrpSpPr/>
          <p:nvPr/>
        </p:nvGrpSpPr>
        <p:grpSpPr>
          <a:xfrm>
            <a:off x="714562" y="1624864"/>
            <a:ext cx="1177156" cy="1177156"/>
            <a:chOff x="695324" y="3608515"/>
            <a:chExt cx="1177155" cy="1177155"/>
          </a:xfrm>
        </p:grpSpPr>
        <p:sp>
          <p:nvSpPr>
            <p:cNvPr id="90" name="Прямоугольник: скругленные углы 89">
              <a:extLst>
                <a:ext uri="{FF2B5EF4-FFF2-40B4-BE49-F238E27FC236}">
                  <a16:creationId xmlns:a16="http://schemas.microsoft.com/office/drawing/2014/main" id="{DFEFC16E-F6B8-4A1A-A248-CB523D96C929}"/>
                </a:ext>
              </a:extLst>
            </p:cNvPr>
            <p:cNvSpPr/>
            <p:nvPr/>
          </p:nvSpPr>
          <p:spPr>
            <a:xfrm>
              <a:off x="695324" y="3608515"/>
              <a:ext cx="1177155" cy="1177155"/>
            </a:xfrm>
            <a:prstGeom prst="roundRect">
              <a:avLst>
                <a:gd name="adj" fmla="val 50000"/>
              </a:avLst>
            </a:prstGeom>
            <a:solidFill>
              <a:srgbClr val="7499DE"/>
            </a:solidFill>
            <a:ln w="15875">
              <a:solidFill>
                <a:srgbClr val="7499DE"/>
              </a:solidFill>
            </a:ln>
            <a:effectLst>
              <a:glow rad="152400">
                <a:schemeClr val="accent1">
                  <a:lumMod val="20000"/>
                  <a:lumOff val="80000"/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FC992800-913C-44A2-A5AA-C6FC955F6C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4178" y="3667671"/>
              <a:ext cx="1058842" cy="1058842"/>
            </a:xfrm>
            <a:prstGeom prst="rect">
              <a:avLst/>
            </a:prstGeom>
          </p:spPr>
        </p:pic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9FCC440-BB1B-4BAD-8DB3-E8738573653A}"/>
              </a:ext>
            </a:extLst>
          </p:cNvPr>
          <p:cNvGrpSpPr/>
          <p:nvPr/>
        </p:nvGrpSpPr>
        <p:grpSpPr>
          <a:xfrm>
            <a:off x="6687475" y="1618527"/>
            <a:ext cx="1177156" cy="1177156"/>
            <a:chOff x="2266620" y="1621687"/>
            <a:chExt cx="1177155" cy="1177155"/>
          </a:xfrm>
        </p:grpSpPr>
        <p:sp>
          <p:nvSpPr>
            <p:cNvPr id="92" name="Прямоугольник: скругленные углы 91">
              <a:extLst>
                <a:ext uri="{FF2B5EF4-FFF2-40B4-BE49-F238E27FC236}">
                  <a16:creationId xmlns:a16="http://schemas.microsoft.com/office/drawing/2014/main" id="{B8527D01-1BCB-4CC5-9EDC-8CA56E9784C5}"/>
                </a:ext>
              </a:extLst>
            </p:cNvPr>
            <p:cNvSpPr/>
            <p:nvPr/>
          </p:nvSpPr>
          <p:spPr>
            <a:xfrm>
              <a:off x="2266620" y="1621687"/>
              <a:ext cx="1177155" cy="1177155"/>
            </a:xfrm>
            <a:prstGeom prst="roundRect">
              <a:avLst>
                <a:gd name="adj" fmla="val 50000"/>
              </a:avLst>
            </a:prstGeom>
            <a:solidFill>
              <a:srgbClr val="7499DE"/>
            </a:solidFill>
            <a:ln w="15875">
              <a:solidFill>
                <a:srgbClr val="7499DE"/>
              </a:solidFill>
            </a:ln>
            <a:effectLst>
              <a:glow rad="152400">
                <a:schemeClr val="accent1">
                  <a:lumMod val="20000"/>
                  <a:lumOff val="80000"/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F7A4CEC4-589F-4ECE-8180-64AADD0768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408238" y="1760220"/>
              <a:ext cx="930243" cy="930243"/>
            </a:xfrm>
            <a:prstGeom prst="rect">
              <a:avLst/>
            </a:prstGeom>
          </p:spPr>
        </p:pic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EC564873-4A31-4222-800D-4937BFD9805F}"/>
              </a:ext>
            </a:extLst>
          </p:cNvPr>
          <p:cNvSpPr txBox="1"/>
          <p:nvPr/>
        </p:nvSpPr>
        <p:spPr>
          <a:xfrm>
            <a:off x="7987543" y="1848978"/>
            <a:ext cx="28132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>
                    <a:lumMod val="95000"/>
                  </a:schemeClr>
                </a:solidFill>
                <a:latin typeface="Montserrat ExtraBold" panose="00000900000000000000" pitchFamily="2" charset="-52"/>
              </a:rPr>
              <a:t>ЗАДАЧИ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94FD2F07-1A4D-4CA6-BF4F-A9FC11AE9283}"/>
              </a:ext>
            </a:extLst>
          </p:cNvPr>
          <p:cNvSpPr txBox="1"/>
          <p:nvPr/>
        </p:nvSpPr>
        <p:spPr>
          <a:xfrm>
            <a:off x="623684" y="2909784"/>
            <a:ext cx="5114204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chemeClr val="bg1"/>
                </a:solidFill>
                <a:latin typeface="Montserrat" panose="00000500000000000000"/>
              </a:rPr>
              <a:t>Разработать и коммерциализировать альтернативный способ получения витаминов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1900" dirty="0">
              <a:solidFill>
                <a:schemeClr val="bg1"/>
              </a:solidFill>
              <a:latin typeface="Montserrat" panose="0000050000000000000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chemeClr val="bg1"/>
                </a:solidFill>
                <a:latin typeface="Montserrat" panose="00000500000000000000"/>
              </a:rPr>
              <a:t>Предоставить на рынок продукт с лучшим качеством в соответствии со своей ценовой категорией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1900" dirty="0">
              <a:solidFill>
                <a:schemeClr val="bg1"/>
              </a:solidFill>
              <a:latin typeface="Montserrat" panose="0000050000000000000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chemeClr val="bg1"/>
                </a:solidFill>
                <a:latin typeface="Montserrat" panose="00000500000000000000"/>
              </a:rPr>
              <a:t>Предоставить полезную альтернативу электронным сигаретам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1900" dirty="0">
              <a:solidFill>
                <a:schemeClr val="bg1"/>
              </a:solidFill>
              <a:latin typeface="Montserrat" panose="0000050000000000000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1900" dirty="0">
              <a:solidFill>
                <a:schemeClr val="bg1">
                  <a:lumMod val="9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C12C0C9-2E5A-49BD-A19C-722EEC4F1551}"/>
              </a:ext>
            </a:extLst>
          </p:cNvPr>
          <p:cNvSpPr txBox="1"/>
          <p:nvPr/>
        </p:nvSpPr>
        <p:spPr>
          <a:xfrm>
            <a:off x="6599305" y="3785250"/>
            <a:ext cx="511420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</a:rPr>
              <a:t>Разработка рецепта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34B9CDB-9849-4BBF-A32F-319C78064AB8}"/>
              </a:ext>
            </a:extLst>
          </p:cNvPr>
          <p:cNvSpPr txBox="1"/>
          <p:nvPr/>
        </p:nvSpPr>
        <p:spPr>
          <a:xfrm>
            <a:off x="6588217" y="5206857"/>
            <a:ext cx="511420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</a:rPr>
              <a:t>Маркетинг и брендирование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0CDA3E3-2541-4558-B866-223F5C25FBF9}"/>
              </a:ext>
            </a:extLst>
          </p:cNvPr>
          <p:cNvSpPr txBox="1"/>
          <p:nvPr/>
        </p:nvSpPr>
        <p:spPr>
          <a:xfrm>
            <a:off x="6599305" y="4431294"/>
            <a:ext cx="511420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</a:rPr>
              <a:t>Обеспечение безопасности и сертификация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2ACCD14-DF69-4AC4-A67B-676FEED624FC}"/>
              </a:ext>
            </a:extLst>
          </p:cNvPr>
          <p:cNvSpPr txBox="1"/>
          <p:nvPr/>
        </p:nvSpPr>
        <p:spPr>
          <a:xfrm>
            <a:off x="6556951" y="3177917"/>
            <a:ext cx="511420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</a:rPr>
              <a:t>Поиск партнеров и инвесторов</a:t>
            </a:r>
          </a:p>
        </p:txBody>
      </p:sp>
      <p:sp>
        <p:nvSpPr>
          <p:cNvPr id="103" name="Овал 102">
            <a:extLst>
              <a:ext uri="{FF2B5EF4-FFF2-40B4-BE49-F238E27FC236}">
                <a16:creationId xmlns:a16="http://schemas.microsoft.com/office/drawing/2014/main" id="{7C10BD0A-9D7C-42D8-913D-6DF282DC85C3}"/>
              </a:ext>
            </a:extLst>
          </p:cNvPr>
          <p:cNvSpPr/>
          <p:nvPr/>
        </p:nvSpPr>
        <p:spPr>
          <a:xfrm rot="16200000">
            <a:off x="-1936579" y="6858000"/>
            <a:ext cx="16065158" cy="16065158"/>
          </a:xfrm>
          <a:prstGeom prst="ellipse">
            <a:avLst/>
          </a:prstGeom>
          <a:solidFill>
            <a:srgbClr val="7499DE"/>
          </a:solidFill>
          <a:ln w="1079500" cap="rnd">
            <a:solidFill>
              <a:srgbClr val="7499DE"/>
            </a:solidFill>
          </a:ln>
          <a:effectLst>
            <a:glow rad="139700">
              <a:schemeClr val="accent1">
                <a:lumMod val="20000"/>
                <a:lumOff val="80000"/>
                <a:alpha val="2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id="{DA7D7B87-8DE4-4D77-B5F6-EDA6B1447290}"/>
              </a:ext>
            </a:extLst>
          </p:cNvPr>
          <p:cNvSpPr/>
          <p:nvPr/>
        </p:nvSpPr>
        <p:spPr>
          <a:xfrm>
            <a:off x="231084" y="5445051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Крест 52">
            <a:extLst>
              <a:ext uri="{FF2B5EF4-FFF2-40B4-BE49-F238E27FC236}">
                <a16:creationId xmlns:a16="http://schemas.microsoft.com/office/drawing/2014/main" id="{1BEFF136-145F-42B0-B6E9-E54FAAE356B3}"/>
              </a:ext>
            </a:extLst>
          </p:cNvPr>
          <p:cNvSpPr/>
          <p:nvPr/>
        </p:nvSpPr>
        <p:spPr>
          <a:xfrm rot="4560074">
            <a:off x="3204367" y="6329999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Крест 53">
            <a:extLst>
              <a:ext uri="{FF2B5EF4-FFF2-40B4-BE49-F238E27FC236}">
                <a16:creationId xmlns:a16="http://schemas.microsoft.com/office/drawing/2014/main" id="{526C989D-439E-4BFC-8640-922F85FE6A0C}"/>
              </a:ext>
            </a:extLst>
          </p:cNvPr>
          <p:cNvSpPr/>
          <p:nvPr/>
        </p:nvSpPr>
        <p:spPr>
          <a:xfrm rot="2489179">
            <a:off x="9718794" y="6205874"/>
            <a:ext cx="257654" cy="257654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id="{AD415C2B-8A2B-4DC8-890B-F845889F4681}"/>
              </a:ext>
            </a:extLst>
          </p:cNvPr>
          <p:cNvSpPr/>
          <p:nvPr/>
        </p:nvSpPr>
        <p:spPr>
          <a:xfrm>
            <a:off x="6150138" y="4878045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EB293C87-27AB-4F30-A459-27C6E4580AFF}"/>
              </a:ext>
            </a:extLst>
          </p:cNvPr>
          <p:cNvSpPr/>
          <p:nvPr/>
        </p:nvSpPr>
        <p:spPr>
          <a:xfrm>
            <a:off x="8688654" y="957129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Крест 56">
            <a:extLst>
              <a:ext uri="{FF2B5EF4-FFF2-40B4-BE49-F238E27FC236}">
                <a16:creationId xmlns:a16="http://schemas.microsoft.com/office/drawing/2014/main" id="{CBB3AA7B-B28D-41F2-9A67-FD969B0E8CA2}"/>
              </a:ext>
            </a:extLst>
          </p:cNvPr>
          <p:cNvSpPr/>
          <p:nvPr/>
        </p:nvSpPr>
        <p:spPr>
          <a:xfrm rot="4560074">
            <a:off x="11852436" y="1632528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>
            <a:extLst>
              <a:ext uri="{FF2B5EF4-FFF2-40B4-BE49-F238E27FC236}">
                <a16:creationId xmlns:a16="http://schemas.microsoft.com/office/drawing/2014/main" id="{EA02100D-66CF-46DF-8F57-1CDAB2EA4A30}"/>
              </a:ext>
            </a:extLst>
          </p:cNvPr>
          <p:cNvSpPr/>
          <p:nvPr/>
        </p:nvSpPr>
        <p:spPr>
          <a:xfrm>
            <a:off x="4527477" y="1541453"/>
            <a:ext cx="187045" cy="187045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Крест 65">
            <a:extLst>
              <a:ext uri="{FF2B5EF4-FFF2-40B4-BE49-F238E27FC236}">
                <a16:creationId xmlns:a16="http://schemas.microsoft.com/office/drawing/2014/main" id="{83F965CA-7A5C-44F2-8BFE-34BFFEF01A38}"/>
              </a:ext>
            </a:extLst>
          </p:cNvPr>
          <p:cNvSpPr/>
          <p:nvPr/>
        </p:nvSpPr>
        <p:spPr>
          <a:xfrm rot="4560074">
            <a:off x="5310226" y="806609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Овал 88">
            <a:extLst>
              <a:ext uri="{FF2B5EF4-FFF2-40B4-BE49-F238E27FC236}">
                <a16:creationId xmlns:a16="http://schemas.microsoft.com/office/drawing/2014/main" id="{11112584-635D-4C79-B34B-41C2D6C9E552}"/>
              </a:ext>
            </a:extLst>
          </p:cNvPr>
          <p:cNvSpPr/>
          <p:nvPr/>
        </p:nvSpPr>
        <p:spPr>
          <a:xfrm>
            <a:off x="519967" y="355761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Крест 90">
            <a:extLst>
              <a:ext uri="{FF2B5EF4-FFF2-40B4-BE49-F238E27FC236}">
                <a16:creationId xmlns:a16="http://schemas.microsoft.com/office/drawing/2014/main" id="{9F4B192B-8EF3-4A1A-82E5-62C01209DF18}"/>
              </a:ext>
            </a:extLst>
          </p:cNvPr>
          <p:cNvSpPr/>
          <p:nvPr/>
        </p:nvSpPr>
        <p:spPr>
          <a:xfrm rot="4560074">
            <a:off x="2518430" y="849072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4" name="Рисунок 103">
            <a:extLst>
              <a:ext uri="{FF2B5EF4-FFF2-40B4-BE49-F238E27FC236}">
                <a16:creationId xmlns:a16="http://schemas.microsoft.com/office/drawing/2014/main" id="{EFB65B3C-47D7-429E-8A4B-22B62FD3CC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392" y="-10203592"/>
            <a:ext cx="1291322" cy="284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581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300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500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30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50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accel="44000" decel="56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1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accel="52000" decel="4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5" dur="5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accel="52000" decel="4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30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150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30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150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30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150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8" presetClass="emph" presetSubtype="0" repeatCount="indefinite" accel="52000" decel="4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7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6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6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30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150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3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30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150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30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150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1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30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4" dur="150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30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150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1" dur="5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93" grpId="0"/>
      <p:bldP spid="97" grpId="0"/>
      <p:bldP spid="98" grpId="0"/>
      <p:bldP spid="100" grpId="0"/>
      <p:bldP spid="101" grpId="0"/>
      <p:bldP spid="102" grpId="0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9" grpId="0" animBg="1"/>
      <p:bldP spid="66" grpId="0" animBg="1"/>
      <p:bldP spid="89" grpId="0" animBg="1"/>
      <p:bldP spid="9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E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Рисунок 109">
            <a:extLst>
              <a:ext uri="{FF2B5EF4-FFF2-40B4-BE49-F238E27FC236}">
                <a16:creationId xmlns:a16="http://schemas.microsoft.com/office/drawing/2014/main" id="{259DF35C-874D-4259-BD0C-2A695E8A3C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7621" y="-2806539"/>
            <a:ext cx="14725694" cy="14725694"/>
          </a:xfrm>
          <a:prstGeom prst="rect">
            <a:avLst/>
          </a:prstGeom>
        </p:spPr>
      </p:pic>
      <p:sp>
        <p:nvSpPr>
          <p:cNvPr id="37" name="Овал 36">
            <a:extLst>
              <a:ext uri="{FF2B5EF4-FFF2-40B4-BE49-F238E27FC236}">
                <a16:creationId xmlns:a16="http://schemas.microsoft.com/office/drawing/2014/main" id="{2A8948D1-19F7-4EF3-B86A-906F03EB1210}"/>
              </a:ext>
            </a:extLst>
          </p:cNvPr>
          <p:cNvSpPr/>
          <p:nvPr/>
        </p:nvSpPr>
        <p:spPr>
          <a:xfrm>
            <a:off x="17399481" y="11117499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Крест 52">
            <a:extLst>
              <a:ext uri="{FF2B5EF4-FFF2-40B4-BE49-F238E27FC236}">
                <a16:creationId xmlns:a16="http://schemas.microsoft.com/office/drawing/2014/main" id="{1BEFF136-145F-42B0-B6E9-E54FAAE356B3}"/>
              </a:ext>
            </a:extLst>
          </p:cNvPr>
          <p:cNvSpPr/>
          <p:nvPr/>
        </p:nvSpPr>
        <p:spPr>
          <a:xfrm rot="4560074">
            <a:off x="3454304" y="5182679"/>
            <a:ext cx="186927" cy="186927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Крест 53">
            <a:extLst>
              <a:ext uri="{FF2B5EF4-FFF2-40B4-BE49-F238E27FC236}">
                <a16:creationId xmlns:a16="http://schemas.microsoft.com/office/drawing/2014/main" id="{526C989D-439E-4BFC-8640-922F85FE6A0C}"/>
              </a:ext>
            </a:extLst>
          </p:cNvPr>
          <p:cNvSpPr/>
          <p:nvPr/>
        </p:nvSpPr>
        <p:spPr>
          <a:xfrm rot="2489179">
            <a:off x="6234269" y="5560078"/>
            <a:ext cx="257654" cy="257654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id="{AD415C2B-8A2B-4DC8-890B-F845889F4681}"/>
              </a:ext>
            </a:extLst>
          </p:cNvPr>
          <p:cNvSpPr/>
          <p:nvPr/>
        </p:nvSpPr>
        <p:spPr>
          <a:xfrm>
            <a:off x="11690148" y="3708149"/>
            <a:ext cx="197052" cy="170167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EB293C87-27AB-4F30-A459-27C6E4580AFF}"/>
              </a:ext>
            </a:extLst>
          </p:cNvPr>
          <p:cNvSpPr/>
          <p:nvPr/>
        </p:nvSpPr>
        <p:spPr>
          <a:xfrm>
            <a:off x="11073039" y="417082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Крест 65">
            <a:extLst>
              <a:ext uri="{FF2B5EF4-FFF2-40B4-BE49-F238E27FC236}">
                <a16:creationId xmlns:a16="http://schemas.microsoft.com/office/drawing/2014/main" id="{83F965CA-7A5C-44F2-8BFE-34BFFEF01A38}"/>
              </a:ext>
            </a:extLst>
          </p:cNvPr>
          <p:cNvSpPr/>
          <p:nvPr/>
        </p:nvSpPr>
        <p:spPr>
          <a:xfrm rot="4560074">
            <a:off x="5310226" y="806609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Овал 88">
            <a:extLst>
              <a:ext uri="{FF2B5EF4-FFF2-40B4-BE49-F238E27FC236}">
                <a16:creationId xmlns:a16="http://schemas.microsoft.com/office/drawing/2014/main" id="{11112584-635D-4C79-B34B-41C2D6C9E552}"/>
              </a:ext>
            </a:extLst>
          </p:cNvPr>
          <p:cNvSpPr/>
          <p:nvPr/>
        </p:nvSpPr>
        <p:spPr>
          <a:xfrm>
            <a:off x="519967" y="355761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Крест 90">
            <a:extLst>
              <a:ext uri="{FF2B5EF4-FFF2-40B4-BE49-F238E27FC236}">
                <a16:creationId xmlns:a16="http://schemas.microsoft.com/office/drawing/2014/main" id="{9F4B192B-8EF3-4A1A-82E5-62C01209DF18}"/>
              </a:ext>
            </a:extLst>
          </p:cNvPr>
          <p:cNvSpPr/>
          <p:nvPr/>
        </p:nvSpPr>
        <p:spPr>
          <a:xfrm rot="4560074">
            <a:off x="2518430" y="849072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C9586F-DAF8-248C-EB01-24A7C66C6568}"/>
              </a:ext>
            </a:extLst>
          </p:cNvPr>
          <p:cNvSpPr txBox="1"/>
          <p:nvPr/>
        </p:nvSpPr>
        <p:spPr>
          <a:xfrm>
            <a:off x="6673681" y="826510"/>
            <a:ext cx="52151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Montserrat Bold" panose="00000800000000000000" pitchFamily="2" charset="-52"/>
              </a:rPr>
              <a:t>Годовой объём продаж – </a:t>
            </a:r>
          </a:p>
          <a:p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Montserrat Bold" panose="00000800000000000000" pitchFamily="2" charset="-52"/>
              </a:rPr>
              <a:t>1,9 млн.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Montserrat Bold" panose="00000800000000000000" pitchFamily="2" charset="-52"/>
              </a:rPr>
              <a:t>$</a:t>
            </a:r>
          </a:p>
          <a:p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Montserrat Bold" panose="00000800000000000000" pitchFamily="2" charset="-52"/>
              </a:rPr>
              <a:t>25 000 комплектов в год</a:t>
            </a:r>
          </a:p>
          <a:p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Montserrat Bold" panose="00000800000000000000" pitchFamily="2" charset="-52"/>
              </a:rPr>
              <a:t>Цена корпуса - 49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Montserrat Bold" panose="00000800000000000000" pitchFamily="2" charset="-52"/>
              </a:rPr>
              <a:t>$</a:t>
            </a:r>
          </a:p>
          <a:p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Montserrat Bold" panose="00000800000000000000" pitchFamily="2" charset="-52"/>
              </a:rPr>
              <a:t>Цена трёх картриджей - 29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Montserrat Bold" panose="00000800000000000000" pitchFamily="2" charset="-52"/>
              </a:rPr>
              <a:t>$</a:t>
            </a:r>
          </a:p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Montserrat Bold" panose="00000800000000000000" pitchFamily="2" charset="-52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4FE8B67-6611-89AD-696F-3F1D27A940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458" r="47343"/>
          <a:stretch/>
        </p:blipFill>
        <p:spPr>
          <a:xfrm>
            <a:off x="258083" y="703489"/>
            <a:ext cx="5459292" cy="41161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E6DEEB0-4E18-7CA6-F2EE-840FFD54117A}"/>
              </a:ext>
            </a:extLst>
          </p:cNvPr>
          <p:cNvSpPr txBox="1"/>
          <p:nvPr/>
        </p:nvSpPr>
        <p:spPr>
          <a:xfrm>
            <a:off x="2445544" y="0"/>
            <a:ext cx="74223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bg1">
                    <a:lumMod val="95000"/>
                  </a:schemeClr>
                </a:solidFill>
                <a:latin typeface="Montserrat ExtraBold" panose="00000900000000000000" pitchFamily="2" charset="-52"/>
              </a:rPr>
              <a:t>Иностранные конкуренты</a:t>
            </a:r>
            <a:endParaRPr lang="en-US" sz="3600" dirty="0">
              <a:solidFill>
                <a:schemeClr val="bg1">
                  <a:lumMod val="95000"/>
                </a:schemeClr>
              </a:solidFill>
              <a:latin typeface="Montserrat ExtraBold" panose="00000900000000000000" pitchFamily="2" charset="-52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51EAFE5-705A-A4EB-DDBC-485EBD2E52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44" b="2748"/>
          <a:stretch/>
        </p:blipFill>
        <p:spPr>
          <a:xfrm>
            <a:off x="6600825" y="3114675"/>
            <a:ext cx="5025052" cy="349567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253F060-3B51-5E1B-A3FF-31DD3FB094D5}"/>
              </a:ext>
            </a:extLst>
          </p:cNvPr>
          <p:cNvSpPr txBox="1"/>
          <p:nvPr/>
        </p:nvSpPr>
        <p:spPr>
          <a:xfrm>
            <a:off x="154617" y="5036125"/>
            <a:ext cx="8264169" cy="1938992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Montserrat Bold" panose="00000800000000000000" pitchFamily="2" charset="-52"/>
              </a:rPr>
              <a:t>Американские аналоги:</a:t>
            </a:r>
          </a:p>
          <a:p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Montserrat Bold" panose="00000800000000000000" pitchFamily="2" charset="-52"/>
              </a:rPr>
              <a:t>-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Montserrat Bold" panose="00000800000000000000" pitchFamily="2" charset="-52"/>
              </a:rPr>
              <a:t>Inhale Health</a:t>
            </a:r>
          </a:p>
          <a:p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Montserrat Bold" panose="00000800000000000000" pitchFamily="2" charset="-52"/>
              </a:rPr>
              <a:t>-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Montserrat Bold" panose="00000800000000000000" pitchFamily="2" charset="-52"/>
              </a:rPr>
              <a:t>NutreAir</a:t>
            </a:r>
            <a:endParaRPr lang="ru-RU" sz="2400" dirty="0">
              <a:solidFill>
                <a:schemeClr val="bg1">
                  <a:lumMod val="95000"/>
                </a:schemeClr>
              </a:solidFill>
              <a:latin typeface="Montserrat Bold" panose="00000800000000000000" pitchFamily="2" charset="-52"/>
            </a:endParaRPr>
          </a:p>
          <a:p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Montserrat Bold" panose="00000800000000000000" pitchFamily="2" charset="-52"/>
              </a:rPr>
              <a:t>-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Montserrat Bold" panose="00000800000000000000" pitchFamily="2" charset="-52"/>
              </a:rPr>
              <a:t>VitaStick</a:t>
            </a:r>
            <a:endParaRPr lang="ru-RU" sz="2400" dirty="0">
              <a:solidFill>
                <a:schemeClr val="bg1">
                  <a:lumMod val="95000"/>
                </a:schemeClr>
              </a:solidFill>
              <a:latin typeface="Montserrat Bold" panose="00000800000000000000" pitchFamily="2" charset="-52"/>
            </a:endParaRPr>
          </a:p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Montserrat Bold" panose="00000800000000000000" pitchFamily="2" charset="-52"/>
            </a:endParaRPr>
          </a:p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Montserrat Bold" panose="00000800000000000000" pitchFamily="2" charset="-52"/>
            </a:endParaRPr>
          </a:p>
          <a:p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Montserrat Bold" panose="00000800000000000000" pitchFamily="2" charset="-52"/>
              </a:rPr>
              <a:t>-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Montserrat Bold" panose="00000800000000000000" pitchFamily="2" charset="-52"/>
              </a:rPr>
              <a:t>VitaCig</a:t>
            </a:r>
            <a:endParaRPr lang="en-US" sz="2400" dirty="0">
              <a:solidFill>
                <a:schemeClr val="bg1">
                  <a:lumMod val="95000"/>
                </a:schemeClr>
              </a:solidFill>
              <a:latin typeface="Montserrat Bold" panose="00000800000000000000" pitchFamily="2" charset="-52"/>
            </a:endParaRPr>
          </a:p>
          <a:p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Montserrat Bold" panose="00000800000000000000" pitchFamily="2" charset="-52"/>
              </a:rPr>
              <a:t>- Davinci</a:t>
            </a:r>
          </a:p>
          <a:p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Montserrat Bold" panose="00000800000000000000" pitchFamily="2" charset="-52"/>
              </a:rPr>
              <a:t>-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Montserrat Bold" panose="00000800000000000000" pitchFamily="2" charset="-52"/>
              </a:rPr>
              <a:t>NutroVape</a:t>
            </a:r>
            <a:endParaRPr lang="en-US" sz="2400" dirty="0">
              <a:solidFill>
                <a:schemeClr val="bg1">
                  <a:lumMod val="95000"/>
                </a:schemeClr>
              </a:solidFill>
              <a:latin typeface="Montserrat Bold" panose="000008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690214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50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30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150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30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50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5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6" grpId="0" animBg="1"/>
      <p:bldP spid="66" grpId="0" animBg="1"/>
      <p:bldP spid="89" grpId="0" animBg="1"/>
      <p:bldP spid="9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E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Овал 36">
            <a:extLst>
              <a:ext uri="{FF2B5EF4-FFF2-40B4-BE49-F238E27FC236}">
                <a16:creationId xmlns:a16="http://schemas.microsoft.com/office/drawing/2014/main" id="{2A8948D1-19F7-4EF3-B86A-906F03EB1210}"/>
              </a:ext>
            </a:extLst>
          </p:cNvPr>
          <p:cNvSpPr/>
          <p:nvPr/>
        </p:nvSpPr>
        <p:spPr>
          <a:xfrm>
            <a:off x="17399481" y="11117499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Овал 102">
            <a:extLst>
              <a:ext uri="{FF2B5EF4-FFF2-40B4-BE49-F238E27FC236}">
                <a16:creationId xmlns:a16="http://schemas.microsoft.com/office/drawing/2014/main" id="{7C10BD0A-9D7C-42D8-913D-6DF282DC85C3}"/>
              </a:ext>
            </a:extLst>
          </p:cNvPr>
          <p:cNvSpPr/>
          <p:nvPr/>
        </p:nvSpPr>
        <p:spPr>
          <a:xfrm rot="16200000">
            <a:off x="-1084700" y="-3559573"/>
            <a:ext cx="14020800" cy="14020800"/>
          </a:xfrm>
          <a:prstGeom prst="ellipse">
            <a:avLst/>
          </a:prstGeom>
          <a:solidFill>
            <a:srgbClr val="7499DE"/>
          </a:solidFill>
          <a:ln w="1079500" cap="rnd">
            <a:solidFill>
              <a:srgbClr val="7499DE"/>
            </a:solidFill>
          </a:ln>
          <a:effectLst>
            <a:glow rad="139700">
              <a:schemeClr val="accent1">
                <a:lumMod val="20000"/>
                <a:lumOff val="80000"/>
                <a:alpha val="2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3ECF16F-EAB6-4020-AA48-D7882B40346A}"/>
              </a:ext>
            </a:extLst>
          </p:cNvPr>
          <p:cNvSpPr txBox="1"/>
          <p:nvPr/>
        </p:nvSpPr>
        <p:spPr>
          <a:xfrm>
            <a:off x="1326882" y="46204"/>
            <a:ext cx="930823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chemeClr val="bg1">
                    <a:lumMod val="95000"/>
                  </a:schemeClr>
                </a:solidFill>
                <a:latin typeface="Montserrat ExtraBold" panose="00000900000000000000" pitchFamily="2" charset="-52"/>
              </a:rPr>
              <a:t>Состав жидкости иностранных конкурентов</a:t>
            </a: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65C1C5CD-FF9C-4F7A-9CF6-2F8D22FE7BCC}"/>
              </a:ext>
            </a:extLst>
          </p:cNvPr>
          <p:cNvSpPr/>
          <p:nvPr/>
        </p:nvSpPr>
        <p:spPr>
          <a:xfrm>
            <a:off x="594784" y="-749994"/>
            <a:ext cx="153596" cy="153596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Крест 34">
            <a:extLst>
              <a:ext uri="{FF2B5EF4-FFF2-40B4-BE49-F238E27FC236}">
                <a16:creationId xmlns:a16="http://schemas.microsoft.com/office/drawing/2014/main" id="{F0F848D5-9D52-42FD-904F-263C2A1137B5}"/>
              </a:ext>
            </a:extLst>
          </p:cNvPr>
          <p:cNvSpPr/>
          <p:nvPr/>
        </p:nvSpPr>
        <p:spPr>
          <a:xfrm rot="4560074">
            <a:off x="792690" y="7053426"/>
            <a:ext cx="417620" cy="417620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AA0A4949-8431-48A6-A3FE-4E8F2B473ADC}"/>
              </a:ext>
            </a:extLst>
          </p:cNvPr>
          <p:cNvSpPr/>
          <p:nvPr/>
        </p:nvSpPr>
        <p:spPr>
          <a:xfrm>
            <a:off x="2395302" y="4268158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Крест 37">
            <a:extLst>
              <a:ext uri="{FF2B5EF4-FFF2-40B4-BE49-F238E27FC236}">
                <a16:creationId xmlns:a16="http://schemas.microsoft.com/office/drawing/2014/main" id="{E1CDD649-AF22-4591-B35B-ACECE52D5247}"/>
              </a:ext>
            </a:extLst>
          </p:cNvPr>
          <p:cNvSpPr/>
          <p:nvPr/>
        </p:nvSpPr>
        <p:spPr>
          <a:xfrm rot="924810">
            <a:off x="1132328" y="1665841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807A90B7-4AAE-41BF-9246-C8E5A31FDD25}"/>
              </a:ext>
            </a:extLst>
          </p:cNvPr>
          <p:cNvSpPr/>
          <p:nvPr/>
        </p:nvSpPr>
        <p:spPr>
          <a:xfrm>
            <a:off x="4463272" y="6630029"/>
            <a:ext cx="153596" cy="153596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C101CDA8-C693-4FE1-B8DC-005B23500BC6}"/>
              </a:ext>
            </a:extLst>
          </p:cNvPr>
          <p:cNvSpPr/>
          <p:nvPr/>
        </p:nvSpPr>
        <p:spPr>
          <a:xfrm>
            <a:off x="2188569" y="398697"/>
            <a:ext cx="153596" cy="153596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279D3BF4-A70D-4741-88B0-8A38BC709665}"/>
              </a:ext>
            </a:extLst>
          </p:cNvPr>
          <p:cNvSpPr/>
          <p:nvPr/>
        </p:nvSpPr>
        <p:spPr>
          <a:xfrm>
            <a:off x="14222895" y="-252251"/>
            <a:ext cx="221773" cy="221773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Крест 41">
            <a:extLst>
              <a:ext uri="{FF2B5EF4-FFF2-40B4-BE49-F238E27FC236}">
                <a16:creationId xmlns:a16="http://schemas.microsoft.com/office/drawing/2014/main" id="{46DFC1D7-A6D0-4C8C-ACA4-234424430ADF}"/>
              </a:ext>
            </a:extLst>
          </p:cNvPr>
          <p:cNvSpPr/>
          <p:nvPr/>
        </p:nvSpPr>
        <p:spPr>
          <a:xfrm rot="13012002">
            <a:off x="4373717" y="-575047"/>
            <a:ext cx="120935" cy="120935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id="{05E93444-A510-455A-9794-AC3DB5638726}"/>
              </a:ext>
            </a:extLst>
          </p:cNvPr>
          <p:cNvSpPr/>
          <p:nvPr/>
        </p:nvSpPr>
        <p:spPr>
          <a:xfrm>
            <a:off x="7689043" y="-936891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96AE9799-ED8D-459E-BE97-C8AFB8091CB2}"/>
              </a:ext>
            </a:extLst>
          </p:cNvPr>
          <p:cNvSpPr/>
          <p:nvPr/>
        </p:nvSpPr>
        <p:spPr>
          <a:xfrm>
            <a:off x="8930686" y="280638"/>
            <a:ext cx="89728" cy="89728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Крест 44">
            <a:extLst>
              <a:ext uri="{FF2B5EF4-FFF2-40B4-BE49-F238E27FC236}">
                <a16:creationId xmlns:a16="http://schemas.microsoft.com/office/drawing/2014/main" id="{366CB8CA-56D7-4F07-B83B-429A597D5852}"/>
              </a:ext>
            </a:extLst>
          </p:cNvPr>
          <p:cNvSpPr/>
          <p:nvPr/>
        </p:nvSpPr>
        <p:spPr>
          <a:xfrm rot="4560074">
            <a:off x="11003129" y="-473224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Крест 45">
            <a:extLst>
              <a:ext uri="{FF2B5EF4-FFF2-40B4-BE49-F238E27FC236}">
                <a16:creationId xmlns:a16="http://schemas.microsoft.com/office/drawing/2014/main" id="{3588D3B1-9F72-414D-BCCD-C0B586E7AC44}"/>
              </a:ext>
            </a:extLst>
          </p:cNvPr>
          <p:cNvSpPr/>
          <p:nvPr/>
        </p:nvSpPr>
        <p:spPr>
          <a:xfrm rot="4560074">
            <a:off x="5521840" y="116140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Крест 46">
            <a:extLst>
              <a:ext uri="{FF2B5EF4-FFF2-40B4-BE49-F238E27FC236}">
                <a16:creationId xmlns:a16="http://schemas.microsoft.com/office/drawing/2014/main" id="{8D11EBE1-B16F-4CBC-85E4-FDF5B664065E}"/>
              </a:ext>
            </a:extLst>
          </p:cNvPr>
          <p:cNvSpPr/>
          <p:nvPr/>
        </p:nvSpPr>
        <p:spPr>
          <a:xfrm rot="4560074">
            <a:off x="7051291" y="7392693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id="{1431C777-C353-4730-950D-4807D85EEDB7}"/>
              </a:ext>
            </a:extLst>
          </p:cNvPr>
          <p:cNvSpPr/>
          <p:nvPr/>
        </p:nvSpPr>
        <p:spPr>
          <a:xfrm>
            <a:off x="8521689" y="6374070"/>
            <a:ext cx="89728" cy="89728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5E0AB52C-5B6B-4B11-91F4-57B21A8B4DB5}"/>
              </a:ext>
            </a:extLst>
          </p:cNvPr>
          <p:cNvSpPr/>
          <p:nvPr/>
        </p:nvSpPr>
        <p:spPr>
          <a:xfrm>
            <a:off x="12346788" y="6017024"/>
            <a:ext cx="89728" cy="89728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Крест 49">
            <a:extLst>
              <a:ext uri="{FF2B5EF4-FFF2-40B4-BE49-F238E27FC236}">
                <a16:creationId xmlns:a16="http://schemas.microsoft.com/office/drawing/2014/main" id="{B54739D4-461E-4006-A7FB-8A74079B958D}"/>
              </a:ext>
            </a:extLst>
          </p:cNvPr>
          <p:cNvSpPr/>
          <p:nvPr/>
        </p:nvSpPr>
        <p:spPr>
          <a:xfrm rot="924810">
            <a:off x="12246458" y="2735725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3E1D252D-8798-49E3-BE36-75C6D4F3F81F}"/>
              </a:ext>
            </a:extLst>
          </p:cNvPr>
          <p:cNvSpPr/>
          <p:nvPr/>
        </p:nvSpPr>
        <p:spPr>
          <a:xfrm>
            <a:off x="3155235" y="1578494"/>
            <a:ext cx="6646643" cy="369332"/>
          </a:xfrm>
          <a:prstGeom prst="roundRect">
            <a:avLst>
              <a:gd name="adj" fmla="val 1448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4" name="Прямоугольник: скругленные углы 53">
            <a:extLst>
              <a:ext uri="{FF2B5EF4-FFF2-40B4-BE49-F238E27FC236}">
                <a16:creationId xmlns:a16="http://schemas.microsoft.com/office/drawing/2014/main" id="{9EB86906-1217-47C9-88F3-F9FD2302B486}"/>
              </a:ext>
            </a:extLst>
          </p:cNvPr>
          <p:cNvSpPr/>
          <p:nvPr/>
        </p:nvSpPr>
        <p:spPr>
          <a:xfrm>
            <a:off x="3155235" y="2097077"/>
            <a:ext cx="6646643" cy="369332"/>
          </a:xfrm>
          <a:prstGeom prst="roundRect">
            <a:avLst>
              <a:gd name="adj" fmla="val 1448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7" name="Прямоугольник: скругленные углы 56">
            <a:extLst>
              <a:ext uri="{FF2B5EF4-FFF2-40B4-BE49-F238E27FC236}">
                <a16:creationId xmlns:a16="http://schemas.microsoft.com/office/drawing/2014/main" id="{212AFAC3-CFB5-4B2C-AEFB-4374594B1964}"/>
              </a:ext>
            </a:extLst>
          </p:cNvPr>
          <p:cNvSpPr/>
          <p:nvPr/>
        </p:nvSpPr>
        <p:spPr>
          <a:xfrm>
            <a:off x="3155235" y="2642752"/>
            <a:ext cx="6646643" cy="369332"/>
          </a:xfrm>
          <a:prstGeom prst="roundRect">
            <a:avLst>
              <a:gd name="adj" fmla="val 1448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Прямоугольник: скругленные углы 59">
            <a:extLst>
              <a:ext uri="{FF2B5EF4-FFF2-40B4-BE49-F238E27FC236}">
                <a16:creationId xmlns:a16="http://schemas.microsoft.com/office/drawing/2014/main" id="{DA310D33-221A-4C83-AA50-5111F033148E}"/>
              </a:ext>
            </a:extLst>
          </p:cNvPr>
          <p:cNvSpPr/>
          <p:nvPr/>
        </p:nvSpPr>
        <p:spPr>
          <a:xfrm>
            <a:off x="3136316" y="3174251"/>
            <a:ext cx="6646643" cy="369332"/>
          </a:xfrm>
          <a:prstGeom prst="roundRect">
            <a:avLst>
              <a:gd name="adj" fmla="val 1448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Прямоугольник: скругленные углы 62">
            <a:extLst>
              <a:ext uri="{FF2B5EF4-FFF2-40B4-BE49-F238E27FC236}">
                <a16:creationId xmlns:a16="http://schemas.microsoft.com/office/drawing/2014/main" id="{B91F09CC-14F4-4E31-A840-CBA9EE6057F4}"/>
              </a:ext>
            </a:extLst>
          </p:cNvPr>
          <p:cNvSpPr/>
          <p:nvPr/>
        </p:nvSpPr>
        <p:spPr>
          <a:xfrm>
            <a:off x="3131277" y="3786593"/>
            <a:ext cx="6646643" cy="369332"/>
          </a:xfrm>
          <a:prstGeom prst="roundRect">
            <a:avLst>
              <a:gd name="adj" fmla="val 1448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6" name="Прямоугольник: скругленные углы 65">
            <a:extLst>
              <a:ext uri="{FF2B5EF4-FFF2-40B4-BE49-F238E27FC236}">
                <a16:creationId xmlns:a16="http://schemas.microsoft.com/office/drawing/2014/main" id="{7042CB54-22EB-4B22-99CA-F417F249CB30}"/>
              </a:ext>
            </a:extLst>
          </p:cNvPr>
          <p:cNvSpPr/>
          <p:nvPr/>
        </p:nvSpPr>
        <p:spPr>
          <a:xfrm>
            <a:off x="3131277" y="4382991"/>
            <a:ext cx="6646643" cy="369332"/>
          </a:xfrm>
          <a:prstGeom prst="roundRect">
            <a:avLst>
              <a:gd name="adj" fmla="val 1448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Прямоугольник: скругленные углы 68">
            <a:extLst>
              <a:ext uri="{FF2B5EF4-FFF2-40B4-BE49-F238E27FC236}">
                <a16:creationId xmlns:a16="http://schemas.microsoft.com/office/drawing/2014/main" id="{FA2F9998-F039-4E96-B77A-29000249018A}"/>
              </a:ext>
            </a:extLst>
          </p:cNvPr>
          <p:cNvSpPr/>
          <p:nvPr/>
        </p:nvSpPr>
        <p:spPr>
          <a:xfrm>
            <a:off x="3155235" y="5003407"/>
            <a:ext cx="6646643" cy="369332"/>
          </a:xfrm>
          <a:prstGeom prst="roundRect">
            <a:avLst>
              <a:gd name="adj" fmla="val 1448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2" name="Прямоугольник: скругленные углы 71">
            <a:extLst>
              <a:ext uri="{FF2B5EF4-FFF2-40B4-BE49-F238E27FC236}">
                <a16:creationId xmlns:a16="http://schemas.microsoft.com/office/drawing/2014/main" id="{D8797C4C-FD73-41F5-8F11-BF3CC3732D64}"/>
              </a:ext>
            </a:extLst>
          </p:cNvPr>
          <p:cNvSpPr/>
          <p:nvPr/>
        </p:nvSpPr>
        <p:spPr>
          <a:xfrm>
            <a:off x="3155235" y="5596945"/>
            <a:ext cx="6646643" cy="369332"/>
          </a:xfrm>
          <a:prstGeom prst="roundRect">
            <a:avLst>
              <a:gd name="adj" fmla="val 1448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5" name="Прямоугольник: скругленные углы 74">
            <a:extLst>
              <a:ext uri="{FF2B5EF4-FFF2-40B4-BE49-F238E27FC236}">
                <a16:creationId xmlns:a16="http://schemas.microsoft.com/office/drawing/2014/main" id="{C4D69EFF-8FE5-43B0-A679-138207E78F69}"/>
              </a:ext>
            </a:extLst>
          </p:cNvPr>
          <p:cNvSpPr/>
          <p:nvPr/>
        </p:nvSpPr>
        <p:spPr>
          <a:xfrm>
            <a:off x="3155421" y="6189092"/>
            <a:ext cx="6646643" cy="369332"/>
          </a:xfrm>
          <a:prstGeom prst="roundRect">
            <a:avLst>
              <a:gd name="adj" fmla="val 1448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07BB7C5-DEE6-44BF-8E62-DD6C55D1AF38}"/>
              </a:ext>
            </a:extLst>
          </p:cNvPr>
          <p:cNvSpPr txBox="1"/>
          <p:nvPr/>
        </p:nvSpPr>
        <p:spPr>
          <a:xfrm>
            <a:off x="3172378" y="6191789"/>
            <a:ext cx="5346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111E35"/>
                </a:solidFill>
                <a:latin typeface="Montserrat Bold" panose="00000800000000000000" pitchFamily="2" charset="-52"/>
              </a:rPr>
              <a:t>Натуральные ароматизаторы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D746204-7402-4CC7-BBD4-E20CD75C144D}"/>
              </a:ext>
            </a:extLst>
          </p:cNvPr>
          <p:cNvSpPr txBox="1"/>
          <p:nvPr/>
        </p:nvSpPr>
        <p:spPr>
          <a:xfrm>
            <a:off x="8189630" y="6220221"/>
            <a:ext cx="93779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500" b="1" kern="1200" dirty="0">
                <a:solidFill>
                  <a:srgbClr val="111E35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rPr>
              <a:t>1,6 %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82993C9-9A4E-4348-BBDC-7CBC29036919}"/>
              </a:ext>
            </a:extLst>
          </p:cNvPr>
          <p:cNvSpPr txBox="1"/>
          <p:nvPr/>
        </p:nvSpPr>
        <p:spPr>
          <a:xfrm>
            <a:off x="3172192" y="2653713"/>
            <a:ext cx="4848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111E35"/>
                </a:solidFill>
                <a:latin typeface="Montserrat Bold" panose="00000800000000000000" pitchFamily="2" charset="-52"/>
              </a:rPr>
              <a:t>Витамин С (Аскорбиновая кислота)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79FCFA3-DBA9-406C-A75A-D68F73B93F3D}"/>
              </a:ext>
            </a:extLst>
          </p:cNvPr>
          <p:cNvSpPr txBox="1"/>
          <p:nvPr/>
        </p:nvSpPr>
        <p:spPr>
          <a:xfrm>
            <a:off x="8182032" y="2675366"/>
            <a:ext cx="93779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500" b="1" kern="1200" dirty="0">
                <a:solidFill>
                  <a:srgbClr val="111E35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rPr>
              <a:t>5,5 %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0F65928-ADF4-4ABE-BF74-259F13CECDFF}"/>
              </a:ext>
            </a:extLst>
          </p:cNvPr>
          <p:cNvSpPr txBox="1"/>
          <p:nvPr/>
        </p:nvSpPr>
        <p:spPr>
          <a:xfrm>
            <a:off x="3172193" y="3182024"/>
            <a:ext cx="4643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111E35"/>
                </a:solidFill>
                <a:latin typeface="Montserrat Bold" panose="00000800000000000000" pitchFamily="2" charset="-52"/>
              </a:rPr>
              <a:t>Витамин В3 (Ниацин)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2F0CDA0-14F3-44B6-82A5-5CE3A3661550}"/>
              </a:ext>
            </a:extLst>
          </p:cNvPr>
          <p:cNvSpPr txBox="1"/>
          <p:nvPr/>
        </p:nvSpPr>
        <p:spPr>
          <a:xfrm>
            <a:off x="3172192" y="3806117"/>
            <a:ext cx="5310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111E35"/>
                </a:solidFill>
                <a:latin typeface="Montserrat Bold" panose="00000800000000000000" pitchFamily="2" charset="-52"/>
              </a:rPr>
              <a:t>Витамин В6 (Паридоксаль-5-фосфат)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38B4817-6830-4B86-AD92-DD5AFA32ACB4}"/>
              </a:ext>
            </a:extLst>
          </p:cNvPr>
          <p:cNvSpPr txBox="1"/>
          <p:nvPr/>
        </p:nvSpPr>
        <p:spPr>
          <a:xfrm>
            <a:off x="3153273" y="4395982"/>
            <a:ext cx="4800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111E35"/>
                </a:solidFill>
                <a:latin typeface="Montserrat Bold" panose="00000800000000000000" pitchFamily="2" charset="-52"/>
              </a:rPr>
              <a:t>Витамин В12 (</a:t>
            </a:r>
            <a:r>
              <a:rPr lang="ru-RU" dirty="0" err="1">
                <a:solidFill>
                  <a:srgbClr val="111E35"/>
                </a:solidFill>
                <a:latin typeface="Montserrat Bold" panose="00000800000000000000" pitchFamily="2" charset="-52"/>
              </a:rPr>
              <a:t>Цианокобаламин</a:t>
            </a:r>
            <a:r>
              <a:rPr lang="ru-RU" dirty="0">
                <a:solidFill>
                  <a:srgbClr val="111E35"/>
                </a:solidFill>
                <a:latin typeface="Montserrat Bold" panose="00000800000000000000" pitchFamily="2" charset="-52"/>
              </a:rPr>
              <a:t>)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C5B8864-3DD5-43DF-971F-7FF748176984}"/>
              </a:ext>
            </a:extLst>
          </p:cNvPr>
          <p:cNvSpPr txBox="1"/>
          <p:nvPr/>
        </p:nvSpPr>
        <p:spPr>
          <a:xfrm>
            <a:off x="3127730" y="5017888"/>
            <a:ext cx="408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111E35"/>
                </a:solidFill>
                <a:latin typeface="Montserrat Bold" panose="00000800000000000000" pitchFamily="2" charset="-52"/>
              </a:rPr>
              <a:t>Эфирное масло апельсина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4BC47F7-9A73-4816-B37E-06A8B3B76582}"/>
              </a:ext>
            </a:extLst>
          </p:cNvPr>
          <p:cNvSpPr txBox="1"/>
          <p:nvPr/>
        </p:nvSpPr>
        <p:spPr>
          <a:xfrm>
            <a:off x="3142044" y="5622416"/>
            <a:ext cx="5224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111E35"/>
                </a:solidFill>
                <a:latin typeface="Montserrat Bold" panose="00000800000000000000" pitchFamily="2" charset="-52"/>
              </a:rPr>
              <a:t>Эфирное масло мандариновой кожуры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12C7EB7-A3DA-4290-89ED-BD11D705940E}"/>
              </a:ext>
            </a:extLst>
          </p:cNvPr>
          <p:cNvSpPr txBox="1"/>
          <p:nvPr/>
        </p:nvSpPr>
        <p:spPr>
          <a:xfrm>
            <a:off x="3150330" y="1556907"/>
            <a:ext cx="5310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111E35"/>
                </a:solidFill>
                <a:latin typeface="Montserrat Bold" panose="00000800000000000000" pitchFamily="2" charset="-52"/>
              </a:rPr>
              <a:t>Органический растительный глицерин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E6F7585-6753-4F1A-A23B-F341B8B7CC89}"/>
              </a:ext>
            </a:extLst>
          </p:cNvPr>
          <p:cNvSpPr txBox="1"/>
          <p:nvPr/>
        </p:nvSpPr>
        <p:spPr>
          <a:xfrm>
            <a:off x="3138398" y="2080569"/>
            <a:ext cx="4643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111E35"/>
                </a:solidFill>
                <a:latin typeface="Montserrat Bold" panose="00000800000000000000" pitchFamily="2" charset="-52"/>
              </a:rPr>
              <a:t>Органический пропиленгликоль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E29E764-370E-432C-B35F-3819EFA8BEE4}"/>
              </a:ext>
            </a:extLst>
          </p:cNvPr>
          <p:cNvSpPr txBox="1"/>
          <p:nvPr/>
        </p:nvSpPr>
        <p:spPr>
          <a:xfrm>
            <a:off x="8182032" y="3191756"/>
            <a:ext cx="93779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500" b="1" dirty="0">
                <a:solidFill>
                  <a:srgbClr val="111E35"/>
                </a:solidFill>
                <a:latin typeface="Century Gothic" panose="020B0502020202020204" pitchFamily="34" charset="0"/>
              </a:rPr>
              <a:t>4</a:t>
            </a:r>
            <a:r>
              <a:rPr lang="ru-RU" sz="1500" b="1" kern="1200" dirty="0">
                <a:solidFill>
                  <a:srgbClr val="111E35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rPr>
              <a:t>,5 %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B2F9C96-AD53-48F4-BBC3-1EDB34A8727A}"/>
              </a:ext>
            </a:extLst>
          </p:cNvPr>
          <p:cNvSpPr txBox="1"/>
          <p:nvPr/>
        </p:nvSpPr>
        <p:spPr>
          <a:xfrm>
            <a:off x="8182037" y="3814763"/>
            <a:ext cx="93779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500" b="1" dirty="0">
                <a:solidFill>
                  <a:srgbClr val="111E35"/>
                </a:solidFill>
                <a:latin typeface="Century Gothic" panose="020B0502020202020204" pitchFamily="34" charset="0"/>
              </a:rPr>
              <a:t>2,4</a:t>
            </a:r>
            <a:r>
              <a:rPr lang="ru-RU" sz="1500" b="1" kern="1200" dirty="0">
                <a:solidFill>
                  <a:srgbClr val="111E35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rPr>
              <a:t> %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4594A04C-AED1-4567-89DA-8E8754C88FEA}"/>
              </a:ext>
            </a:extLst>
          </p:cNvPr>
          <p:cNvSpPr txBox="1"/>
          <p:nvPr/>
        </p:nvSpPr>
        <p:spPr>
          <a:xfrm>
            <a:off x="8182037" y="4396068"/>
            <a:ext cx="93779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500" b="1" kern="1200" dirty="0">
                <a:solidFill>
                  <a:srgbClr val="111E35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rPr>
              <a:t>2,1 %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56C2CD0D-0340-433B-81B8-1962013D4127}"/>
              </a:ext>
            </a:extLst>
          </p:cNvPr>
          <p:cNvSpPr txBox="1"/>
          <p:nvPr/>
        </p:nvSpPr>
        <p:spPr>
          <a:xfrm>
            <a:off x="8182032" y="5036443"/>
            <a:ext cx="93779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500" b="1" kern="1200" dirty="0">
                <a:solidFill>
                  <a:srgbClr val="111E35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rPr>
              <a:t>1,6 %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EACEEF2-CB29-482F-B812-A9E5351DA72E}"/>
              </a:ext>
            </a:extLst>
          </p:cNvPr>
          <p:cNvSpPr txBox="1"/>
          <p:nvPr/>
        </p:nvSpPr>
        <p:spPr>
          <a:xfrm>
            <a:off x="8189626" y="5635514"/>
            <a:ext cx="93779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500" b="1" kern="1200" dirty="0">
                <a:solidFill>
                  <a:srgbClr val="111E35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rPr>
              <a:t>1,6 %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CE7B258-5D09-4510-813C-A70FE6DE94F4}"/>
              </a:ext>
            </a:extLst>
          </p:cNvPr>
          <p:cNvSpPr txBox="1"/>
          <p:nvPr/>
        </p:nvSpPr>
        <p:spPr>
          <a:xfrm>
            <a:off x="8182032" y="1619419"/>
            <a:ext cx="93779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500" b="1" kern="1200" dirty="0">
                <a:solidFill>
                  <a:srgbClr val="111E35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rPr>
              <a:t>40,7 %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8DC2D721-81E8-42A6-993B-D18C02B797BB}"/>
              </a:ext>
            </a:extLst>
          </p:cNvPr>
          <p:cNvSpPr txBox="1"/>
          <p:nvPr/>
        </p:nvSpPr>
        <p:spPr>
          <a:xfrm>
            <a:off x="8186656" y="2121349"/>
            <a:ext cx="93779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500" b="1" kern="1200" dirty="0">
                <a:solidFill>
                  <a:srgbClr val="111E35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rPr>
              <a:t>40 %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46398" y="2042188"/>
            <a:ext cx="2602144" cy="271185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rgbClr val="111E35"/>
                </a:solidFill>
                <a:latin typeface="Montserrat Bold" panose="00000800000000000000"/>
              </a:rPr>
              <a:t>Американские аналоги:</a:t>
            </a:r>
            <a:endParaRPr lang="en-US" sz="2000" dirty="0">
              <a:solidFill>
                <a:srgbClr val="111E35"/>
              </a:solidFill>
            </a:endParaRPr>
          </a:p>
          <a:p>
            <a:endParaRPr lang="ru-RU" sz="2000" dirty="0">
              <a:solidFill>
                <a:srgbClr val="111E35"/>
              </a:solidFill>
              <a:latin typeface="Montserrat Bold" panose="00000800000000000000"/>
            </a:endParaRPr>
          </a:p>
          <a:p>
            <a:r>
              <a:rPr lang="ru-RU" sz="2000" dirty="0">
                <a:solidFill>
                  <a:srgbClr val="111E35"/>
                </a:solidFill>
              </a:rPr>
              <a:t>  - </a:t>
            </a:r>
            <a:r>
              <a:rPr lang="en-US" sz="2000" dirty="0">
                <a:solidFill>
                  <a:srgbClr val="111E35"/>
                </a:solidFill>
              </a:rPr>
              <a:t>Inhale Health</a:t>
            </a:r>
            <a:endParaRPr lang="ru-RU" sz="2000" dirty="0">
              <a:solidFill>
                <a:srgbClr val="111E35"/>
              </a:solidFill>
            </a:endParaRPr>
          </a:p>
          <a:p>
            <a:r>
              <a:rPr lang="ru-RU" sz="2000" dirty="0">
                <a:solidFill>
                  <a:srgbClr val="111E35"/>
                </a:solidFill>
              </a:rPr>
              <a:t>  - </a:t>
            </a:r>
            <a:r>
              <a:rPr lang="en-US" sz="2000" dirty="0" err="1">
                <a:solidFill>
                  <a:srgbClr val="111E35"/>
                </a:solidFill>
              </a:rPr>
              <a:t>NutreAir</a:t>
            </a:r>
            <a:endParaRPr lang="en-US" sz="2000" dirty="0">
              <a:solidFill>
                <a:srgbClr val="111E35"/>
              </a:solidFill>
            </a:endParaRPr>
          </a:p>
          <a:p>
            <a:r>
              <a:rPr lang="ru-RU" sz="2000" dirty="0">
                <a:solidFill>
                  <a:srgbClr val="111E35"/>
                </a:solidFill>
              </a:rPr>
              <a:t>  - </a:t>
            </a:r>
            <a:r>
              <a:rPr lang="en-US" sz="2000" dirty="0" err="1">
                <a:solidFill>
                  <a:srgbClr val="111E35"/>
                </a:solidFill>
              </a:rPr>
              <a:t>VitaCig</a:t>
            </a:r>
            <a:endParaRPr lang="en-US" sz="2000" dirty="0">
              <a:solidFill>
                <a:srgbClr val="111E35"/>
              </a:solidFill>
            </a:endParaRPr>
          </a:p>
          <a:p>
            <a:r>
              <a:rPr lang="ru-RU" sz="2000" dirty="0">
                <a:solidFill>
                  <a:srgbClr val="111E35"/>
                </a:solidFill>
              </a:rPr>
              <a:t>  - </a:t>
            </a:r>
            <a:r>
              <a:rPr lang="en-US" sz="2000" dirty="0" err="1">
                <a:solidFill>
                  <a:srgbClr val="111E35"/>
                </a:solidFill>
              </a:rPr>
              <a:t>Davinci</a:t>
            </a:r>
            <a:endParaRPr lang="en-US" sz="2000" dirty="0">
              <a:solidFill>
                <a:srgbClr val="111E35"/>
              </a:solidFill>
            </a:endParaRPr>
          </a:p>
          <a:p>
            <a:r>
              <a:rPr lang="ru-RU" sz="2000" dirty="0">
                <a:solidFill>
                  <a:srgbClr val="111E35"/>
                </a:solidFill>
              </a:rPr>
              <a:t>  - </a:t>
            </a:r>
            <a:r>
              <a:rPr lang="en-US" sz="2000" dirty="0" err="1">
                <a:solidFill>
                  <a:srgbClr val="111E35"/>
                </a:solidFill>
              </a:rPr>
              <a:t>NutroVape</a:t>
            </a:r>
            <a:endParaRPr lang="ru-RU" sz="2000" dirty="0">
              <a:solidFill>
                <a:srgbClr val="111E35"/>
              </a:solidFill>
              <a:latin typeface="Montserrat Bold" panose="0000080000000000000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C45A94-D62D-8CF0-2818-9C6EB81A9B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42" t="5000"/>
          <a:stretch/>
        </p:blipFill>
        <p:spPr>
          <a:xfrm>
            <a:off x="10154974" y="1000124"/>
            <a:ext cx="2037026" cy="627697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EDBBE3-1590-09B1-8552-EDA2E1EAAF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059" y="3362325"/>
            <a:ext cx="2143962" cy="380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703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8" presetClass="emph" presetSubtype="0" repeatCount="indefinite" accel="52000" decel="4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30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150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6" presetClass="emph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30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150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30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150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30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50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accel="52000" decel="4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50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50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30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50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E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Рисунок 114">
            <a:extLst>
              <a:ext uri="{FF2B5EF4-FFF2-40B4-BE49-F238E27FC236}">
                <a16:creationId xmlns:a16="http://schemas.microsoft.com/office/drawing/2014/main" id="{F498305F-9969-4121-B2A3-B2D3FD6050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39100" y="-9029700"/>
            <a:ext cx="16078200" cy="16078200"/>
          </a:xfrm>
          <a:prstGeom prst="rect">
            <a:avLst/>
          </a:prstGeom>
        </p:spPr>
      </p:pic>
      <p:sp>
        <p:nvSpPr>
          <p:cNvPr id="37" name="Овал 36">
            <a:extLst>
              <a:ext uri="{FF2B5EF4-FFF2-40B4-BE49-F238E27FC236}">
                <a16:creationId xmlns:a16="http://schemas.microsoft.com/office/drawing/2014/main" id="{2A8948D1-19F7-4EF3-B86A-906F03EB1210}"/>
              </a:ext>
            </a:extLst>
          </p:cNvPr>
          <p:cNvSpPr/>
          <p:nvPr/>
        </p:nvSpPr>
        <p:spPr>
          <a:xfrm>
            <a:off x="17399481" y="11117499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id="{DA7D7B87-8DE4-4D77-B5F6-EDA6B1447290}"/>
              </a:ext>
            </a:extLst>
          </p:cNvPr>
          <p:cNvSpPr/>
          <p:nvPr/>
        </p:nvSpPr>
        <p:spPr>
          <a:xfrm>
            <a:off x="-6343624" y="5445051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Крест 52">
            <a:extLst>
              <a:ext uri="{FF2B5EF4-FFF2-40B4-BE49-F238E27FC236}">
                <a16:creationId xmlns:a16="http://schemas.microsoft.com/office/drawing/2014/main" id="{1BEFF136-145F-42B0-B6E9-E54FAAE356B3}"/>
              </a:ext>
            </a:extLst>
          </p:cNvPr>
          <p:cNvSpPr/>
          <p:nvPr/>
        </p:nvSpPr>
        <p:spPr>
          <a:xfrm rot="4560074">
            <a:off x="-651421" y="9996827"/>
            <a:ext cx="186927" cy="186927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Крест 53">
            <a:extLst>
              <a:ext uri="{FF2B5EF4-FFF2-40B4-BE49-F238E27FC236}">
                <a16:creationId xmlns:a16="http://schemas.microsoft.com/office/drawing/2014/main" id="{526C989D-439E-4BFC-8640-922F85FE6A0C}"/>
              </a:ext>
            </a:extLst>
          </p:cNvPr>
          <p:cNvSpPr/>
          <p:nvPr/>
        </p:nvSpPr>
        <p:spPr>
          <a:xfrm rot="2489179">
            <a:off x="7411594" y="4992398"/>
            <a:ext cx="257654" cy="257654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id="{AD415C2B-8A2B-4DC8-890B-F845889F4681}"/>
              </a:ext>
            </a:extLst>
          </p:cNvPr>
          <p:cNvSpPr/>
          <p:nvPr/>
        </p:nvSpPr>
        <p:spPr>
          <a:xfrm>
            <a:off x="11690148" y="3708150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EB293C87-27AB-4F30-A459-27C6E4580AFF}"/>
              </a:ext>
            </a:extLst>
          </p:cNvPr>
          <p:cNvSpPr/>
          <p:nvPr/>
        </p:nvSpPr>
        <p:spPr>
          <a:xfrm>
            <a:off x="11073039" y="417082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>
            <a:extLst>
              <a:ext uri="{FF2B5EF4-FFF2-40B4-BE49-F238E27FC236}">
                <a16:creationId xmlns:a16="http://schemas.microsoft.com/office/drawing/2014/main" id="{EA02100D-66CF-46DF-8F57-1CDAB2EA4A30}"/>
              </a:ext>
            </a:extLst>
          </p:cNvPr>
          <p:cNvSpPr/>
          <p:nvPr/>
        </p:nvSpPr>
        <p:spPr>
          <a:xfrm>
            <a:off x="-2047231" y="1541453"/>
            <a:ext cx="187045" cy="187045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Крест 65">
            <a:extLst>
              <a:ext uri="{FF2B5EF4-FFF2-40B4-BE49-F238E27FC236}">
                <a16:creationId xmlns:a16="http://schemas.microsoft.com/office/drawing/2014/main" id="{83F965CA-7A5C-44F2-8BFE-34BFFEF01A38}"/>
              </a:ext>
            </a:extLst>
          </p:cNvPr>
          <p:cNvSpPr/>
          <p:nvPr/>
        </p:nvSpPr>
        <p:spPr>
          <a:xfrm rot="4560074">
            <a:off x="1204501" y="5620757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Овал 88">
            <a:extLst>
              <a:ext uri="{FF2B5EF4-FFF2-40B4-BE49-F238E27FC236}">
                <a16:creationId xmlns:a16="http://schemas.microsoft.com/office/drawing/2014/main" id="{11112584-635D-4C79-B34B-41C2D6C9E552}"/>
              </a:ext>
            </a:extLst>
          </p:cNvPr>
          <p:cNvSpPr/>
          <p:nvPr/>
        </p:nvSpPr>
        <p:spPr>
          <a:xfrm>
            <a:off x="-3585758" y="5169909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Крест 90">
            <a:extLst>
              <a:ext uri="{FF2B5EF4-FFF2-40B4-BE49-F238E27FC236}">
                <a16:creationId xmlns:a16="http://schemas.microsoft.com/office/drawing/2014/main" id="{9F4B192B-8EF3-4A1A-82E5-62C01209DF18}"/>
              </a:ext>
            </a:extLst>
          </p:cNvPr>
          <p:cNvSpPr/>
          <p:nvPr/>
        </p:nvSpPr>
        <p:spPr>
          <a:xfrm rot="4560074">
            <a:off x="-1587295" y="5663220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06F220E-C6ED-43B4-B53F-DF567255B4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82305" y="6617088"/>
            <a:ext cx="5114204" cy="458750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AA0E264-87DC-4D6A-AF63-01902E7DAD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0075" y="-1741192"/>
            <a:ext cx="1134042" cy="99870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D180A9B-BBF0-4971-B6A4-9D9C872F6E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4283" y="5036368"/>
            <a:ext cx="1048449" cy="116440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325A3C6-FA04-4911-AF83-564D5A4692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095" y="6976694"/>
            <a:ext cx="998382" cy="110974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3EAA9C2-132F-41E4-B51F-251FE81C1C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904" y="-2230944"/>
            <a:ext cx="1319819" cy="1418211"/>
          </a:xfrm>
          <a:prstGeom prst="rect">
            <a:avLst/>
          </a:prstGeom>
        </p:spPr>
      </p:pic>
      <p:sp>
        <p:nvSpPr>
          <p:cNvPr id="103" name="Овал 102">
            <a:extLst>
              <a:ext uri="{FF2B5EF4-FFF2-40B4-BE49-F238E27FC236}">
                <a16:creationId xmlns:a16="http://schemas.microsoft.com/office/drawing/2014/main" id="{7C10BD0A-9D7C-42D8-913D-6DF282DC85C3}"/>
              </a:ext>
            </a:extLst>
          </p:cNvPr>
          <p:cNvSpPr/>
          <p:nvPr/>
        </p:nvSpPr>
        <p:spPr>
          <a:xfrm rot="16200000">
            <a:off x="2509603" y="8147535"/>
            <a:ext cx="6945944" cy="6945944"/>
          </a:xfrm>
          <a:prstGeom prst="ellipse">
            <a:avLst/>
          </a:prstGeom>
          <a:solidFill>
            <a:srgbClr val="7499DE"/>
          </a:solidFill>
          <a:ln w="1079500" cap="rnd">
            <a:solidFill>
              <a:srgbClr val="7499DE"/>
            </a:solidFill>
          </a:ln>
          <a:effectLst>
            <a:glow rad="139700">
              <a:schemeClr val="accent1">
                <a:lumMod val="20000"/>
                <a:lumOff val="80000"/>
                <a:alpha val="2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0" name="Рисунок 109">
            <a:extLst>
              <a:ext uri="{FF2B5EF4-FFF2-40B4-BE49-F238E27FC236}">
                <a16:creationId xmlns:a16="http://schemas.microsoft.com/office/drawing/2014/main" id="{1078B950-3C56-4D3D-B59D-52C104E0F7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8294" y="7534039"/>
            <a:ext cx="14725694" cy="14725694"/>
          </a:xfrm>
          <a:prstGeom prst="rect">
            <a:avLst/>
          </a:prstGeom>
        </p:spPr>
      </p:pic>
      <p:sp>
        <p:nvSpPr>
          <p:cNvPr id="111" name="Крест 110">
            <a:extLst>
              <a:ext uri="{FF2B5EF4-FFF2-40B4-BE49-F238E27FC236}">
                <a16:creationId xmlns:a16="http://schemas.microsoft.com/office/drawing/2014/main" id="{33AE21FE-6BAB-44C7-9794-8EEEDF52A31F}"/>
              </a:ext>
            </a:extLst>
          </p:cNvPr>
          <p:cNvSpPr/>
          <p:nvPr/>
        </p:nvSpPr>
        <p:spPr>
          <a:xfrm rot="4560074">
            <a:off x="5310226" y="806609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Овал 111">
            <a:extLst>
              <a:ext uri="{FF2B5EF4-FFF2-40B4-BE49-F238E27FC236}">
                <a16:creationId xmlns:a16="http://schemas.microsoft.com/office/drawing/2014/main" id="{9C095C55-47D0-441C-B7F5-2B76B6B57854}"/>
              </a:ext>
            </a:extLst>
          </p:cNvPr>
          <p:cNvSpPr/>
          <p:nvPr/>
        </p:nvSpPr>
        <p:spPr>
          <a:xfrm>
            <a:off x="315279" y="1909967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Крест 112">
            <a:extLst>
              <a:ext uri="{FF2B5EF4-FFF2-40B4-BE49-F238E27FC236}">
                <a16:creationId xmlns:a16="http://schemas.microsoft.com/office/drawing/2014/main" id="{2E74ADDF-E463-4E35-A5D8-851FCCC38CEE}"/>
              </a:ext>
            </a:extLst>
          </p:cNvPr>
          <p:cNvSpPr/>
          <p:nvPr/>
        </p:nvSpPr>
        <p:spPr>
          <a:xfrm rot="4560074">
            <a:off x="1537988" y="845961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4286755-99BC-44E2-8E8C-7DE79FA9D4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312" y="2242238"/>
            <a:ext cx="9963376" cy="2373524"/>
          </a:xfrm>
          <a:prstGeom prst="rect">
            <a:avLst/>
          </a:prstGeom>
        </p:spPr>
      </p:pic>
      <p:sp>
        <p:nvSpPr>
          <p:cNvPr id="116" name="TextBox 115">
            <a:extLst>
              <a:ext uri="{FF2B5EF4-FFF2-40B4-BE49-F238E27FC236}">
                <a16:creationId xmlns:a16="http://schemas.microsoft.com/office/drawing/2014/main" id="{7C3BD419-9378-4E2F-AF3E-9BD3F7079053}"/>
              </a:ext>
            </a:extLst>
          </p:cNvPr>
          <p:cNvSpPr txBox="1"/>
          <p:nvPr/>
        </p:nvSpPr>
        <p:spPr>
          <a:xfrm>
            <a:off x="12703074" y="1511856"/>
            <a:ext cx="5202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500" dirty="0">
                <a:solidFill>
                  <a:schemeClr val="bg1">
                    <a:lumMod val="95000"/>
                  </a:schemeClr>
                </a:solidFill>
                <a:latin typeface="Montserrat ExtraBold" panose="00000900000000000000" pitchFamily="2" charset="-52"/>
              </a:rPr>
              <a:t>Описание решения</a:t>
            </a:r>
          </a:p>
        </p:txBody>
      </p:sp>
      <p:grpSp>
        <p:nvGrpSpPr>
          <p:cNvPr id="117" name="Группа 116">
            <a:extLst>
              <a:ext uri="{FF2B5EF4-FFF2-40B4-BE49-F238E27FC236}">
                <a16:creationId xmlns:a16="http://schemas.microsoft.com/office/drawing/2014/main" id="{741E4F2E-0CC7-484E-88DD-9F4E110F42AA}"/>
              </a:ext>
            </a:extLst>
          </p:cNvPr>
          <p:cNvGrpSpPr/>
          <p:nvPr/>
        </p:nvGrpSpPr>
        <p:grpSpPr>
          <a:xfrm>
            <a:off x="13001824" y="2489361"/>
            <a:ext cx="5483608" cy="2437577"/>
            <a:chOff x="6411055" y="1402950"/>
            <a:chExt cx="5483608" cy="2437577"/>
          </a:xfrm>
        </p:grpSpPr>
        <p:sp>
          <p:nvSpPr>
            <p:cNvPr id="118" name="TextBox 117">
              <a:hlinkClick r:id="rId9"/>
              <a:extLst>
                <a:ext uri="{FF2B5EF4-FFF2-40B4-BE49-F238E27FC236}">
                  <a16:creationId xmlns:a16="http://schemas.microsoft.com/office/drawing/2014/main" id="{D396A90D-321A-469C-B7B4-C12EA01114C0}"/>
                </a:ext>
              </a:extLst>
            </p:cNvPr>
            <p:cNvSpPr txBox="1"/>
            <p:nvPr/>
          </p:nvSpPr>
          <p:spPr>
            <a:xfrm>
              <a:off x="6411056" y="1402950"/>
              <a:ext cx="5114204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1900" dirty="0">
                  <a:solidFill>
                    <a:schemeClr val="bg1">
                      <a:lumMod val="95000"/>
                    </a:schemeClr>
                  </a:solidFill>
                  <a:latin typeface="Montserrat" panose="00000500000000000000" pitchFamily="2" charset="-52"/>
                </a:rPr>
                <a:t>Удобство и эффективность</a:t>
              </a:r>
            </a:p>
          </p:txBody>
        </p:sp>
        <p:sp>
          <p:nvSpPr>
            <p:cNvPr id="119" name="TextBox 118">
              <a:hlinkClick r:id="rId9"/>
              <a:extLst>
                <a:ext uri="{FF2B5EF4-FFF2-40B4-BE49-F238E27FC236}">
                  <a16:creationId xmlns:a16="http://schemas.microsoft.com/office/drawing/2014/main" id="{3319F4DB-7E6D-4E70-B24A-3147E4E08EAB}"/>
                </a:ext>
              </a:extLst>
            </p:cNvPr>
            <p:cNvSpPr txBox="1"/>
            <p:nvPr/>
          </p:nvSpPr>
          <p:spPr>
            <a:xfrm>
              <a:off x="6411056" y="1945945"/>
              <a:ext cx="5114204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1900" dirty="0">
                  <a:solidFill>
                    <a:schemeClr val="bg1">
                      <a:lumMod val="95000"/>
                    </a:schemeClr>
                  </a:solidFill>
                  <a:latin typeface="Montserrat" panose="00000500000000000000" pitchFamily="2" charset="-52"/>
                </a:rPr>
                <a:t>Адаптивность к ритму жизни</a:t>
              </a:r>
            </a:p>
          </p:txBody>
        </p:sp>
        <p:sp>
          <p:nvSpPr>
            <p:cNvPr id="120" name="TextBox 119">
              <a:hlinkClick r:id="rId9"/>
              <a:extLst>
                <a:ext uri="{FF2B5EF4-FFF2-40B4-BE49-F238E27FC236}">
                  <a16:creationId xmlns:a16="http://schemas.microsoft.com/office/drawing/2014/main" id="{A9C10E88-C6E6-4B72-A0E4-FF4E0135E801}"/>
                </a:ext>
              </a:extLst>
            </p:cNvPr>
            <p:cNvSpPr txBox="1"/>
            <p:nvPr/>
          </p:nvSpPr>
          <p:spPr>
            <a:xfrm>
              <a:off x="6411055" y="2555700"/>
              <a:ext cx="545843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1900" dirty="0">
                  <a:solidFill>
                    <a:schemeClr val="bg1">
                      <a:lumMod val="95000"/>
                    </a:schemeClr>
                  </a:solidFill>
                  <a:latin typeface="Montserrat" panose="00000500000000000000" pitchFamily="2" charset="-52"/>
                </a:rPr>
                <a:t>Безопасность и контроль дозировки</a:t>
              </a:r>
            </a:p>
          </p:txBody>
        </p:sp>
        <p:sp>
          <p:nvSpPr>
            <p:cNvPr id="121" name="TextBox 120">
              <a:hlinkClick r:id="rId9"/>
              <a:extLst>
                <a:ext uri="{FF2B5EF4-FFF2-40B4-BE49-F238E27FC236}">
                  <a16:creationId xmlns:a16="http://schemas.microsoft.com/office/drawing/2014/main" id="{3E5A387D-161F-4B89-8B77-9430E7560A54}"/>
                </a:ext>
              </a:extLst>
            </p:cNvPr>
            <p:cNvSpPr txBox="1"/>
            <p:nvPr/>
          </p:nvSpPr>
          <p:spPr>
            <a:xfrm>
              <a:off x="6436232" y="3163419"/>
              <a:ext cx="5458431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1900" dirty="0">
                  <a:solidFill>
                    <a:schemeClr val="bg1">
                      <a:lumMod val="95000"/>
                    </a:schemeClr>
                  </a:solidFill>
                  <a:latin typeface="Montserrat" panose="00000500000000000000" pitchFamily="2" charset="-52"/>
                </a:rPr>
                <a:t>Разнообразие витаминных комплексов</a:t>
              </a:r>
            </a:p>
          </p:txBody>
        </p:sp>
      </p:grpSp>
      <p:sp>
        <p:nvSpPr>
          <p:cNvPr id="124" name="TextBox 123">
            <a:extLst>
              <a:ext uri="{FF2B5EF4-FFF2-40B4-BE49-F238E27FC236}">
                <a16:creationId xmlns:a16="http://schemas.microsoft.com/office/drawing/2014/main" id="{0BA4516A-AE59-4675-8883-3DCE41F01F05}"/>
              </a:ext>
            </a:extLst>
          </p:cNvPr>
          <p:cNvSpPr txBox="1"/>
          <p:nvPr/>
        </p:nvSpPr>
        <p:spPr>
          <a:xfrm>
            <a:off x="1306340" y="3727589"/>
            <a:ext cx="29231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>
                    <a:lumMod val="95000"/>
                  </a:schemeClr>
                </a:solidFill>
                <a:latin typeface="Montserrat ExtraBold" panose="00000900000000000000" pitchFamily="2" charset="-52"/>
              </a:rPr>
              <a:t>Польза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BE543148-1568-4609-889E-764D700B381C}"/>
              </a:ext>
            </a:extLst>
          </p:cNvPr>
          <p:cNvSpPr txBox="1"/>
          <p:nvPr/>
        </p:nvSpPr>
        <p:spPr>
          <a:xfrm>
            <a:off x="4617286" y="2523705"/>
            <a:ext cx="29231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>
                    <a:lumMod val="95000"/>
                  </a:schemeClr>
                </a:solidFill>
                <a:latin typeface="Montserrat ExtraBold" panose="00000900000000000000" pitchFamily="2" charset="-52"/>
              </a:rPr>
              <a:t>Вкус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FDC0C6ED-6201-44D9-BB37-19765A68C5A9}"/>
              </a:ext>
            </a:extLst>
          </p:cNvPr>
          <p:cNvSpPr txBox="1"/>
          <p:nvPr/>
        </p:nvSpPr>
        <p:spPr>
          <a:xfrm>
            <a:off x="7962526" y="3727589"/>
            <a:ext cx="29231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>
                    <a:lumMod val="95000"/>
                  </a:schemeClr>
                </a:solidFill>
                <a:latin typeface="Montserrat ExtraBold" panose="00000900000000000000" pitchFamily="2" charset="-52"/>
              </a:rPr>
              <a:t>Дизайн</a:t>
            </a:r>
          </a:p>
        </p:txBody>
      </p:sp>
      <p:sp>
        <p:nvSpPr>
          <p:cNvPr id="127" name="Овал 126">
            <a:extLst>
              <a:ext uri="{FF2B5EF4-FFF2-40B4-BE49-F238E27FC236}">
                <a16:creationId xmlns:a16="http://schemas.microsoft.com/office/drawing/2014/main" id="{6B34EAB6-397F-422D-9FDC-B8D31F46EFED}"/>
              </a:ext>
            </a:extLst>
          </p:cNvPr>
          <p:cNvSpPr/>
          <p:nvPr/>
        </p:nvSpPr>
        <p:spPr>
          <a:xfrm>
            <a:off x="4967262" y="5487749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Крест 127">
            <a:extLst>
              <a:ext uri="{FF2B5EF4-FFF2-40B4-BE49-F238E27FC236}">
                <a16:creationId xmlns:a16="http://schemas.microsoft.com/office/drawing/2014/main" id="{D52CFF31-0F7D-426E-AD5F-058C4C5145FA}"/>
              </a:ext>
            </a:extLst>
          </p:cNvPr>
          <p:cNvSpPr/>
          <p:nvPr/>
        </p:nvSpPr>
        <p:spPr>
          <a:xfrm rot="4560074">
            <a:off x="10625200" y="6323820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210BA77-91FE-4871-8B3A-6C5744BE972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08461" y="3633446"/>
            <a:ext cx="952500" cy="9525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6ABA9BF-5BBE-4ED3-ADA7-CA1A517FC66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73353" y="2242382"/>
            <a:ext cx="896367" cy="89636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5B27687-1DA3-4EC2-A990-079287C691D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13957" y="2242382"/>
            <a:ext cx="710498" cy="710498"/>
          </a:xfrm>
          <a:prstGeom prst="rect">
            <a:avLst/>
          </a:prstGeom>
        </p:spPr>
      </p:pic>
      <p:pic>
        <p:nvPicPr>
          <p:cNvPr id="129" name="Рисунок 128">
            <a:extLst>
              <a:ext uri="{FF2B5EF4-FFF2-40B4-BE49-F238E27FC236}">
                <a16:creationId xmlns:a16="http://schemas.microsoft.com/office/drawing/2014/main" id="{E9AB611E-BA12-4BF6-8C46-9FEECEE25F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7187" y="4674377"/>
            <a:ext cx="14725694" cy="14725694"/>
          </a:xfrm>
          <a:prstGeom prst="rect">
            <a:avLst/>
          </a:prstGeom>
        </p:spPr>
      </p:pic>
      <p:sp>
        <p:nvSpPr>
          <p:cNvPr id="130" name="TextBox 129">
            <a:extLst>
              <a:ext uri="{FF2B5EF4-FFF2-40B4-BE49-F238E27FC236}">
                <a16:creationId xmlns:a16="http://schemas.microsoft.com/office/drawing/2014/main" id="{978D105E-2D64-42A2-9015-719F4A8D0BEF}"/>
              </a:ext>
            </a:extLst>
          </p:cNvPr>
          <p:cNvSpPr txBox="1"/>
          <p:nvPr/>
        </p:nvSpPr>
        <p:spPr>
          <a:xfrm>
            <a:off x="2672962" y="-1120059"/>
            <a:ext cx="68460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chemeClr val="bg1">
                    <a:lumMod val="95000"/>
                  </a:schemeClr>
                </a:solidFill>
                <a:latin typeface="Montserrat ExtraBold" panose="00000900000000000000" pitchFamily="2" charset="-52"/>
              </a:rPr>
              <a:t>Целевая аудитория</a:t>
            </a:r>
          </a:p>
        </p:txBody>
      </p:sp>
      <p:pic>
        <p:nvPicPr>
          <p:cNvPr id="131" name="Рисунок 130">
            <a:extLst>
              <a:ext uri="{FF2B5EF4-FFF2-40B4-BE49-F238E27FC236}">
                <a16:creationId xmlns:a16="http://schemas.microsoft.com/office/drawing/2014/main" id="{887986FD-1B11-4472-8F98-4554FB3C409F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001824" y="7062997"/>
            <a:ext cx="6830278" cy="5738109"/>
          </a:xfrm>
          <a:prstGeom prst="rect">
            <a:avLst/>
          </a:prstGeom>
        </p:spPr>
      </p:pic>
      <p:sp>
        <p:nvSpPr>
          <p:cNvPr id="132" name="TextBox 131">
            <a:extLst>
              <a:ext uri="{FF2B5EF4-FFF2-40B4-BE49-F238E27FC236}">
                <a16:creationId xmlns:a16="http://schemas.microsoft.com/office/drawing/2014/main" id="{7EE26B82-0E30-4A9C-A965-33A6B688F396}"/>
              </a:ext>
            </a:extLst>
          </p:cNvPr>
          <p:cNvSpPr txBox="1"/>
          <p:nvPr/>
        </p:nvSpPr>
        <p:spPr>
          <a:xfrm>
            <a:off x="-7174607" y="2086855"/>
            <a:ext cx="5994313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</a:rPr>
              <a:t>Техническая разработка продукта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37B2011F-F2DA-40BA-8015-9CE101CDDB94}"/>
              </a:ext>
            </a:extLst>
          </p:cNvPr>
          <p:cNvSpPr txBox="1"/>
          <p:nvPr/>
        </p:nvSpPr>
        <p:spPr>
          <a:xfrm>
            <a:off x="-7174607" y="2835367"/>
            <a:ext cx="5994313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</a:rPr>
              <a:t>Исследование рынка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A730E42B-9E46-44CD-A56A-0474EBDF74F9}"/>
              </a:ext>
            </a:extLst>
          </p:cNvPr>
          <p:cNvSpPr txBox="1"/>
          <p:nvPr/>
        </p:nvSpPr>
        <p:spPr>
          <a:xfrm>
            <a:off x="-7189819" y="3583879"/>
            <a:ext cx="639777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</a:rPr>
              <a:t>Обеспечение безопасности и сертификация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238D4F9-EAE2-41D5-9481-FB556647FB87}"/>
              </a:ext>
            </a:extLst>
          </p:cNvPr>
          <p:cNvSpPr txBox="1"/>
          <p:nvPr/>
        </p:nvSpPr>
        <p:spPr>
          <a:xfrm>
            <a:off x="-7164643" y="4332392"/>
            <a:ext cx="639777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</a:rPr>
              <a:t>Заключение партнерств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269720" y="692367"/>
            <a:ext cx="6109365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500" dirty="0">
                <a:solidFill>
                  <a:schemeClr val="bg1">
                    <a:lumMod val="95000"/>
                  </a:schemeClr>
                </a:solidFill>
                <a:latin typeface="Montserrat ExtraBold" panose="00000900000000000000" pitchFamily="2" charset="-52"/>
              </a:rPr>
              <a:t>Ценностное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4459150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30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150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30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50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30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150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30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150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5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0.00023 L 0.00078 0.03866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1944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85185E-6 L 0.00989 0.02662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5" y="1319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7.40741E-7 L -0.00208 0.03333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1667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96296E-6 L 0.00534 0.04468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" y="2222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5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0" tmFilter="0, 0; .2, .5; .8, .5; 1, 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500" autoRev="1" fill="hold"/>
                                        <p:tgtEl>
                                          <p:spTgt spid="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5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1" presetClass="path" presetSubtype="0" repeatCount="indefinite" de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745 0.3875 C 0.68633 0.3875 0.82344 0.53125 0.82344 0.70856 C 0.82344 0.88565 0.68633 1.02986 0.51745 1.02986 C 0.3487 1.02986 0.21185 0.88565 0.21185 0.70856 C 0.21185 0.53125 0.3487 0.3875 0.51745 0.3875 Z " pathEditMode="relative" rAng="0" ptsTypes="AAAAA">
                                      <p:cBhvr>
                                        <p:cTn id="44" dur="20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32106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3000" tmFilter="0, 0; .2, .5; .8, .5; 1, 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1500" autoRev="1" fill="hold"/>
                                        <p:tgtEl>
                                          <p:spTgt spid="1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5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5" grpId="0" animBg="1"/>
      <p:bldP spid="56" grpId="0" animBg="1"/>
      <p:bldP spid="59" grpId="0" animBg="1"/>
      <p:bldP spid="66" grpId="0" animBg="1"/>
      <p:bldP spid="89" grpId="0" animBg="1"/>
      <p:bldP spid="91" grpId="0" animBg="1"/>
      <p:bldP spid="111" grpId="0" animBg="1"/>
      <p:bldP spid="112" grpId="0" animBg="1"/>
      <p:bldP spid="113" grpId="0" animBg="1"/>
      <p:bldP spid="127" grpId="0" animBg="1"/>
      <p:bldP spid="1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E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Рисунок 109">
            <a:extLst>
              <a:ext uri="{FF2B5EF4-FFF2-40B4-BE49-F238E27FC236}">
                <a16:creationId xmlns:a16="http://schemas.microsoft.com/office/drawing/2014/main" id="{259DF35C-874D-4259-BD0C-2A695E8A3C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70721" y="355761"/>
            <a:ext cx="14725694" cy="14725694"/>
          </a:xfrm>
          <a:prstGeom prst="rect">
            <a:avLst/>
          </a:prstGeom>
        </p:spPr>
      </p:pic>
      <p:sp>
        <p:nvSpPr>
          <p:cNvPr id="37" name="Овал 36">
            <a:extLst>
              <a:ext uri="{FF2B5EF4-FFF2-40B4-BE49-F238E27FC236}">
                <a16:creationId xmlns:a16="http://schemas.microsoft.com/office/drawing/2014/main" id="{2A8948D1-19F7-4EF3-B86A-906F03EB1210}"/>
              </a:ext>
            </a:extLst>
          </p:cNvPr>
          <p:cNvSpPr/>
          <p:nvPr/>
        </p:nvSpPr>
        <p:spPr>
          <a:xfrm>
            <a:off x="17399481" y="11117499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Крест 52">
            <a:extLst>
              <a:ext uri="{FF2B5EF4-FFF2-40B4-BE49-F238E27FC236}">
                <a16:creationId xmlns:a16="http://schemas.microsoft.com/office/drawing/2014/main" id="{1BEFF136-145F-42B0-B6E9-E54FAAE356B3}"/>
              </a:ext>
            </a:extLst>
          </p:cNvPr>
          <p:cNvSpPr/>
          <p:nvPr/>
        </p:nvSpPr>
        <p:spPr>
          <a:xfrm rot="4560074">
            <a:off x="3454304" y="5182679"/>
            <a:ext cx="186927" cy="186927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Крест 53">
            <a:extLst>
              <a:ext uri="{FF2B5EF4-FFF2-40B4-BE49-F238E27FC236}">
                <a16:creationId xmlns:a16="http://schemas.microsoft.com/office/drawing/2014/main" id="{526C989D-439E-4BFC-8640-922F85FE6A0C}"/>
              </a:ext>
            </a:extLst>
          </p:cNvPr>
          <p:cNvSpPr/>
          <p:nvPr/>
        </p:nvSpPr>
        <p:spPr>
          <a:xfrm rot="2489179">
            <a:off x="6234269" y="5560078"/>
            <a:ext cx="257654" cy="257654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id="{AD415C2B-8A2B-4DC8-890B-F845889F4681}"/>
              </a:ext>
            </a:extLst>
          </p:cNvPr>
          <p:cNvSpPr/>
          <p:nvPr/>
        </p:nvSpPr>
        <p:spPr>
          <a:xfrm>
            <a:off x="11690148" y="3708150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EB293C87-27AB-4F30-A459-27C6E4580AFF}"/>
              </a:ext>
            </a:extLst>
          </p:cNvPr>
          <p:cNvSpPr/>
          <p:nvPr/>
        </p:nvSpPr>
        <p:spPr>
          <a:xfrm>
            <a:off x="11073039" y="417082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Крест 65">
            <a:extLst>
              <a:ext uri="{FF2B5EF4-FFF2-40B4-BE49-F238E27FC236}">
                <a16:creationId xmlns:a16="http://schemas.microsoft.com/office/drawing/2014/main" id="{83F965CA-7A5C-44F2-8BFE-34BFFEF01A38}"/>
              </a:ext>
            </a:extLst>
          </p:cNvPr>
          <p:cNvSpPr/>
          <p:nvPr/>
        </p:nvSpPr>
        <p:spPr>
          <a:xfrm rot="4560074">
            <a:off x="5310226" y="806609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Овал 88">
            <a:extLst>
              <a:ext uri="{FF2B5EF4-FFF2-40B4-BE49-F238E27FC236}">
                <a16:creationId xmlns:a16="http://schemas.microsoft.com/office/drawing/2014/main" id="{11112584-635D-4C79-B34B-41C2D6C9E552}"/>
              </a:ext>
            </a:extLst>
          </p:cNvPr>
          <p:cNvSpPr/>
          <p:nvPr/>
        </p:nvSpPr>
        <p:spPr>
          <a:xfrm>
            <a:off x="519967" y="355761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Крест 90">
            <a:extLst>
              <a:ext uri="{FF2B5EF4-FFF2-40B4-BE49-F238E27FC236}">
                <a16:creationId xmlns:a16="http://schemas.microsoft.com/office/drawing/2014/main" id="{9F4B192B-8EF3-4A1A-82E5-62C01209DF18}"/>
              </a:ext>
            </a:extLst>
          </p:cNvPr>
          <p:cNvSpPr/>
          <p:nvPr/>
        </p:nvSpPr>
        <p:spPr>
          <a:xfrm rot="4560074">
            <a:off x="2518430" y="849072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06F220E-C6ED-43B4-B53F-DF567255B4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371" y="1376157"/>
            <a:ext cx="5114204" cy="458750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AA0E264-87DC-4D6A-AF63-01902E7DAD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78" y="1553844"/>
            <a:ext cx="1134042" cy="99870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D180A9B-BBF0-4971-B6A4-9D9C872F6E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31" y="4416362"/>
            <a:ext cx="1048449" cy="116440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325A3C6-FA04-4911-AF83-564D5A4692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247" y="4242825"/>
            <a:ext cx="998382" cy="110974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3EAA9C2-132F-41E4-B51F-251FE81C1C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854" y="922011"/>
            <a:ext cx="1319819" cy="1418211"/>
          </a:xfrm>
          <a:prstGeom prst="rect">
            <a:avLst/>
          </a:prstGeom>
        </p:spPr>
      </p:pic>
      <p:sp>
        <p:nvSpPr>
          <p:cNvPr id="104" name="TextBox 103">
            <a:extLst>
              <a:ext uri="{FF2B5EF4-FFF2-40B4-BE49-F238E27FC236}">
                <a16:creationId xmlns:a16="http://schemas.microsoft.com/office/drawing/2014/main" id="{C05BDB28-3BA4-4BBC-B050-F9B4A4AE9B78}"/>
              </a:ext>
            </a:extLst>
          </p:cNvPr>
          <p:cNvSpPr txBox="1"/>
          <p:nvPr/>
        </p:nvSpPr>
        <p:spPr>
          <a:xfrm>
            <a:off x="6381044" y="1594496"/>
            <a:ext cx="5202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500" dirty="0">
                <a:solidFill>
                  <a:schemeClr val="bg1">
                    <a:lumMod val="95000"/>
                  </a:schemeClr>
                </a:solidFill>
                <a:latin typeface="Montserrat ExtraBold" panose="00000900000000000000" pitchFamily="2" charset="-52"/>
              </a:rPr>
              <a:t>Описание решения</a:t>
            </a:r>
          </a:p>
        </p:txBody>
      </p:sp>
      <p:grpSp>
        <p:nvGrpSpPr>
          <p:cNvPr id="105" name="Группа 104">
            <a:extLst>
              <a:ext uri="{FF2B5EF4-FFF2-40B4-BE49-F238E27FC236}">
                <a16:creationId xmlns:a16="http://schemas.microsoft.com/office/drawing/2014/main" id="{0EE01165-4C05-4FB3-ADE9-EA1E5A6E948C}"/>
              </a:ext>
            </a:extLst>
          </p:cNvPr>
          <p:cNvGrpSpPr/>
          <p:nvPr/>
        </p:nvGrpSpPr>
        <p:grpSpPr>
          <a:xfrm>
            <a:off x="6195985" y="2496078"/>
            <a:ext cx="5830944" cy="2546785"/>
            <a:chOff x="6411056" y="1402950"/>
            <a:chExt cx="5470957" cy="2546785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8516FA4C-EAA8-43AB-BC41-1CF62F3E545C}"/>
                </a:ext>
              </a:extLst>
            </p:cNvPr>
            <p:cNvSpPr txBox="1"/>
            <p:nvPr/>
          </p:nvSpPr>
          <p:spPr>
            <a:xfrm>
              <a:off x="6411056" y="1402950"/>
              <a:ext cx="5114204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1900" dirty="0">
                  <a:solidFill>
                    <a:schemeClr val="bg1">
                      <a:lumMod val="95000"/>
                    </a:schemeClr>
                  </a:solidFill>
                  <a:latin typeface="Montserrat" panose="00000500000000000000" pitchFamily="2" charset="-52"/>
                </a:rPr>
                <a:t>Удобство и эффективность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84C2510C-FFCB-4BF1-97AA-19707D598954}"/>
                </a:ext>
              </a:extLst>
            </p:cNvPr>
            <p:cNvSpPr txBox="1"/>
            <p:nvPr/>
          </p:nvSpPr>
          <p:spPr>
            <a:xfrm>
              <a:off x="6411056" y="1945945"/>
              <a:ext cx="5114204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1900" dirty="0">
                  <a:solidFill>
                    <a:schemeClr val="bg1">
                      <a:lumMod val="95000"/>
                    </a:schemeClr>
                  </a:solidFill>
                  <a:latin typeface="Montserrat" panose="00000500000000000000" pitchFamily="2" charset="-52"/>
                </a:rPr>
                <a:t>Адаптивность к ритму жизни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37C5618-1FBB-464A-9CFD-66D96005243F}"/>
                </a:ext>
              </a:extLst>
            </p:cNvPr>
            <p:cNvSpPr txBox="1"/>
            <p:nvPr/>
          </p:nvSpPr>
          <p:spPr>
            <a:xfrm>
              <a:off x="6411056" y="2577030"/>
              <a:ext cx="5458431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1900" dirty="0">
                  <a:solidFill>
                    <a:schemeClr val="bg1">
                      <a:lumMod val="95000"/>
                    </a:schemeClr>
                  </a:solidFill>
                  <a:latin typeface="Montserrat" panose="00000500000000000000" pitchFamily="2" charset="-52"/>
                </a:rPr>
                <a:t>Безопасность состава и контроль дозировки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01E261E-83CA-4D53-95E1-141C80247FA8}"/>
                </a:ext>
              </a:extLst>
            </p:cNvPr>
            <p:cNvSpPr txBox="1"/>
            <p:nvPr/>
          </p:nvSpPr>
          <p:spPr>
            <a:xfrm>
              <a:off x="6423582" y="3272627"/>
              <a:ext cx="5458431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1900" dirty="0">
                  <a:solidFill>
                    <a:schemeClr val="bg1">
                      <a:lumMod val="95000"/>
                    </a:schemeClr>
                  </a:solidFill>
                  <a:latin typeface="Montserrat" panose="00000500000000000000" pitchFamily="2" charset="-52"/>
                </a:rPr>
                <a:t>Разнообразие витаминных комплексов</a:t>
              </a:r>
            </a:p>
          </p:txBody>
        </p:sp>
      </p:grpSp>
      <p:sp>
        <p:nvSpPr>
          <p:cNvPr id="103" name="Овал 102">
            <a:extLst>
              <a:ext uri="{FF2B5EF4-FFF2-40B4-BE49-F238E27FC236}">
                <a16:creationId xmlns:a16="http://schemas.microsoft.com/office/drawing/2014/main" id="{7C10BD0A-9D7C-42D8-913D-6DF282DC85C3}"/>
              </a:ext>
            </a:extLst>
          </p:cNvPr>
          <p:cNvSpPr/>
          <p:nvPr/>
        </p:nvSpPr>
        <p:spPr>
          <a:xfrm rot="16200000">
            <a:off x="820408" y="6133685"/>
            <a:ext cx="5600552" cy="5600552"/>
          </a:xfrm>
          <a:prstGeom prst="ellipse">
            <a:avLst/>
          </a:prstGeom>
          <a:solidFill>
            <a:srgbClr val="7499DE"/>
          </a:solidFill>
          <a:ln w="1079500" cap="rnd">
            <a:solidFill>
              <a:srgbClr val="7499DE"/>
            </a:solidFill>
          </a:ln>
          <a:effectLst>
            <a:glow rad="139700">
              <a:schemeClr val="accent1">
                <a:lumMod val="20000"/>
                <a:lumOff val="80000"/>
                <a:alpha val="2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81045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50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30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150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30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50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5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0.00024 L 0.00078 0.03865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1944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2.96296E-6 L 0.00989 0.02662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5" y="1319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48148E-6 L -0.00209 0.03333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1667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7037E-6 L 0.00534 0.04468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" y="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6" grpId="0" animBg="1"/>
      <p:bldP spid="66" grpId="0" animBg="1"/>
      <p:bldP spid="89" grpId="0" animBg="1"/>
      <p:bldP spid="9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E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D5408A8-9544-DE70-CC14-D646A8254A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030" y="-2813849"/>
            <a:ext cx="14725694" cy="14725694"/>
          </a:xfrm>
          <a:prstGeom prst="rect">
            <a:avLst/>
          </a:prstGeom>
        </p:spPr>
      </p:pic>
      <p:sp>
        <p:nvSpPr>
          <p:cNvPr id="25" name="Овал 24">
            <a:extLst>
              <a:ext uri="{FF2B5EF4-FFF2-40B4-BE49-F238E27FC236}">
                <a16:creationId xmlns:a16="http://schemas.microsoft.com/office/drawing/2014/main" id="{E45BDB98-4DBB-42B9-93BA-3872EF44F399}"/>
              </a:ext>
            </a:extLst>
          </p:cNvPr>
          <p:cNvSpPr/>
          <p:nvPr/>
        </p:nvSpPr>
        <p:spPr>
          <a:xfrm>
            <a:off x="2620558" y="7462115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A301EFF2-5156-4689-AD40-EBE1B89C1825}"/>
              </a:ext>
            </a:extLst>
          </p:cNvPr>
          <p:cNvSpPr/>
          <p:nvPr/>
        </p:nvSpPr>
        <p:spPr>
          <a:xfrm>
            <a:off x="-1064948" y="-901109"/>
            <a:ext cx="153596" cy="153596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804560A9-6E64-48E4-9619-7658FFCE250F}"/>
              </a:ext>
            </a:extLst>
          </p:cNvPr>
          <p:cNvSpPr/>
          <p:nvPr/>
        </p:nvSpPr>
        <p:spPr>
          <a:xfrm>
            <a:off x="9906394" y="-1139821"/>
            <a:ext cx="153596" cy="153596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635FE805-53EB-4520-BC48-F556CD57557A}"/>
              </a:ext>
            </a:extLst>
          </p:cNvPr>
          <p:cNvSpPr/>
          <p:nvPr/>
        </p:nvSpPr>
        <p:spPr>
          <a:xfrm>
            <a:off x="13906806" y="-378383"/>
            <a:ext cx="221773" cy="221773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Крест 31">
            <a:extLst>
              <a:ext uri="{FF2B5EF4-FFF2-40B4-BE49-F238E27FC236}">
                <a16:creationId xmlns:a16="http://schemas.microsoft.com/office/drawing/2014/main" id="{0048E66F-F2DE-4143-BDDE-D3FD9D05545E}"/>
              </a:ext>
            </a:extLst>
          </p:cNvPr>
          <p:cNvSpPr/>
          <p:nvPr/>
        </p:nvSpPr>
        <p:spPr>
          <a:xfrm rot="4560074">
            <a:off x="5669282" y="7490899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Крест 32">
            <a:extLst>
              <a:ext uri="{FF2B5EF4-FFF2-40B4-BE49-F238E27FC236}">
                <a16:creationId xmlns:a16="http://schemas.microsoft.com/office/drawing/2014/main" id="{15BF7DD3-19A1-453F-910E-6045765103D2}"/>
              </a:ext>
            </a:extLst>
          </p:cNvPr>
          <p:cNvSpPr/>
          <p:nvPr/>
        </p:nvSpPr>
        <p:spPr>
          <a:xfrm rot="13012002">
            <a:off x="1768288" y="-1010865"/>
            <a:ext cx="120935" cy="120935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Крест 33">
            <a:extLst>
              <a:ext uri="{FF2B5EF4-FFF2-40B4-BE49-F238E27FC236}">
                <a16:creationId xmlns:a16="http://schemas.microsoft.com/office/drawing/2014/main" id="{2159BE62-81DD-4E56-AB5F-9B9A19F8F82F}"/>
              </a:ext>
            </a:extLst>
          </p:cNvPr>
          <p:cNvSpPr/>
          <p:nvPr/>
        </p:nvSpPr>
        <p:spPr>
          <a:xfrm rot="4560074">
            <a:off x="-867042" y="6902311"/>
            <a:ext cx="417620" cy="417620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Крест 34">
            <a:extLst>
              <a:ext uri="{FF2B5EF4-FFF2-40B4-BE49-F238E27FC236}">
                <a16:creationId xmlns:a16="http://schemas.microsoft.com/office/drawing/2014/main" id="{46D35AE7-1FEF-4764-9EEA-C5100FE82F0F}"/>
              </a:ext>
            </a:extLst>
          </p:cNvPr>
          <p:cNvSpPr/>
          <p:nvPr/>
        </p:nvSpPr>
        <p:spPr>
          <a:xfrm rot="7180459">
            <a:off x="9570715" y="-1398701"/>
            <a:ext cx="284001" cy="284001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B474DC05-06F3-4654-951A-A1C1CA52C614}"/>
              </a:ext>
            </a:extLst>
          </p:cNvPr>
          <p:cNvSpPr/>
          <p:nvPr/>
        </p:nvSpPr>
        <p:spPr>
          <a:xfrm>
            <a:off x="7372954" y="-1063023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2A8948D1-19F7-4EF3-B86A-906F03EB1210}"/>
              </a:ext>
            </a:extLst>
          </p:cNvPr>
          <p:cNvSpPr/>
          <p:nvPr/>
        </p:nvSpPr>
        <p:spPr>
          <a:xfrm>
            <a:off x="17399481" y="11117499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999DA7C-E7A6-40A7-9C54-E77EE1B7EA7C}"/>
              </a:ext>
            </a:extLst>
          </p:cNvPr>
          <p:cNvSpPr txBox="1"/>
          <p:nvPr/>
        </p:nvSpPr>
        <p:spPr>
          <a:xfrm>
            <a:off x="2687476" y="145563"/>
            <a:ext cx="68460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chemeClr val="bg1">
                    <a:lumMod val="95000"/>
                  </a:schemeClr>
                </a:solidFill>
                <a:latin typeface="Montserrat ExtraBold" panose="00000900000000000000" pitchFamily="2" charset="-52"/>
              </a:rPr>
              <a:t>Целевая аудитория</a:t>
            </a:r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C34C459E-F72F-4312-BD58-20606ACF0E89}"/>
              </a:ext>
            </a:extLst>
          </p:cNvPr>
          <p:cNvSpPr/>
          <p:nvPr/>
        </p:nvSpPr>
        <p:spPr>
          <a:xfrm>
            <a:off x="2611641" y="6478716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Крест 44">
            <a:extLst>
              <a:ext uri="{FF2B5EF4-FFF2-40B4-BE49-F238E27FC236}">
                <a16:creationId xmlns:a16="http://schemas.microsoft.com/office/drawing/2014/main" id="{477D9C84-72C0-4CD5-8D75-89C04C3281DE}"/>
              </a:ext>
            </a:extLst>
          </p:cNvPr>
          <p:cNvSpPr/>
          <p:nvPr/>
        </p:nvSpPr>
        <p:spPr>
          <a:xfrm rot="4560074">
            <a:off x="6238211" y="4783778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>
            <a:extLst>
              <a:ext uri="{FF2B5EF4-FFF2-40B4-BE49-F238E27FC236}">
                <a16:creationId xmlns:a16="http://schemas.microsoft.com/office/drawing/2014/main" id="{F747903D-C778-4F74-849A-DE3C2C8FB787}"/>
              </a:ext>
            </a:extLst>
          </p:cNvPr>
          <p:cNvSpPr/>
          <p:nvPr/>
        </p:nvSpPr>
        <p:spPr>
          <a:xfrm>
            <a:off x="8598140" y="138049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Крест 46">
            <a:extLst>
              <a:ext uri="{FF2B5EF4-FFF2-40B4-BE49-F238E27FC236}">
                <a16:creationId xmlns:a16="http://schemas.microsoft.com/office/drawing/2014/main" id="{B21AA9CE-4C14-40BB-BE93-AA3C5D87DD45}"/>
              </a:ext>
            </a:extLst>
          </p:cNvPr>
          <p:cNvSpPr/>
          <p:nvPr/>
        </p:nvSpPr>
        <p:spPr>
          <a:xfrm rot="4560074">
            <a:off x="11761922" y="813448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Крест 47">
            <a:extLst>
              <a:ext uri="{FF2B5EF4-FFF2-40B4-BE49-F238E27FC236}">
                <a16:creationId xmlns:a16="http://schemas.microsoft.com/office/drawing/2014/main" id="{CC4C4AC4-522D-4F7C-B1ED-1079EA6D3FEA}"/>
              </a:ext>
            </a:extLst>
          </p:cNvPr>
          <p:cNvSpPr/>
          <p:nvPr/>
        </p:nvSpPr>
        <p:spPr>
          <a:xfrm rot="2489179">
            <a:off x="442073" y="5890102"/>
            <a:ext cx="257654" cy="257654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D99CE40F-2DCD-44C4-B7E5-9555F01364DF}"/>
              </a:ext>
            </a:extLst>
          </p:cNvPr>
          <p:cNvSpPr/>
          <p:nvPr/>
        </p:nvSpPr>
        <p:spPr>
          <a:xfrm>
            <a:off x="-61645" y="3846767"/>
            <a:ext cx="187045" cy="187045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58CFA84D-2317-4D34-883C-500D47F8A974}"/>
              </a:ext>
            </a:extLst>
          </p:cNvPr>
          <p:cNvSpPr/>
          <p:nvPr/>
        </p:nvSpPr>
        <p:spPr>
          <a:xfrm>
            <a:off x="7423754" y="3053693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Крест 50">
            <a:extLst>
              <a:ext uri="{FF2B5EF4-FFF2-40B4-BE49-F238E27FC236}">
                <a16:creationId xmlns:a16="http://schemas.microsoft.com/office/drawing/2014/main" id="{97694297-A14F-42DA-8496-4D9A1F31AFA3}"/>
              </a:ext>
            </a:extLst>
          </p:cNvPr>
          <p:cNvSpPr/>
          <p:nvPr/>
        </p:nvSpPr>
        <p:spPr>
          <a:xfrm rot="924810">
            <a:off x="148871" y="1403265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Крест 37">
            <a:extLst>
              <a:ext uri="{FF2B5EF4-FFF2-40B4-BE49-F238E27FC236}">
                <a16:creationId xmlns:a16="http://schemas.microsoft.com/office/drawing/2014/main" id="{E0B037E5-5138-4108-B476-15ED87BE5311}"/>
              </a:ext>
            </a:extLst>
          </p:cNvPr>
          <p:cNvSpPr/>
          <p:nvPr/>
        </p:nvSpPr>
        <p:spPr>
          <a:xfrm rot="4560074">
            <a:off x="5219712" y="-12471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8756DC-5F53-EC3B-462C-8001D6AA9415}"/>
              </a:ext>
            </a:extLst>
          </p:cNvPr>
          <p:cNvSpPr txBox="1"/>
          <p:nvPr/>
        </p:nvSpPr>
        <p:spPr>
          <a:xfrm>
            <a:off x="683492" y="1566844"/>
            <a:ext cx="540497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Люди, которые покупают витамины и беспокоятся за свое здоровье (В2С)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1"/>
                </a:solidFill>
                <a:latin typeface="Montserrat" panose="00000500000000000000" pitchFamily="2" charset="-52"/>
              </a:rPr>
              <a:t>Люди, живущие в климатически неблагоприятных условиях </a:t>
            </a:r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(В2С)</a:t>
            </a:r>
            <a:endParaRPr lang="ru-RU" sz="1800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Люди, которые </a:t>
            </a:r>
            <a:r>
              <a:rPr lang="ru-RU" sz="1800" dirty="0">
                <a:solidFill>
                  <a:schemeClr val="bg1"/>
                </a:solidFill>
                <a:latin typeface="Montserrat" panose="00000500000000000000" pitchFamily="2" charset="-52"/>
              </a:rPr>
              <a:t>испытывают стресс, проблемы со сном и/или постоянную усталость</a:t>
            </a:r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 (В2С)</a:t>
            </a:r>
            <a:endParaRPr lang="ru-RU" sz="1800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Люди, </a:t>
            </a:r>
            <a:r>
              <a:rPr lang="ru-RU" sz="1800" dirty="0">
                <a:solidFill>
                  <a:schemeClr val="bg1"/>
                </a:solidFill>
                <a:latin typeface="Montserrat" panose="00000500000000000000" pitchFamily="2" charset="-52"/>
              </a:rPr>
              <a:t>употребляющие  кофеин или таурин</a:t>
            </a:r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 (В2С)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Люди с проблемой ЖКТ (В2С)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Люди с респираторными заболеваниями (В2С)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Фармацевтические компании (В2В)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99D285F4-764E-6285-CAE1-5285851CF7E8}"/>
              </a:ext>
            </a:extLst>
          </p:cNvPr>
          <p:cNvGrpSpPr/>
          <p:nvPr/>
        </p:nvGrpSpPr>
        <p:grpSpPr>
          <a:xfrm>
            <a:off x="6063106" y="686563"/>
            <a:ext cx="6128895" cy="6171437"/>
            <a:chOff x="6063106" y="686563"/>
            <a:chExt cx="6128895" cy="6171437"/>
          </a:xfrm>
        </p:grpSpPr>
        <p:grpSp>
          <p:nvGrpSpPr>
            <p:cNvPr id="2" name="Группа 1">
              <a:extLst>
                <a:ext uri="{FF2B5EF4-FFF2-40B4-BE49-F238E27FC236}">
                  <a16:creationId xmlns:a16="http://schemas.microsoft.com/office/drawing/2014/main" id="{AEF8CBB7-0C48-5C25-5003-676093B98682}"/>
                </a:ext>
              </a:extLst>
            </p:cNvPr>
            <p:cNvGrpSpPr/>
            <p:nvPr/>
          </p:nvGrpSpPr>
          <p:grpSpPr>
            <a:xfrm>
              <a:off x="6063106" y="686563"/>
              <a:ext cx="6128895" cy="6171437"/>
              <a:chOff x="11201400" y="6946900"/>
              <a:chExt cx="5410200" cy="5511800"/>
            </a:xfrm>
          </p:grpSpPr>
          <p:sp>
            <p:nvSpPr>
              <p:cNvPr id="7" name="Овал 6">
                <a:extLst>
                  <a:ext uri="{FF2B5EF4-FFF2-40B4-BE49-F238E27FC236}">
                    <a16:creationId xmlns:a16="http://schemas.microsoft.com/office/drawing/2014/main" id="{1A896033-4AF3-A0BD-9FE0-C986539724DF}"/>
                  </a:ext>
                </a:extLst>
              </p:cNvPr>
              <p:cNvSpPr/>
              <p:nvPr/>
            </p:nvSpPr>
            <p:spPr>
              <a:xfrm>
                <a:off x="11201400" y="6946900"/>
                <a:ext cx="5410200" cy="55118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055AD4D-8BCD-5F5D-27CD-FAD4E7A88E5C}"/>
                  </a:ext>
                </a:extLst>
              </p:cNvPr>
              <p:cNvSpPr txBox="1"/>
              <p:nvPr/>
            </p:nvSpPr>
            <p:spPr>
              <a:xfrm>
                <a:off x="12645188" y="7117129"/>
                <a:ext cx="2580888" cy="5772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dirty="0">
                    <a:solidFill>
                      <a:schemeClr val="bg1"/>
                    </a:solidFill>
                    <a:latin typeface="Montserrat Bold" panose="00000800000000000000" pitchFamily="2" charset="-52"/>
                  </a:rPr>
                  <a:t>Взрослое население </a:t>
                </a:r>
              </a:p>
              <a:p>
                <a:pPr algn="ctr"/>
                <a:r>
                  <a:rPr lang="ru-RU" dirty="0">
                    <a:solidFill>
                      <a:schemeClr val="bg1"/>
                    </a:solidFill>
                    <a:latin typeface="Montserrat Bold" panose="00000800000000000000" pitchFamily="2" charset="-52"/>
                  </a:rPr>
                  <a:t>83 млн. человек</a:t>
                </a:r>
              </a:p>
            </p:txBody>
          </p:sp>
          <p:sp>
            <p:nvSpPr>
              <p:cNvPr id="9" name="Овал 8">
                <a:extLst>
                  <a:ext uri="{FF2B5EF4-FFF2-40B4-BE49-F238E27FC236}">
                    <a16:creationId xmlns:a16="http://schemas.microsoft.com/office/drawing/2014/main" id="{10ECB1C3-6B2E-086B-16D7-F2DEA03A81B4}"/>
                  </a:ext>
                </a:extLst>
              </p:cNvPr>
              <p:cNvSpPr/>
              <p:nvPr/>
            </p:nvSpPr>
            <p:spPr>
              <a:xfrm>
                <a:off x="11527971" y="7668901"/>
                <a:ext cx="4789476" cy="4762584"/>
              </a:xfrm>
              <a:prstGeom prst="ellipse">
                <a:avLst/>
              </a:prstGeom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3C7CD4F-3D8D-AB7B-63D4-8D1C6E09AE56}"/>
                  </a:ext>
                </a:extLst>
              </p:cNvPr>
              <p:cNvSpPr txBox="1"/>
              <p:nvPr/>
            </p:nvSpPr>
            <p:spPr>
              <a:xfrm>
                <a:off x="12737988" y="7744249"/>
                <a:ext cx="2365082" cy="5772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dirty="0">
                    <a:solidFill>
                      <a:schemeClr val="bg1"/>
                    </a:solidFill>
                    <a:latin typeface="Montserrat Bold" panose="00000800000000000000" pitchFamily="2" charset="-52"/>
                  </a:rPr>
                  <a:t>БАД – 72% </a:t>
                </a:r>
              </a:p>
              <a:p>
                <a:pPr algn="ctr"/>
                <a:r>
                  <a:rPr lang="ru-RU" dirty="0">
                    <a:solidFill>
                      <a:schemeClr val="bg1"/>
                    </a:solidFill>
                    <a:latin typeface="Montserrat Bold" panose="00000800000000000000" pitchFamily="2" charset="-52"/>
                  </a:rPr>
                  <a:t>60 млн. чел.</a:t>
                </a:r>
              </a:p>
            </p:txBody>
          </p:sp>
          <p:sp>
            <p:nvSpPr>
              <p:cNvPr id="11" name="Овал 10">
                <a:extLst>
                  <a:ext uri="{FF2B5EF4-FFF2-40B4-BE49-F238E27FC236}">
                    <a16:creationId xmlns:a16="http://schemas.microsoft.com/office/drawing/2014/main" id="{772EA733-711D-B363-AFF2-FB1DB419AC3C}"/>
                  </a:ext>
                </a:extLst>
              </p:cNvPr>
              <p:cNvSpPr/>
              <p:nvPr/>
            </p:nvSpPr>
            <p:spPr>
              <a:xfrm>
                <a:off x="11795605" y="8304083"/>
                <a:ext cx="4226629" cy="4154616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49CA9C9-AB8E-5C36-99CE-D60E0C04F82A}"/>
                  </a:ext>
                </a:extLst>
              </p:cNvPr>
              <p:cNvSpPr txBox="1"/>
              <p:nvPr/>
            </p:nvSpPr>
            <p:spPr>
              <a:xfrm>
                <a:off x="12873409" y="8609681"/>
                <a:ext cx="2025354" cy="8246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dirty="0">
                    <a:solidFill>
                      <a:schemeClr val="bg1"/>
                    </a:solidFill>
                    <a:latin typeface="Montserrat Bold" panose="00000800000000000000" pitchFamily="2" charset="-52"/>
                  </a:rPr>
                  <a:t>Витамины</a:t>
                </a:r>
              </a:p>
              <a:p>
                <a:pPr algn="ctr"/>
                <a:r>
                  <a:rPr lang="ru-RU" dirty="0">
                    <a:solidFill>
                      <a:schemeClr val="bg1"/>
                    </a:solidFill>
                    <a:latin typeface="Montserrat Bold" panose="00000800000000000000" pitchFamily="2" charset="-52"/>
                  </a:rPr>
                  <a:t>36 млн. чел. – 60%</a:t>
                </a:r>
              </a:p>
            </p:txBody>
          </p:sp>
        </p:grp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1A6B0739-47DA-79BD-6901-9D97219631F5}"/>
                </a:ext>
              </a:extLst>
            </p:cNvPr>
            <p:cNvSpPr/>
            <p:nvPr/>
          </p:nvSpPr>
          <p:spPr>
            <a:xfrm>
              <a:off x="7432674" y="3609975"/>
              <a:ext cx="3454401" cy="324802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F2F1DF1-8A92-3996-2435-ACCDE8437A46}"/>
                </a:ext>
              </a:extLst>
            </p:cNvPr>
            <p:cNvSpPr txBox="1"/>
            <p:nvPr/>
          </p:nvSpPr>
          <p:spPr>
            <a:xfrm>
              <a:off x="8058506" y="4614730"/>
              <a:ext cx="222208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  <a:t>Ингаляторы</a:t>
              </a:r>
            </a:p>
            <a:p>
              <a:pPr algn="ctr"/>
              <a:r>
                <a:rPr lang="ru-RU" sz="20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  <a:t>15 млн.</a:t>
              </a:r>
            </a:p>
            <a:p>
              <a:pPr algn="ctr"/>
              <a:r>
                <a:rPr lang="ru-RU" sz="20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  <a:t>человек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88268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30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50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30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50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accel="44000" decel="56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1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accel="52000" decel="4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5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accel="52000" decel="4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30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150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30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150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30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150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30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50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3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E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igiseg.io/wp-content/uploads/2020/11/b2b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37222" y="1540935"/>
            <a:ext cx="9144605" cy="466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Овал 24">
            <a:extLst>
              <a:ext uri="{FF2B5EF4-FFF2-40B4-BE49-F238E27FC236}">
                <a16:creationId xmlns:a16="http://schemas.microsoft.com/office/drawing/2014/main" id="{E45BDB98-4DBB-42B9-93BA-3872EF44F399}"/>
              </a:ext>
            </a:extLst>
          </p:cNvPr>
          <p:cNvSpPr/>
          <p:nvPr/>
        </p:nvSpPr>
        <p:spPr>
          <a:xfrm>
            <a:off x="12075517" y="7602792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804560A9-6E64-48E4-9619-7658FFCE250F}"/>
              </a:ext>
            </a:extLst>
          </p:cNvPr>
          <p:cNvSpPr/>
          <p:nvPr/>
        </p:nvSpPr>
        <p:spPr>
          <a:xfrm>
            <a:off x="9906394" y="-1139821"/>
            <a:ext cx="153596" cy="153596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635FE805-53EB-4520-BC48-F556CD57557A}"/>
              </a:ext>
            </a:extLst>
          </p:cNvPr>
          <p:cNvSpPr/>
          <p:nvPr/>
        </p:nvSpPr>
        <p:spPr>
          <a:xfrm>
            <a:off x="13906806" y="-378383"/>
            <a:ext cx="221773" cy="221773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Крест 31">
            <a:extLst>
              <a:ext uri="{FF2B5EF4-FFF2-40B4-BE49-F238E27FC236}">
                <a16:creationId xmlns:a16="http://schemas.microsoft.com/office/drawing/2014/main" id="{0048E66F-F2DE-4143-BDDE-D3FD9D05545E}"/>
              </a:ext>
            </a:extLst>
          </p:cNvPr>
          <p:cNvSpPr/>
          <p:nvPr/>
        </p:nvSpPr>
        <p:spPr>
          <a:xfrm rot="4560074">
            <a:off x="15124241" y="7631576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Крест 32">
            <a:extLst>
              <a:ext uri="{FF2B5EF4-FFF2-40B4-BE49-F238E27FC236}">
                <a16:creationId xmlns:a16="http://schemas.microsoft.com/office/drawing/2014/main" id="{15BF7DD3-19A1-453F-910E-6045765103D2}"/>
              </a:ext>
            </a:extLst>
          </p:cNvPr>
          <p:cNvSpPr/>
          <p:nvPr/>
        </p:nvSpPr>
        <p:spPr>
          <a:xfrm rot="13012002">
            <a:off x="8973853" y="483079"/>
            <a:ext cx="120935" cy="120935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Крест 34">
            <a:extLst>
              <a:ext uri="{FF2B5EF4-FFF2-40B4-BE49-F238E27FC236}">
                <a16:creationId xmlns:a16="http://schemas.microsoft.com/office/drawing/2014/main" id="{46D35AE7-1FEF-4764-9EEA-C5100FE82F0F}"/>
              </a:ext>
            </a:extLst>
          </p:cNvPr>
          <p:cNvSpPr/>
          <p:nvPr/>
        </p:nvSpPr>
        <p:spPr>
          <a:xfrm rot="7180459">
            <a:off x="9570715" y="-1398701"/>
            <a:ext cx="284001" cy="284001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B474DC05-06F3-4654-951A-A1C1CA52C614}"/>
              </a:ext>
            </a:extLst>
          </p:cNvPr>
          <p:cNvSpPr/>
          <p:nvPr/>
        </p:nvSpPr>
        <p:spPr>
          <a:xfrm>
            <a:off x="7372954" y="-1063023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2A8948D1-19F7-4EF3-B86A-906F03EB1210}"/>
              </a:ext>
            </a:extLst>
          </p:cNvPr>
          <p:cNvSpPr/>
          <p:nvPr/>
        </p:nvSpPr>
        <p:spPr>
          <a:xfrm>
            <a:off x="17399481" y="11117499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999DA7C-E7A6-40A7-9C54-E77EE1B7EA7C}"/>
              </a:ext>
            </a:extLst>
          </p:cNvPr>
          <p:cNvSpPr txBox="1"/>
          <p:nvPr/>
        </p:nvSpPr>
        <p:spPr>
          <a:xfrm>
            <a:off x="613366" y="419858"/>
            <a:ext cx="68460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dirty="0">
                <a:solidFill>
                  <a:schemeClr val="bg1">
                    <a:lumMod val="95000"/>
                  </a:schemeClr>
                </a:solidFill>
                <a:latin typeface="Montserrat ExtraBold" panose="00000900000000000000" pitchFamily="2" charset="-52"/>
              </a:rPr>
              <a:t>Бизнес-модель</a:t>
            </a:r>
          </a:p>
        </p:txBody>
      </p:sp>
      <p:sp>
        <p:nvSpPr>
          <p:cNvPr id="47" name="Крест 46">
            <a:extLst>
              <a:ext uri="{FF2B5EF4-FFF2-40B4-BE49-F238E27FC236}">
                <a16:creationId xmlns:a16="http://schemas.microsoft.com/office/drawing/2014/main" id="{B21AA9CE-4C14-40BB-BE93-AA3C5D87DD45}"/>
              </a:ext>
            </a:extLst>
          </p:cNvPr>
          <p:cNvSpPr/>
          <p:nvPr/>
        </p:nvSpPr>
        <p:spPr>
          <a:xfrm rot="4560074">
            <a:off x="11872530" y="565217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58CFA84D-2317-4D34-883C-500D47F8A974}"/>
              </a:ext>
            </a:extLst>
          </p:cNvPr>
          <p:cNvSpPr/>
          <p:nvPr/>
        </p:nvSpPr>
        <p:spPr>
          <a:xfrm>
            <a:off x="16878713" y="3194370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Крест 37">
            <a:extLst>
              <a:ext uri="{FF2B5EF4-FFF2-40B4-BE49-F238E27FC236}">
                <a16:creationId xmlns:a16="http://schemas.microsoft.com/office/drawing/2014/main" id="{E0B037E5-5138-4108-B476-15ED87BE5311}"/>
              </a:ext>
            </a:extLst>
          </p:cNvPr>
          <p:cNvSpPr/>
          <p:nvPr/>
        </p:nvSpPr>
        <p:spPr>
          <a:xfrm rot="4560074">
            <a:off x="5208278" y="145207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BA8341BD-EA4F-4F12-A223-05865427D630}"/>
              </a:ext>
            </a:extLst>
          </p:cNvPr>
          <p:cNvGrpSpPr/>
          <p:nvPr/>
        </p:nvGrpSpPr>
        <p:grpSpPr>
          <a:xfrm>
            <a:off x="5186606" y="906318"/>
            <a:ext cx="6638955" cy="1341425"/>
            <a:chOff x="695325" y="1193018"/>
            <a:chExt cx="5219338" cy="1341425"/>
          </a:xfrm>
        </p:grpSpPr>
        <p:sp>
          <p:nvSpPr>
            <p:cNvPr id="2" name="Прямоугольник: скругленные углы 1">
              <a:extLst>
                <a:ext uri="{FF2B5EF4-FFF2-40B4-BE49-F238E27FC236}">
                  <a16:creationId xmlns:a16="http://schemas.microsoft.com/office/drawing/2014/main" id="{96DA3185-6AEA-4C37-AB75-6B65F91D2333}"/>
                </a:ext>
              </a:extLst>
            </p:cNvPr>
            <p:cNvSpPr/>
            <p:nvPr/>
          </p:nvSpPr>
          <p:spPr>
            <a:xfrm>
              <a:off x="695325" y="1193018"/>
              <a:ext cx="5219338" cy="1341425"/>
            </a:xfrm>
            <a:prstGeom prst="roundRect">
              <a:avLst>
                <a:gd name="adj" fmla="val 13896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Прямоугольник: скругленные углы 55">
              <a:extLst>
                <a:ext uri="{FF2B5EF4-FFF2-40B4-BE49-F238E27FC236}">
                  <a16:creationId xmlns:a16="http://schemas.microsoft.com/office/drawing/2014/main" id="{64D8EFA9-C85E-4D04-921D-F9B6CD8B394C}"/>
                </a:ext>
              </a:extLst>
            </p:cNvPr>
            <p:cNvSpPr/>
            <p:nvPr/>
          </p:nvSpPr>
          <p:spPr>
            <a:xfrm>
              <a:off x="725112" y="1214871"/>
              <a:ext cx="5170118" cy="365979"/>
            </a:xfrm>
            <a:prstGeom prst="roundRect">
              <a:avLst>
                <a:gd name="adj" fmla="val 40644"/>
              </a:avLst>
            </a:prstGeom>
            <a:solidFill>
              <a:srgbClr val="7499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EA134C6-B196-4809-B01C-F4ED5A2982C2}"/>
                </a:ext>
              </a:extLst>
            </p:cNvPr>
            <p:cNvSpPr txBox="1"/>
            <p:nvPr/>
          </p:nvSpPr>
          <p:spPr>
            <a:xfrm>
              <a:off x="1303298" y="1229441"/>
              <a:ext cx="37286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>
                      <a:lumMod val="95000"/>
                    </a:schemeClr>
                  </a:solidFill>
                  <a:latin typeface="Montserrat Bold" panose="00000800000000000000" pitchFamily="2" charset="-52"/>
                </a:rPr>
                <a:t>Ключевые партнёры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7EE5274-ED70-407B-9EE5-066E7035542C}"/>
                </a:ext>
              </a:extLst>
            </p:cNvPr>
            <p:cNvSpPr txBox="1"/>
            <p:nvPr/>
          </p:nvSpPr>
          <p:spPr>
            <a:xfrm>
              <a:off x="758101" y="1688561"/>
              <a:ext cx="514455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lvl="0" indent="-285750" algn="l">
                <a:buFontTx/>
                <a:buChar char="-"/>
              </a:pPr>
              <a:r>
                <a:rPr lang="ru-RU" sz="1600" kern="1200" dirty="0">
                  <a:solidFill>
                    <a:srgbClr val="111E35"/>
                  </a:solidFill>
                  <a:effectLst/>
                  <a:latin typeface="Montserrat Bold" panose="00000800000000000000"/>
                </a:rPr>
                <a:t>Поставщики реактивов и медикаментов, ингаляторов</a:t>
              </a:r>
            </a:p>
            <a:p>
              <a:pPr marL="285750" lvl="0" indent="-285750" algn="l">
                <a:buFontTx/>
                <a:buChar char="-"/>
              </a:pPr>
              <a:r>
                <a:rPr lang="ru-RU" sz="1600" dirty="0">
                  <a:solidFill>
                    <a:srgbClr val="111E35"/>
                  </a:solidFill>
                  <a:latin typeface="Montserrat Bold" panose="00000800000000000000"/>
                </a:rPr>
                <a:t>Производства по розливу жидкостей</a:t>
              </a:r>
            </a:p>
            <a:p>
              <a:pPr marL="285750" lvl="0" indent="-285750" algn="l">
                <a:buFontTx/>
                <a:buChar char="-"/>
              </a:pPr>
              <a:r>
                <a:rPr lang="ru-RU" sz="1600" dirty="0">
                  <a:solidFill>
                    <a:srgbClr val="111E35"/>
                  </a:solidFill>
                  <a:latin typeface="Montserrat Bold" panose="00000800000000000000"/>
                </a:rPr>
                <a:t>Дистрибьютеры и маркетплейсы</a:t>
              </a:r>
              <a:endParaRPr lang="ru-RU" sz="1600" kern="1200" dirty="0">
                <a:solidFill>
                  <a:srgbClr val="111E35"/>
                </a:solidFill>
                <a:effectLst/>
                <a:latin typeface="Montserrat Bold" panose="00000800000000000000"/>
              </a:endParaRP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D810D8F-2454-48A6-91DA-E6033322F0CF}"/>
              </a:ext>
            </a:extLst>
          </p:cNvPr>
          <p:cNvGrpSpPr/>
          <p:nvPr/>
        </p:nvGrpSpPr>
        <p:grpSpPr>
          <a:xfrm>
            <a:off x="5186606" y="2360330"/>
            <a:ext cx="6638955" cy="1459640"/>
            <a:chOff x="6276087" y="2757551"/>
            <a:chExt cx="2522741" cy="1971959"/>
          </a:xfrm>
        </p:grpSpPr>
        <p:sp>
          <p:nvSpPr>
            <p:cNvPr id="70" name="Прямоугольник: скругленные углы 69">
              <a:extLst>
                <a:ext uri="{FF2B5EF4-FFF2-40B4-BE49-F238E27FC236}">
                  <a16:creationId xmlns:a16="http://schemas.microsoft.com/office/drawing/2014/main" id="{B4A9A2E1-9FE9-4399-AD0F-72E739CBFB3D}"/>
                </a:ext>
              </a:extLst>
            </p:cNvPr>
            <p:cNvSpPr/>
            <p:nvPr/>
          </p:nvSpPr>
          <p:spPr>
            <a:xfrm>
              <a:off x="6276087" y="2757551"/>
              <a:ext cx="2510447" cy="1971959"/>
            </a:xfrm>
            <a:prstGeom prst="roundRect">
              <a:avLst>
                <a:gd name="adj" fmla="val 9116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Прямоугольник: скругленные углы 70">
              <a:extLst>
                <a:ext uri="{FF2B5EF4-FFF2-40B4-BE49-F238E27FC236}">
                  <a16:creationId xmlns:a16="http://schemas.microsoft.com/office/drawing/2014/main" id="{87C8F781-55FD-4766-8437-481683E935BD}"/>
                </a:ext>
              </a:extLst>
            </p:cNvPr>
            <p:cNvSpPr/>
            <p:nvPr/>
          </p:nvSpPr>
          <p:spPr>
            <a:xfrm>
              <a:off x="6299475" y="2808333"/>
              <a:ext cx="2457259" cy="409702"/>
            </a:xfrm>
            <a:prstGeom prst="roundRect">
              <a:avLst>
                <a:gd name="adj" fmla="val 40644"/>
              </a:avLst>
            </a:prstGeom>
            <a:solidFill>
              <a:srgbClr val="7499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8E08636-D1FE-4D5D-9404-42CA01CCDA3D}"/>
                </a:ext>
              </a:extLst>
            </p:cNvPr>
            <p:cNvSpPr txBox="1"/>
            <p:nvPr/>
          </p:nvSpPr>
          <p:spPr>
            <a:xfrm>
              <a:off x="6365795" y="2852445"/>
              <a:ext cx="2415132" cy="376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300"/>
                </a:lnSpc>
              </a:pPr>
              <a:r>
                <a:rPr lang="ru-RU" sz="1600" dirty="0">
                  <a:solidFill>
                    <a:schemeClr val="bg1">
                      <a:lumMod val="95000"/>
                    </a:schemeClr>
                  </a:solidFill>
                  <a:latin typeface="Montserrat Bold" panose="00000800000000000000" pitchFamily="2" charset="-52"/>
                </a:rPr>
                <a:t>Ключевые ресурсы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6EC37CF-F1E4-4A47-ACD8-2318D120384B}"/>
                </a:ext>
              </a:extLst>
            </p:cNvPr>
            <p:cNvSpPr txBox="1"/>
            <p:nvPr/>
          </p:nvSpPr>
          <p:spPr>
            <a:xfrm>
              <a:off x="6365795" y="3203511"/>
              <a:ext cx="2433033" cy="1455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rtl="0">
                <a:buFont typeface="Системный шрифт, обычный"/>
                <a:buChar char="-"/>
              </a:pPr>
              <a:r>
                <a:rPr lang="ru-RU" sz="1600" b="0" i="0" u="none" strike="noStrike" kern="1200" dirty="0">
                  <a:solidFill>
                    <a:srgbClr val="111E35"/>
                  </a:solidFill>
                  <a:effectLst/>
                  <a:latin typeface="Montserrat Bold" panose="00000800000000000000"/>
                  <a:ea typeface="STIXGeneral" pitchFamily="2" charset="2"/>
                  <a:cs typeface="STIXGeneral" pitchFamily="2" charset="2"/>
                </a:rPr>
                <a:t>Уникальный химический состав с витаминами</a:t>
              </a:r>
            </a:p>
            <a:p>
              <a:pPr marL="285750" indent="-285750" rtl="0">
                <a:buFont typeface="Системный шрифт, обычный"/>
                <a:buChar char="-"/>
              </a:pPr>
              <a:r>
                <a:rPr lang="ru-RU" sz="1600" b="0" i="0" u="none" strike="noStrike" kern="1200" dirty="0">
                  <a:solidFill>
                    <a:srgbClr val="111E35"/>
                  </a:solidFill>
                  <a:effectLst/>
                  <a:latin typeface="Montserrat Bold" panose="00000800000000000000"/>
                  <a:ea typeface="STIXGeneral" pitchFamily="2" charset="2"/>
                  <a:cs typeface="STIXGeneral" pitchFamily="2" charset="2"/>
                </a:rPr>
                <a:t>Сотрудники</a:t>
              </a:r>
            </a:p>
            <a:p>
              <a:pPr marL="285750" indent="-285750" rtl="0">
                <a:buFont typeface="Системный шрифт, обычный"/>
                <a:buChar char="-"/>
              </a:pPr>
              <a:r>
                <a:rPr lang="ru-RU" sz="1600" b="0" i="0" u="none" strike="noStrike" kern="1200" dirty="0">
                  <a:solidFill>
                    <a:srgbClr val="111E35"/>
                  </a:solidFill>
                  <a:effectLst/>
                  <a:latin typeface="Montserrat Bold" panose="00000800000000000000"/>
                  <a:ea typeface="STIXGeneral" pitchFamily="2" charset="2"/>
                  <a:cs typeface="STIXGeneral" pitchFamily="2" charset="2"/>
                </a:rPr>
                <a:t>Оборудование и сырье</a:t>
              </a:r>
            </a:p>
            <a:p>
              <a:pPr marL="285750" indent="-285750">
                <a:buFont typeface="Системный шрифт, обычный"/>
                <a:buChar char="-"/>
              </a:pPr>
              <a:r>
                <a:rPr lang="ru-RU" sz="1600" dirty="0">
                  <a:solidFill>
                    <a:srgbClr val="111E35"/>
                  </a:solidFill>
                  <a:latin typeface="Montserrat Bold" panose="00000800000000000000"/>
                  <a:ea typeface="STIXGeneral" pitchFamily="2" charset="2"/>
                  <a:cs typeface="STIXGeneral" pitchFamily="2" charset="2"/>
                </a:rPr>
                <a:t>Бренд и узнаваемость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45E31E62-284E-4104-9188-0F7D3138696F}"/>
              </a:ext>
            </a:extLst>
          </p:cNvPr>
          <p:cNvGrpSpPr/>
          <p:nvPr/>
        </p:nvGrpSpPr>
        <p:grpSpPr>
          <a:xfrm>
            <a:off x="5081802" y="3926563"/>
            <a:ext cx="6743761" cy="2691307"/>
            <a:chOff x="1084499" y="4811932"/>
            <a:chExt cx="10375664" cy="1167572"/>
          </a:xfrm>
        </p:grpSpPr>
        <p:sp>
          <p:nvSpPr>
            <p:cNvPr id="74" name="Прямоугольник: скругленные углы 73">
              <a:extLst>
                <a:ext uri="{FF2B5EF4-FFF2-40B4-BE49-F238E27FC236}">
                  <a16:creationId xmlns:a16="http://schemas.microsoft.com/office/drawing/2014/main" id="{8BA4FACC-AE75-4420-A294-9869D2EAE295}"/>
                </a:ext>
              </a:extLst>
            </p:cNvPr>
            <p:cNvSpPr/>
            <p:nvPr/>
          </p:nvSpPr>
          <p:spPr>
            <a:xfrm>
              <a:off x="1205520" y="4811932"/>
              <a:ext cx="4966061" cy="1156480"/>
            </a:xfrm>
            <a:prstGeom prst="roundRect">
              <a:avLst>
                <a:gd name="adj" fmla="val 7988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5" name="Прямоугольник: скругленные углы 74">
              <a:extLst>
                <a:ext uri="{FF2B5EF4-FFF2-40B4-BE49-F238E27FC236}">
                  <a16:creationId xmlns:a16="http://schemas.microsoft.com/office/drawing/2014/main" id="{52E4FED6-121B-42B3-A5DF-1268C02D1387}"/>
                </a:ext>
              </a:extLst>
            </p:cNvPr>
            <p:cNvSpPr/>
            <p:nvPr/>
          </p:nvSpPr>
          <p:spPr>
            <a:xfrm>
              <a:off x="1252614" y="4828079"/>
              <a:ext cx="4862532" cy="160037"/>
            </a:xfrm>
            <a:prstGeom prst="roundRect">
              <a:avLst>
                <a:gd name="adj" fmla="val 50000"/>
              </a:avLst>
            </a:prstGeom>
            <a:solidFill>
              <a:srgbClr val="7499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C29004B-F5F5-435D-821A-69F1EFF56987}"/>
                </a:ext>
              </a:extLst>
            </p:cNvPr>
            <p:cNvSpPr txBox="1"/>
            <p:nvPr/>
          </p:nvSpPr>
          <p:spPr>
            <a:xfrm>
              <a:off x="1084499" y="4831214"/>
              <a:ext cx="4882025" cy="146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>
                      <a:lumMod val="95000"/>
                    </a:schemeClr>
                  </a:solidFill>
                  <a:latin typeface="Montserrat Bold" panose="00000800000000000000" pitchFamily="2" charset="-52"/>
                </a:rPr>
                <a:t>Структура расходов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82D3558-CE34-4706-82CE-532D263F53D0}"/>
                </a:ext>
              </a:extLst>
            </p:cNvPr>
            <p:cNvSpPr txBox="1"/>
            <p:nvPr/>
          </p:nvSpPr>
          <p:spPr>
            <a:xfrm>
              <a:off x="1209304" y="5120563"/>
              <a:ext cx="4757220" cy="253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solidFill>
                    <a:srgbClr val="111E35"/>
                  </a:solidFill>
                  <a:latin typeface="Montserrat Bold" panose="00000800000000000000"/>
                </a:rPr>
                <a:t>- </a:t>
              </a:r>
              <a:r>
                <a:rPr lang="ru-RU" sz="1600" dirty="0">
                  <a:solidFill>
                    <a:srgbClr val="111E35"/>
                  </a:solidFill>
                  <a:latin typeface="Montserrat Bold" panose="00000800000000000000"/>
                </a:rPr>
                <a:t>Производство жидкости</a:t>
              </a:r>
            </a:p>
            <a:p>
              <a:r>
                <a:rPr lang="ru-RU" sz="1600" dirty="0">
                  <a:solidFill>
                    <a:srgbClr val="111E35"/>
                  </a:solidFill>
                  <a:latin typeface="Montserrat Bold" panose="00000800000000000000"/>
                </a:rPr>
                <a:t>- Аккредитация продукта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C6A099D-A0BF-4570-A869-580F8796E405}"/>
                </a:ext>
              </a:extLst>
            </p:cNvPr>
            <p:cNvSpPr txBox="1"/>
            <p:nvPr/>
          </p:nvSpPr>
          <p:spPr>
            <a:xfrm>
              <a:off x="1223135" y="5379958"/>
              <a:ext cx="4966060" cy="253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/>
              <a:r>
                <a:rPr lang="ru-RU" sz="1600" kern="1200" dirty="0">
                  <a:solidFill>
                    <a:srgbClr val="111E35"/>
                  </a:solidFill>
                  <a:effectLst/>
                  <a:latin typeface="Montserrat Bold" panose="00000800000000000000"/>
                </a:rPr>
                <a:t>- Фонд оплаты труда</a:t>
              </a:r>
            </a:p>
            <a:p>
              <a:pPr lvl="0" algn="l"/>
              <a:r>
                <a:rPr lang="ru-RU" sz="1600" dirty="0">
                  <a:solidFill>
                    <a:srgbClr val="111E35"/>
                  </a:solidFill>
                  <a:latin typeface="Montserrat Bold" panose="00000800000000000000"/>
                </a:rPr>
                <a:t>- </a:t>
              </a:r>
              <a:r>
                <a:rPr lang="ru-RU" sz="1600" kern="1200" dirty="0">
                  <a:solidFill>
                    <a:srgbClr val="111E35"/>
                  </a:solidFill>
                  <a:effectLst/>
                  <a:latin typeface="Montserrat Bold" panose="00000800000000000000"/>
                </a:rPr>
                <a:t>Маркетинг и логистика</a:t>
              </a:r>
            </a:p>
          </p:txBody>
        </p:sp>
        <p:sp>
          <p:nvSpPr>
            <p:cNvPr id="91" name="Прямоугольник: скругленные углы 90">
              <a:extLst>
                <a:ext uri="{FF2B5EF4-FFF2-40B4-BE49-F238E27FC236}">
                  <a16:creationId xmlns:a16="http://schemas.microsoft.com/office/drawing/2014/main" id="{1AD8F931-9070-4F5E-BBD5-6315B356DD68}"/>
                </a:ext>
              </a:extLst>
            </p:cNvPr>
            <p:cNvSpPr/>
            <p:nvPr/>
          </p:nvSpPr>
          <p:spPr>
            <a:xfrm>
              <a:off x="6430572" y="4811932"/>
              <a:ext cx="5029591" cy="1167572"/>
            </a:xfrm>
            <a:prstGeom prst="roundRect">
              <a:avLst>
                <a:gd name="adj" fmla="val 7478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2" name="Прямоугольник: скругленные углы 91">
              <a:extLst>
                <a:ext uri="{FF2B5EF4-FFF2-40B4-BE49-F238E27FC236}">
                  <a16:creationId xmlns:a16="http://schemas.microsoft.com/office/drawing/2014/main" id="{53BB5918-75C3-4FD2-AC7B-FF0752855D10}"/>
                </a:ext>
              </a:extLst>
            </p:cNvPr>
            <p:cNvSpPr/>
            <p:nvPr/>
          </p:nvSpPr>
          <p:spPr>
            <a:xfrm>
              <a:off x="6475820" y="4828079"/>
              <a:ext cx="4946313" cy="160037"/>
            </a:xfrm>
            <a:prstGeom prst="roundRect">
              <a:avLst>
                <a:gd name="adj" fmla="val 46152"/>
              </a:avLst>
            </a:prstGeom>
            <a:solidFill>
              <a:srgbClr val="7499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164FAAB-6CB3-4FF6-9D7E-DA6D2A532921}"/>
                </a:ext>
              </a:extLst>
            </p:cNvPr>
            <p:cNvSpPr txBox="1"/>
            <p:nvPr/>
          </p:nvSpPr>
          <p:spPr>
            <a:xfrm>
              <a:off x="7022315" y="4835106"/>
              <a:ext cx="3728688" cy="146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>
                      <a:lumMod val="95000"/>
                    </a:schemeClr>
                  </a:solidFill>
                  <a:latin typeface="Montserrat Bold" panose="00000800000000000000" pitchFamily="2" charset="-52"/>
                </a:rPr>
                <a:t>Структура доходов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0D0D49C-A549-4E56-A430-189D4E82807D}"/>
                </a:ext>
              </a:extLst>
            </p:cNvPr>
            <p:cNvSpPr txBox="1"/>
            <p:nvPr/>
          </p:nvSpPr>
          <p:spPr>
            <a:xfrm>
              <a:off x="6512762" y="5120563"/>
              <a:ext cx="4912171" cy="57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indent="-285750">
                <a:buFontTx/>
                <a:buChar char="-"/>
              </a:pPr>
              <a:r>
                <a:rPr lang="ru-RU" sz="1600" dirty="0">
                  <a:solidFill>
                    <a:srgbClr val="111E35"/>
                  </a:solidFill>
                  <a:latin typeface="Montserrat Bold" panose="00000800000000000000"/>
                </a:rPr>
                <a:t>Продажа ингаляторов потребителям</a:t>
              </a:r>
            </a:p>
            <a:p>
              <a:pPr lvl="0" indent="-285750">
                <a:buFontTx/>
                <a:buChar char="-"/>
              </a:pPr>
              <a:r>
                <a:rPr lang="ru-RU" sz="1600" dirty="0">
                  <a:solidFill>
                    <a:srgbClr val="111E35"/>
                  </a:solidFill>
                  <a:latin typeface="Montserrat Bold" panose="00000800000000000000"/>
                </a:rPr>
                <a:t>Как дополнение, продажа жидкости </a:t>
              </a:r>
            </a:p>
            <a:p>
              <a:pPr lvl="0"/>
              <a:r>
                <a:rPr lang="ru-RU" sz="1600" dirty="0">
                  <a:solidFill>
                    <a:srgbClr val="111E35"/>
                  </a:solidFill>
                  <a:latin typeface="Montserrat Bold" panose="00000800000000000000"/>
                </a:rPr>
                <a:t>дистрибьютерам</a:t>
              </a:r>
            </a:p>
          </p:txBody>
        </p:sp>
      </p:grpSp>
      <p:sp>
        <p:nvSpPr>
          <p:cNvPr id="99" name="TextBox 98">
            <a:extLst>
              <a:ext uri="{FF2B5EF4-FFF2-40B4-BE49-F238E27FC236}">
                <a16:creationId xmlns:a16="http://schemas.microsoft.com/office/drawing/2014/main" id="{5CC668EF-5935-43E1-A904-1D0DAC79F8DB}"/>
              </a:ext>
            </a:extLst>
          </p:cNvPr>
          <p:cNvSpPr txBox="1"/>
          <p:nvPr/>
        </p:nvSpPr>
        <p:spPr>
          <a:xfrm>
            <a:off x="2672962" y="-1282714"/>
            <a:ext cx="68460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chemeClr val="bg1">
                    <a:lumMod val="95000"/>
                  </a:schemeClr>
                </a:solidFill>
                <a:latin typeface="Montserrat ExtraBold" panose="00000900000000000000" pitchFamily="2" charset="-52"/>
              </a:rPr>
              <a:t>Целевая аудитория</a:t>
            </a:r>
          </a:p>
        </p:txBody>
      </p:sp>
      <p:sp>
        <p:nvSpPr>
          <p:cNvPr id="100" name="Крест 99">
            <a:extLst>
              <a:ext uri="{FF2B5EF4-FFF2-40B4-BE49-F238E27FC236}">
                <a16:creationId xmlns:a16="http://schemas.microsoft.com/office/drawing/2014/main" id="{FD3751E7-BDC1-4DA5-B5CD-171F343535FF}"/>
              </a:ext>
            </a:extLst>
          </p:cNvPr>
          <p:cNvSpPr/>
          <p:nvPr/>
        </p:nvSpPr>
        <p:spPr>
          <a:xfrm rot="13012002">
            <a:off x="1641580" y="5886827"/>
            <a:ext cx="120935" cy="120935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Крест 100">
            <a:extLst>
              <a:ext uri="{FF2B5EF4-FFF2-40B4-BE49-F238E27FC236}">
                <a16:creationId xmlns:a16="http://schemas.microsoft.com/office/drawing/2014/main" id="{FF9003CA-399A-4B70-9825-8442A18DD1E6}"/>
              </a:ext>
            </a:extLst>
          </p:cNvPr>
          <p:cNvSpPr/>
          <p:nvPr/>
        </p:nvSpPr>
        <p:spPr>
          <a:xfrm rot="13012002">
            <a:off x="468245" y="1337971"/>
            <a:ext cx="120935" cy="120935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51D8745-8F2A-4FE1-B7B1-BCDA123E609F}"/>
              </a:ext>
            </a:extLst>
          </p:cNvPr>
          <p:cNvSpPr txBox="1"/>
          <p:nvPr/>
        </p:nvSpPr>
        <p:spPr>
          <a:xfrm>
            <a:off x="2672962" y="-689098"/>
            <a:ext cx="68460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>
                    <a:lumMod val="95000"/>
                  </a:schemeClr>
                </a:solidFill>
                <a:latin typeface="Montserrat ExtraBold" panose="00000900000000000000" pitchFamily="2" charset="-52"/>
              </a:rPr>
              <a:t>Предложения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2AF05979-C1E5-4504-A304-330B3FF2BBE0}"/>
              </a:ext>
            </a:extLst>
          </p:cNvPr>
          <p:cNvSpPr txBox="1"/>
          <p:nvPr/>
        </p:nvSpPr>
        <p:spPr>
          <a:xfrm>
            <a:off x="3203713" y="7314711"/>
            <a:ext cx="23728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</a:rPr>
              <a:t>1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DF12A94-A06B-C766-266D-38BAF3889BDC}"/>
              </a:ext>
            </a:extLst>
          </p:cNvPr>
          <p:cNvSpPr/>
          <p:nvPr/>
        </p:nvSpPr>
        <p:spPr>
          <a:xfrm>
            <a:off x="1857829" y="2220686"/>
            <a:ext cx="1524000" cy="711200"/>
          </a:xfrm>
          <a:prstGeom prst="rect">
            <a:avLst/>
          </a:prstGeom>
          <a:solidFill>
            <a:srgbClr val="484E5A"/>
          </a:solidFill>
          <a:ln>
            <a:solidFill>
              <a:srgbClr val="484E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8815BB-170F-E388-E2D6-0180FAA5D0C0}"/>
              </a:ext>
            </a:extLst>
          </p:cNvPr>
          <p:cNvSpPr txBox="1"/>
          <p:nvPr/>
        </p:nvSpPr>
        <p:spPr>
          <a:xfrm>
            <a:off x="2017486" y="2351314"/>
            <a:ext cx="1436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Montserrat" panose="00000500000000000000" pitchFamily="2" charset="-52"/>
              </a:rPr>
              <a:t>В2С</a:t>
            </a:r>
          </a:p>
        </p:txBody>
      </p:sp>
    </p:spTree>
    <p:extLst>
      <p:ext uri="{BB962C8B-B14F-4D97-AF65-F5344CB8AC3E}">
        <p14:creationId xmlns:p14="http://schemas.microsoft.com/office/powerpoint/2010/main" val="1235959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ccel="44000" decel="56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ccel="52000" decel="4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accel="52000" decel="4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5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accel="52000" decel="4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5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5" grpId="0" animBg="1"/>
      <p:bldP spid="47" grpId="0" animBg="1"/>
      <p:bldP spid="38" grpId="0" animBg="1"/>
      <p:bldP spid="100" grpId="0" animBg="1"/>
      <p:bldP spid="10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E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Овал 24">
            <a:extLst>
              <a:ext uri="{FF2B5EF4-FFF2-40B4-BE49-F238E27FC236}">
                <a16:creationId xmlns:a16="http://schemas.microsoft.com/office/drawing/2014/main" id="{E45BDB98-4DBB-42B9-93BA-3872EF44F399}"/>
              </a:ext>
            </a:extLst>
          </p:cNvPr>
          <p:cNvSpPr/>
          <p:nvPr/>
        </p:nvSpPr>
        <p:spPr>
          <a:xfrm>
            <a:off x="12075517" y="7602792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804560A9-6E64-48E4-9619-7658FFCE250F}"/>
              </a:ext>
            </a:extLst>
          </p:cNvPr>
          <p:cNvSpPr/>
          <p:nvPr/>
        </p:nvSpPr>
        <p:spPr>
          <a:xfrm>
            <a:off x="9906394" y="-1139821"/>
            <a:ext cx="153596" cy="153596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635FE805-53EB-4520-BC48-F556CD57557A}"/>
              </a:ext>
            </a:extLst>
          </p:cNvPr>
          <p:cNvSpPr/>
          <p:nvPr/>
        </p:nvSpPr>
        <p:spPr>
          <a:xfrm>
            <a:off x="13906806" y="-378383"/>
            <a:ext cx="221773" cy="221773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Крест 31">
            <a:extLst>
              <a:ext uri="{FF2B5EF4-FFF2-40B4-BE49-F238E27FC236}">
                <a16:creationId xmlns:a16="http://schemas.microsoft.com/office/drawing/2014/main" id="{0048E66F-F2DE-4143-BDDE-D3FD9D05545E}"/>
              </a:ext>
            </a:extLst>
          </p:cNvPr>
          <p:cNvSpPr/>
          <p:nvPr/>
        </p:nvSpPr>
        <p:spPr>
          <a:xfrm rot="4560074">
            <a:off x="15124241" y="7631576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Крест 32">
            <a:extLst>
              <a:ext uri="{FF2B5EF4-FFF2-40B4-BE49-F238E27FC236}">
                <a16:creationId xmlns:a16="http://schemas.microsoft.com/office/drawing/2014/main" id="{15BF7DD3-19A1-453F-910E-6045765103D2}"/>
              </a:ext>
            </a:extLst>
          </p:cNvPr>
          <p:cNvSpPr/>
          <p:nvPr/>
        </p:nvSpPr>
        <p:spPr>
          <a:xfrm rot="13012002">
            <a:off x="9002427" y="312026"/>
            <a:ext cx="120935" cy="120935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Крест 34">
            <a:extLst>
              <a:ext uri="{FF2B5EF4-FFF2-40B4-BE49-F238E27FC236}">
                <a16:creationId xmlns:a16="http://schemas.microsoft.com/office/drawing/2014/main" id="{46D35AE7-1FEF-4764-9EEA-C5100FE82F0F}"/>
              </a:ext>
            </a:extLst>
          </p:cNvPr>
          <p:cNvSpPr/>
          <p:nvPr/>
        </p:nvSpPr>
        <p:spPr>
          <a:xfrm rot="7180459">
            <a:off x="9570715" y="-1398701"/>
            <a:ext cx="284001" cy="284001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B474DC05-06F3-4654-951A-A1C1CA52C614}"/>
              </a:ext>
            </a:extLst>
          </p:cNvPr>
          <p:cNvSpPr/>
          <p:nvPr/>
        </p:nvSpPr>
        <p:spPr>
          <a:xfrm>
            <a:off x="7372954" y="-1063023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2A8948D1-19F7-4EF3-B86A-906F03EB1210}"/>
              </a:ext>
            </a:extLst>
          </p:cNvPr>
          <p:cNvSpPr/>
          <p:nvPr/>
        </p:nvSpPr>
        <p:spPr>
          <a:xfrm>
            <a:off x="17399481" y="11117499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999DA7C-E7A6-40A7-9C54-E77EE1B7EA7C}"/>
              </a:ext>
            </a:extLst>
          </p:cNvPr>
          <p:cNvSpPr txBox="1"/>
          <p:nvPr/>
        </p:nvSpPr>
        <p:spPr>
          <a:xfrm>
            <a:off x="603840" y="218392"/>
            <a:ext cx="447236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>
                    <a:lumMod val="95000"/>
                  </a:schemeClr>
                </a:solidFill>
                <a:latin typeface="Montserrat ExtraBold" panose="00000900000000000000" pitchFamily="2" charset="-52"/>
              </a:rPr>
              <a:t>Необходимые ресурсы</a:t>
            </a:r>
          </a:p>
        </p:txBody>
      </p:sp>
      <p:sp>
        <p:nvSpPr>
          <p:cNvPr id="47" name="Крест 46">
            <a:extLst>
              <a:ext uri="{FF2B5EF4-FFF2-40B4-BE49-F238E27FC236}">
                <a16:creationId xmlns:a16="http://schemas.microsoft.com/office/drawing/2014/main" id="{B21AA9CE-4C14-40BB-BE93-AA3C5D87DD45}"/>
              </a:ext>
            </a:extLst>
          </p:cNvPr>
          <p:cNvSpPr/>
          <p:nvPr/>
        </p:nvSpPr>
        <p:spPr>
          <a:xfrm rot="4560074">
            <a:off x="11872530" y="565217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58CFA84D-2317-4D34-883C-500D47F8A974}"/>
              </a:ext>
            </a:extLst>
          </p:cNvPr>
          <p:cNvSpPr/>
          <p:nvPr/>
        </p:nvSpPr>
        <p:spPr>
          <a:xfrm>
            <a:off x="16878713" y="3194370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Крест 37">
            <a:extLst>
              <a:ext uri="{FF2B5EF4-FFF2-40B4-BE49-F238E27FC236}">
                <a16:creationId xmlns:a16="http://schemas.microsoft.com/office/drawing/2014/main" id="{E0B037E5-5138-4108-B476-15ED87BE5311}"/>
              </a:ext>
            </a:extLst>
          </p:cNvPr>
          <p:cNvSpPr/>
          <p:nvPr/>
        </p:nvSpPr>
        <p:spPr>
          <a:xfrm rot="4560074">
            <a:off x="5208278" y="145207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5CC668EF-5935-43E1-A904-1D0DAC79F8DB}"/>
              </a:ext>
            </a:extLst>
          </p:cNvPr>
          <p:cNvSpPr txBox="1"/>
          <p:nvPr/>
        </p:nvSpPr>
        <p:spPr>
          <a:xfrm>
            <a:off x="2672962" y="-1282714"/>
            <a:ext cx="68460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chemeClr val="bg1">
                    <a:lumMod val="95000"/>
                  </a:schemeClr>
                </a:solidFill>
                <a:latin typeface="Montserrat ExtraBold" panose="00000900000000000000" pitchFamily="2" charset="-52"/>
              </a:rPr>
              <a:t>Целевая аудитория</a:t>
            </a:r>
          </a:p>
        </p:txBody>
      </p:sp>
      <p:sp>
        <p:nvSpPr>
          <p:cNvPr id="100" name="Крест 99">
            <a:extLst>
              <a:ext uri="{FF2B5EF4-FFF2-40B4-BE49-F238E27FC236}">
                <a16:creationId xmlns:a16="http://schemas.microsoft.com/office/drawing/2014/main" id="{FD3751E7-BDC1-4DA5-B5CD-171F343535FF}"/>
              </a:ext>
            </a:extLst>
          </p:cNvPr>
          <p:cNvSpPr/>
          <p:nvPr/>
        </p:nvSpPr>
        <p:spPr>
          <a:xfrm rot="13012002">
            <a:off x="1393930" y="6410683"/>
            <a:ext cx="120935" cy="120935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Крест 100">
            <a:extLst>
              <a:ext uri="{FF2B5EF4-FFF2-40B4-BE49-F238E27FC236}">
                <a16:creationId xmlns:a16="http://schemas.microsoft.com/office/drawing/2014/main" id="{FF9003CA-399A-4B70-9825-8442A18DD1E6}"/>
              </a:ext>
            </a:extLst>
          </p:cNvPr>
          <p:cNvSpPr/>
          <p:nvPr/>
        </p:nvSpPr>
        <p:spPr>
          <a:xfrm rot="13012002">
            <a:off x="335953" y="1412451"/>
            <a:ext cx="120935" cy="120935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51D8745-8F2A-4FE1-B7B1-BCDA123E609F}"/>
              </a:ext>
            </a:extLst>
          </p:cNvPr>
          <p:cNvSpPr txBox="1"/>
          <p:nvPr/>
        </p:nvSpPr>
        <p:spPr>
          <a:xfrm>
            <a:off x="2672962" y="-689098"/>
            <a:ext cx="68460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>
                    <a:lumMod val="95000"/>
                  </a:schemeClr>
                </a:solidFill>
                <a:latin typeface="Montserrat ExtraBold" panose="00000900000000000000" pitchFamily="2" charset="-52"/>
              </a:rPr>
              <a:t>Предложения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2AF05979-C1E5-4504-A304-330B3FF2BBE0}"/>
              </a:ext>
            </a:extLst>
          </p:cNvPr>
          <p:cNvSpPr txBox="1"/>
          <p:nvPr/>
        </p:nvSpPr>
        <p:spPr>
          <a:xfrm>
            <a:off x="3203713" y="7314711"/>
            <a:ext cx="23728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</a:rPr>
              <a:t>1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6032097"/>
              </p:ext>
            </p:extLst>
          </p:nvPr>
        </p:nvGraphicFramePr>
        <p:xfrm>
          <a:off x="324563" y="927469"/>
          <a:ext cx="7588842" cy="5382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4510">
                  <a:extLst>
                    <a:ext uri="{9D8B030D-6E8A-4147-A177-3AD203B41FA5}">
                      <a16:colId xmlns:a16="http://schemas.microsoft.com/office/drawing/2014/main" val="2679667536"/>
                    </a:ext>
                  </a:extLst>
                </a:gridCol>
                <a:gridCol w="3794332">
                  <a:extLst>
                    <a:ext uri="{9D8B030D-6E8A-4147-A177-3AD203B41FA5}">
                      <a16:colId xmlns:a16="http://schemas.microsoft.com/office/drawing/2014/main" val="4189032447"/>
                    </a:ext>
                  </a:extLst>
                </a:gridCol>
              </a:tblGrid>
              <a:tr h="505264">
                <a:tc>
                  <a:txBody>
                    <a:bodyPr/>
                    <a:lstStyle/>
                    <a:p>
                      <a:r>
                        <a:rPr lang="ru-RU" dirty="0">
                          <a:latin typeface="Montserrat ExtraBold" panose="00000900000000000000" pitchFamily="2" charset="-52"/>
                        </a:rPr>
                        <a:t>Статья</a:t>
                      </a:r>
                      <a:r>
                        <a:rPr lang="ru-RU" baseline="0" dirty="0">
                          <a:latin typeface="Montserrat ExtraBold" panose="00000900000000000000" pitchFamily="2" charset="-52"/>
                        </a:rPr>
                        <a:t> расходов</a:t>
                      </a:r>
                      <a:endParaRPr lang="ru-RU" dirty="0">
                        <a:latin typeface="Montserrat ExtraBold" panose="000009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Montserrat ExtraBold" panose="00000900000000000000" pitchFamily="2" charset="-52"/>
                        </a:rPr>
                        <a:t>Цена, </a:t>
                      </a:r>
                      <a:r>
                        <a:rPr lang="ru-RU" baseline="0" dirty="0">
                          <a:latin typeface="Montserrat ExtraBold" panose="00000900000000000000" pitchFamily="2" charset="-52"/>
                        </a:rPr>
                        <a:t>руб.</a:t>
                      </a:r>
                      <a:endParaRPr lang="ru-RU" dirty="0">
                        <a:latin typeface="Montserrat ExtraBold" panose="00000900000000000000" pitchFamily="2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5523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Работа с лабораторией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 по улучшению рецептуры</a:t>
                      </a:r>
                    </a:p>
                    <a:p>
                      <a:pPr algn="l"/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Разработка линейки вкусов</a:t>
                      </a:r>
                      <a:endParaRPr lang="ru-RU" b="0" dirty="0">
                        <a:latin typeface="Montserrat ExtraBold" panose="00000900000000000000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dirty="0">
                          <a:latin typeface="Montserrat ExtraBold" panose="00000900000000000000" pitchFamily="2" charset="-52"/>
                        </a:rPr>
                        <a:t>2 0</a:t>
                      </a:r>
                      <a:r>
                        <a:rPr lang="ru-RU" b="0" dirty="0">
                          <a:latin typeface="Montserrat ExtraBold" panose="00000900000000000000" pitchFamily="2" charset="-52"/>
                        </a:rPr>
                        <a:t>00 000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98376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Montserrat Bold" panose="00000800000000000000"/>
                          <a:ea typeface="+mn-ea"/>
                          <a:cs typeface="+mn-cs"/>
                        </a:rPr>
                        <a:t>Тестирование на предмет полезности жидкости</a:t>
                      </a:r>
                      <a:endParaRPr lang="ru-RU" b="0" dirty="0">
                        <a:latin typeface="Montserrat Bold" panose="00000800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 dirty="0">
                          <a:latin typeface="Montserrat ExtraBold" panose="00000900000000000000" pitchFamily="2" charset="-52"/>
                        </a:rPr>
                        <a:t>300 000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81028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Montserrat Bold" panose="00000800000000000000"/>
                          <a:ea typeface="+mn-ea"/>
                          <a:cs typeface="+mn-cs"/>
                        </a:rPr>
                        <a:t>Регистрация, сертификация БАД</a:t>
                      </a:r>
                      <a:endParaRPr lang="ru-RU" b="0" dirty="0">
                        <a:latin typeface="Montserrat Bold" panose="00000800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 dirty="0">
                          <a:latin typeface="Montserrat ExtraBold" panose="00000900000000000000" pitchFamily="2" charset="-52"/>
                        </a:rPr>
                        <a:t>300 000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16287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0" dirty="0">
                          <a:latin typeface="Montserrat ExtraBold" panose="00000900000000000000" pitchFamily="2" charset="-52"/>
                        </a:rPr>
                        <a:t>Затраты на сырье для жидкости, корпусов и картриджей на первую партию 1000 шт.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 dirty="0">
                          <a:solidFill>
                            <a:schemeClr val="tx1"/>
                          </a:solidFill>
                          <a:latin typeface="Montserrat ExtraBold" panose="00000900000000000000" pitchFamily="2" charset="-52"/>
                        </a:rPr>
                        <a:t>825 000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57009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0" dirty="0">
                          <a:latin typeface="Montserrat ExtraBold" panose="00000900000000000000" pitchFamily="2" charset="-52"/>
                        </a:rPr>
                        <a:t>Постановка производства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 dirty="0">
                          <a:latin typeface="Montserrat ExtraBold" panose="00000900000000000000" pitchFamily="2" charset="-52"/>
                        </a:rPr>
                        <a:t>500 000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36162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0" dirty="0">
                          <a:latin typeface="Montserrat ExtraBold" panose="00000900000000000000" pitchFamily="2" charset="-52"/>
                        </a:rPr>
                        <a:t>Фонд Оплаты Труда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 dirty="0">
                          <a:latin typeface="Montserrat ExtraBold" panose="00000900000000000000" pitchFamily="2" charset="-52"/>
                        </a:rPr>
                        <a:t>1 500 000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12752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0" dirty="0">
                          <a:latin typeface="Montserrat ExtraBold" panose="00000900000000000000" pitchFamily="2" charset="-52"/>
                        </a:rPr>
                        <a:t>Маркетинг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 dirty="0">
                          <a:latin typeface="Montserrat ExtraBold" panose="00000900000000000000" pitchFamily="2" charset="-52"/>
                        </a:rPr>
                        <a:t>300 000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93093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>
                          <a:latin typeface="Montserrat ExtraBold" panose="00000900000000000000" pitchFamily="2" charset="-52"/>
                        </a:rPr>
                        <a:t>Итого: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>
                          <a:latin typeface="Montserrat ExtraBold" panose="00000900000000000000" pitchFamily="2" charset="-52"/>
                        </a:rPr>
                        <a:t>5 720 000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9472273"/>
                  </a:ext>
                </a:extLst>
              </a:tr>
            </a:tbl>
          </a:graphicData>
        </a:graphic>
      </p:graphicFrame>
      <p:sp>
        <p:nvSpPr>
          <p:cNvPr id="26" name="Крест 25">
            <a:extLst>
              <a:ext uri="{FF2B5EF4-FFF2-40B4-BE49-F238E27FC236}">
                <a16:creationId xmlns:a16="http://schemas.microsoft.com/office/drawing/2014/main" id="{0DCF323E-308E-4F28-9817-6BBA19746B37}"/>
              </a:ext>
            </a:extLst>
          </p:cNvPr>
          <p:cNvSpPr/>
          <p:nvPr/>
        </p:nvSpPr>
        <p:spPr>
          <a:xfrm rot="4560074">
            <a:off x="11102865" y="6329875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7944558" y="1306388"/>
            <a:ext cx="413132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>
                <a:solidFill>
                  <a:schemeClr val="bg1"/>
                </a:solidFill>
                <a:latin typeface="Montserrat Bold" panose="00000800000000000000"/>
              </a:rPr>
              <a:t>Мы ищем:</a:t>
            </a:r>
          </a:p>
          <a:p>
            <a:endParaRPr lang="ru-RU" u="sng" dirty="0">
              <a:solidFill>
                <a:schemeClr val="bg1"/>
              </a:solidFill>
              <a:latin typeface="Montserrat Bold" panose="0000080000000000000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Montserrat Bold" panose="00000800000000000000"/>
              </a:rPr>
              <a:t>Экспертное мнение в сфере технологической медицины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chemeClr val="bg1"/>
              </a:solidFill>
              <a:latin typeface="Montserrat Bold" panose="0000080000000000000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Montserrat Bold" panose="00000800000000000000"/>
              </a:rPr>
              <a:t>Эксперта-пульмонолога в команду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chemeClr val="bg1"/>
              </a:solidFill>
              <a:latin typeface="Montserrat Bold" panose="0000080000000000000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Montserrat Bold" panose="00000800000000000000"/>
              </a:rPr>
              <a:t>Инвестиции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chemeClr val="bg1"/>
              </a:solidFill>
              <a:latin typeface="Montserrat Bold" panose="0000080000000000000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Montserrat Bold" panose="00000800000000000000"/>
              </a:rPr>
              <a:t>Ваши впечатления от проекта!</a:t>
            </a:r>
          </a:p>
        </p:txBody>
      </p:sp>
    </p:spTree>
    <p:extLst>
      <p:ext uri="{BB962C8B-B14F-4D97-AF65-F5344CB8AC3E}">
        <p14:creationId xmlns:p14="http://schemas.microsoft.com/office/powerpoint/2010/main" val="25213008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ccel="44000" decel="56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ccel="52000" decel="4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accel="52000" decel="4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5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accel="52000" decel="4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5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5" grpId="0" animBg="1"/>
      <p:bldP spid="47" grpId="0" animBg="1"/>
      <p:bldP spid="38" grpId="0" animBg="1"/>
      <p:bldP spid="100" grpId="0" animBg="1"/>
      <p:bldP spid="101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E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EE766DEB-7327-437E-8DF9-E94CE6D3FFE5}"/>
              </a:ext>
            </a:extLst>
          </p:cNvPr>
          <p:cNvGrpSpPr/>
          <p:nvPr/>
        </p:nvGrpSpPr>
        <p:grpSpPr>
          <a:xfrm>
            <a:off x="1815107" y="3601450"/>
            <a:ext cx="8422952" cy="8422952"/>
            <a:chOff x="1825065" y="3529505"/>
            <a:chExt cx="8422952" cy="8422952"/>
          </a:xfrm>
        </p:grpSpPr>
        <p:pic>
          <p:nvPicPr>
            <p:cNvPr id="206" name="Рисунок 205">
              <a:extLst>
                <a:ext uri="{FF2B5EF4-FFF2-40B4-BE49-F238E27FC236}">
                  <a16:creationId xmlns:a16="http://schemas.microsoft.com/office/drawing/2014/main" id="{3BCB8A2F-D965-4041-984E-797AD702BA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5065" y="3529505"/>
              <a:ext cx="8422952" cy="8422952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5E802157-1F0A-4F0F-95B0-C5375FD7F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8576" y="4572080"/>
              <a:ext cx="2689301" cy="2407839"/>
            </a:xfrm>
            <a:prstGeom prst="rect">
              <a:avLst/>
            </a:prstGeom>
          </p:spPr>
        </p:pic>
      </p:grpSp>
      <p:sp>
        <p:nvSpPr>
          <p:cNvPr id="195" name="TextBox 194">
            <a:extLst>
              <a:ext uri="{FF2B5EF4-FFF2-40B4-BE49-F238E27FC236}">
                <a16:creationId xmlns:a16="http://schemas.microsoft.com/office/drawing/2014/main" id="{C70EA7B6-8468-477B-ADF7-F0AFA569904C}"/>
              </a:ext>
            </a:extLst>
          </p:cNvPr>
          <p:cNvSpPr txBox="1"/>
          <p:nvPr/>
        </p:nvSpPr>
        <p:spPr>
          <a:xfrm>
            <a:off x="4472152" y="885997"/>
            <a:ext cx="3076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dirty="0">
                <a:solidFill>
                  <a:schemeClr val="bg1">
                    <a:lumMod val="95000"/>
                  </a:schemeClr>
                </a:solidFill>
                <a:latin typeface="Montserrat ExtraBold" panose="00000900000000000000" pitchFamily="2" charset="-52"/>
              </a:rPr>
              <a:t>Road map</a:t>
            </a:r>
            <a:endParaRPr lang="ru-RU" sz="3500" dirty="0">
              <a:solidFill>
                <a:schemeClr val="bg1">
                  <a:lumMod val="95000"/>
                </a:schemeClr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196" name="Овал 195">
            <a:extLst>
              <a:ext uri="{FF2B5EF4-FFF2-40B4-BE49-F238E27FC236}">
                <a16:creationId xmlns:a16="http://schemas.microsoft.com/office/drawing/2014/main" id="{2D2BFB5F-75D2-4971-8935-A2A170B1D666}"/>
              </a:ext>
            </a:extLst>
          </p:cNvPr>
          <p:cNvSpPr/>
          <p:nvPr/>
        </p:nvSpPr>
        <p:spPr>
          <a:xfrm>
            <a:off x="14975637" y="5610920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7" name="Овал 196">
            <a:extLst>
              <a:ext uri="{FF2B5EF4-FFF2-40B4-BE49-F238E27FC236}">
                <a16:creationId xmlns:a16="http://schemas.microsoft.com/office/drawing/2014/main" id="{7FED26BC-E0B2-4161-AA10-110C90DAC6F0}"/>
              </a:ext>
            </a:extLst>
          </p:cNvPr>
          <p:cNvSpPr/>
          <p:nvPr/>
        </p:nvSpPr>
        <p:spPr>
          <a:xfrm>
            <a:off x="10482192" y="6556837"/>
            <a:ext cx="187045" cy="187045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8" name="Крест 197">
            <a:extLst>
              <a:ext uri="{FF2B5EF4-FFF2-40B4-BE49-F238E27FC236}">
                <a16:creationId xmlns:a16="http://schemas.microsoft.com/office/drawing/2014/main" id="{BCEA8804-1565-47E6-BFC2-EE364862C565}"/>
              </a:ext>
            </a:extLst>
          </p:cNvPr>
          <p:cNvSpPr/>
          <p:nvPr/>
        </p:nvSpPr>
        <p:spPr>
          <a:xfrm rot="4560074">
            <a:off x="11597209" y="5460400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9" name="Овал 198">
            <a:extLst>
              <a:ext uri="{FF2B5EF4-FFF2-40B4-BE49-F238E27FC236}">
                <a16:creationId xmlns:a16="http://schemas.microsoft.com/office/drawing/2014/main" id="{1B3FA245-13B4-4B13-93D0-E05B4121F836}"/>
              </a:ext>
            </a:extLst>
          </p:cNvPr>
          <p:cNvSpPr/>
          <p:nvPr/>
        </p:nvSpPr>
        <p:spPr>
          <a:xfrm>
            <a:off x="7827193" y="5193515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0" name="Крест 199">
            <a:extLst>
              <a:ext uri="{FF2B5EF4-FFF2-40B4-BE49-F238E27FC236}">
                <a16:creationId xmlns:a16="http://schemas.microsoft.com/office/drawing/2014/main" id="{382C3A58-969E-4A70-A2E5-2F8E7528E87B}"/>
              </a:ext>
            </a:extLst>
          </p:cNvPr>
          <p:cNvSpPr/>
          <p:nvPr/>
        </p:nvSpPr>
        <p:spPr>
          <a:xfrm rot="4560074">
            <a:off x="8564844" y="6008121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Овал 200">
            <a:extLst>
              <a:ext uri="{FF2B5EF4-FFF2-40B4-BE49-F238E27FC236}">
                <a16:creationId xmlns:a16="http://schemas.microsoft.com/office/drawing/2014/main" id="{942D1FF0-7912-4EF5-949D-CDE673CDBD1C}"/>
              </a:ext>
            </a:extLst>
          </p:cNvPr>
          <p:cNvSpPr/>
          <p:nvPr/>
        </p:nvSpPr>
        <p:spPr>
          <a:xfrm>
            <a:off x="2485095" y="5132194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2" name="Овал 201">
            <a:extLst>
              <a:ext uri="{FF2B5EF4-FFF2-40B4-BE49-F238E27FC236}">
                <a16:creationId xmlns:a16="http://schemas.microsoft.com/office/drawing/2014/main" id="{967069CA-8640-4F6C-8BB1-ABF92A1C0619}"/>
              </a:ext>
            </a:extLst>
          </p:cNvPr>
          <p:cNvSpPr/>
          <p:nvPr/>
        </p:nvSpPr>
        <p:spPr>
          <a:xfrm>
            <a:off x="2038344" y="6764476"/>
            <a:ext cx="187045" cy="187045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3" name="Крест 202">
            <a:extLst>
              <a:ext uri="{FF2B5EF4-FFF2-40B4-BE49-F238E27FC236}">
                <a16:creationId xmlns:a16="http://schemas.microsoft.com/office/drawing/2014/main" id="{D23D1C59-72F3-4BD7-BB33-96A66683322C}"/>
              </a:ext>
            </a:extLst>
          </p:cNvPr>
          <p:cNvSpPr/>
          <p:nvPr/>
        </p:nvSpPr>
        <p:spPr>
          <a:xfrm rot="4560074">
            <a:off x="3988577" y="5730109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" name="Овал 203">
            <a:extLst>
              <a:ext uri="{FF2B5EF4-FFF2-40B4-BE49-F238E27FC236}">
                <a16:creationId xmlns:a16="http://schemas.microsoft.com/office/drawing/2014/main" id="{F902A007-425A-4FE4-8031-4309E9F07D77}"/>
              </a:ext>
            </a:extLst>
          </p:cNvPr>
          <p:cNvSpPr/>
          <p:nvPr/>
        </p:nvSpPr>
        <p:spPr>
          <a:xfrm>
            <a:off x="-801682" y="5279261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" name="Крест 204">
            <a:extLst>
              <a:ext uri="{FF2B5EF4-FFF2-40B4-BE49-F238E27FC236}">
                <a16:creationId xmlns:a16="http://schemas.microsoft.com/office/drawing/2014/main" id="{E2C61042-726A-45FC-9B39-7FCAB1991072}"/>
              </a:ext>
            </a:extLst>
          </p:cNvPr>
          <p:cNvSpPr/>
          <p:nvPr/>
        </p:nvSpPr>
        <p:spPr>
          <a:xfrm rot="4560074">
            <a:off x="291998" y="5502863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7" name="Крест 206">
            <a:extLst>
              <a:ext uri="{FF2B5EF4-FFF2-40B4-BE49-F238E27FC236}">
                <a16:creationId xmlns:a16="http://schemas.microsoft.com/office/drawing/2014/main" id="{63437EDE-AB26-4130-B5AC-81E99A022BA2}"/>
              </a:ext>
            </a:extLst>
          </p:cNvPr>
          <p:cNvSpPr/>
          <p:nvPr/>
        </p:nvSpPr>
        <p:spPr>
          <a:xfrm rot="4560074">
            <a:off x="8184089" y="456111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8" name="Овал 207">
            <a:extLst>
              <a:ext uri="{FF2B5EF4-FFF2-40B4-BE49-F238E27FC236}">
                <a16:creationId xmlns:a16="http://schemas.microsoft.com/office/drawing/2014/main" id="{5519F555-C24A-4255-BD80-9F4D50A2AA39}"/>
              </a:ext>
            </a:extLst>
          </p:cNvPr>
          <p:cNvSpPr/>
          <p:nvPr/>
        </p:nvSpPr>
        <p:spPr>
          <a:xfrm>
            <a:off x="3713147" y="1061011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" name="Крест 208">
            <a:extLst>
              <a:ext uri="{FF2B5EF4-FFF2-40B4-BE49-F238E27FC236}">
                <a16:creationId xmlns:a16="http://schemas.microsoft.com/office/drawing/2014/main" id="{A24CB546-2C33-497C-94B0-3D45B27BB4A0}"/>
              </a:ext>
            </a:extLst>
          </p:cNvPr>
          <p:cNvSpPr/>
          <p:nvPr/>
        </p:nvSpPr>
        <p:spPr>
          <a:xfrm rot="4560074">
            <a:off x="1388333" y="533945"/>
            <a:ext cx="133890" cy="133890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AFFBB23A-74BD-E487-77F6-2F22EAE1BED8}"/>
              </a:ext>
            </a:extLst>
          </p:cNvPr>
          <p:cNvGrpSpPr/>
          <p:nvPr/>
        </p:nvGrpSpPr>
        <p:grpSpPr>
          <a:xfrm>
            <a:off x="480089" y="2391167"/>
            <a:ext cx="11459851" cy="1316274"/>
            <a:chOff x="447669" y="2560320"/>
            <a:chExt cx="11459851" cy="1316274"/>
          </a:xfrm>
        </p:grpSpPr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54827ABA-6B08-4D63-A559-FCB4FF4C2DAC}"/>
                </a:ext>
              </a:extLst>
            </p:cNvPr>
            <p:cNvSpPr/>
            <p:nvPr/>
          </p:nvSpPr>
          <p:spPr>
            <a:xfrm>
              <a:off x="9315678" y="2560320"/>
              <a:ext cx="2591842" cy="1239520"/>
            </a:xfrm>
            <a:prstGeom prst="rect">
              <a:avLst/>
            </a:prstGeom>
            <a:solidFill>
              <a:srgbClr val="111E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40" name="Группа 139">
              <a:extLst>
                <a:ext uri="{FF2B5EF4-FFF2-40B4-BE49-F238E27FC236}">
                  <a16:creationId xmlns:a16="http://schemas.microsoft.com/office/drawing/2014/main" id="{A0735714-1201-4954-83F0-125F0C741EF3}"/>
                </a:ext>
              </a:extLst>
            </p:cNvPr>
            <p:cNvGrpSpPr/>
            <p:nvPr/>
          </p:nvGrpSpPr>
          <p:grpSpPr>
            <a:xfrm>
              <a:off x="447669" y="2645775"/>
              <a:ext cx="2333198" cy="1078992"/>
              <a:chOff x="1294316" y="4924013"/>
              <a:chExt cx="2333198" cy="1078992"/>
            </a:xfrm>
          </p:grpSpPr>
          <p:sp>
            <p:nvSpPr>
              <p:cNvPr id="141" name="Прямоугольник: скругленные углы 140">
                <a:extLst>
                  <a:ext uri="{FF2B5EF4-FFF2-40B4-BE49-F238E27FC236}">
                    <a16:creationId xmlns:a16="http://schemas.microsoft.com/office/drawing/2014/main" id="{622FB7AA-8097-4B41-A2DB-B9202CDB34C7}"/>
                  </a:ext>
                </a:extLst>
              </p:cNvPr>
              <p:cNvSpPr/>
              <p:nvPr/>
            </p:nvSpPr>
            <p:spPr>
              <a:xfrm>
                <a:off x="1563426" y="4924013"/>
                <a:ext cx="2064088" cy="1078992"/>
              </a:xfrm>
              <a:prstGeom prst="roundRect">
                <a:avLst>
                  <a:gd name="adj" fmla="val 12568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sp>
            <p:nvSpPr>
              <p:cNvPr id="142" name="Овал 141">
                <a:extLst>
                  <a:ext uri="{FF2B5EF4-FFF2-40B4-BE49-F238E27FC236}">
                    <a16:creationId xmlns:a16="http://schemas.microsoft.com/office/drawing/2014/main" id="{B3A9DB89-8031-4F66-951F-90CCC1E27C9C}"/>
                  </a:ext>
                </a:extLst>
              </p:cNvPr>
              <p:cNvSpPr/>
              <p:nvPr/>
            </p:nvSpPr>
            <p:spPr>
              <a:xfrm>
                <a:off x="1294316" y="5172905"/>
                <a:ext cx="590309" cy="590309"/>
              </a:xfrm>
              <a:prstGeom prst="ellipse">
                <a:avLst/>
              </a:prstGeom>
              <a:solidFill>
                <a:srgbClr val="7499DE"/>
              </a:solidFill>
              <a:ln>
                <a:noFill/>
              </a:ln>
              <a:effectLst>
                <a:glow rad="139700">
                  <a:srgbClr val="7499DE">
                    <a:alpha val="26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F493D570-577A-4334-B6B6-DE3305162013}"/>
                  </a:ext>
                </a:extLst>
              </p:cNvPr>
              <p:cNvSpPr txBox="1"/>
              <p:nvPr/>
            </p:nvSpPr>
            <p:spPr>
              <a:xfrm>
                <a:off x="1470828" y="5324466"/>
                <a:ext cx="2372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dirty="0">
                    <a:solidFill>
                      <a:schemeClr val="bg1">
                        <a:lumMod val="95000"/>
                      </a:schemeClr>
                    </a:solidFill>
                    <a:latin typeface="Montserrat" panose="00000500000000000000" pitchFamily="2" charset="-52"/>
                  </a:rPr>
                  <a:t>1</a:t>
                </a:r>
              </a:p>
            </p:txBody>
          </p: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9784DF5C-2BDB-4183-B34D-9789AE4FA45F}"/>
                  </a:ext>
                </a:extLst>
              </p:cNvPr>
              <p:cNvSpPr txBox="1"/>
              <p:nvPr/>
            </p:nvSpPr>
            <p:spPr>
              <a:xfrm>
                <a:off x="1854600" y="5067496"/>
                <a:ext cx="175751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b="1" dirty="0">
                    <a:solidFill>
                      <a:srgbClr val="111E35"/>
                    </a:solidFill>
                    <a:latin typeface="Montserrat" panose="00000500000000000000" pitchFamily="2" charset="-52"/>
                  </a:rPr>
                  <a:t>Постановка задач</a:t>
                </a:r>
              </a:p>
              <a:p>
                <a:r>
                  <a:rPr lang="ru-RU" sz="1600" dirty="0">
                    <a:solidFill>
                      <a:srgbClr val="111E35"/>
                    </a:solidFill>
                    <a:latin typeface="Montserrat" panose="00000500000000000000" pitchFamily="2" charset="-52"/>
                  </a:rPr>
                  <a:t>Ноябрь 2023</a:t>
                </a:r>
              </a:p>
            </p:txBody>
          </p:sp>
        </p:grpSp>
        <p:grpSp>
          <p:nvGrpSpPr>
            <p:cNvPr id="180" name="Группа 179">
              <a:extLst>
                <a:ext uri="{FF2B5EF4-FFF2-40B4-BE49-F238E27FC236}">
                  <a16:creationId xmlns:a16="http://schemas.microsoft.com/office/drawing/2014/main" id="{36502F3A-2D25-482D-B138-B8CB6F0990BB}"/>
                </a:ext>
              </a:extLst>
            </p:cNvPr>
            <p:cNvGrpSpPr/>
            <p:nvPr/>
          </p:nvGrpSpPr>
          <p:grpSpPr>
            <a:xfrm>
              <a:off x="2550567" y="2645775"/>
              <a:ext cx="2354771" cy="1078992"/>
              <a:chOff x="1294316" y="4924013"/>
              <a:chExt cx="2354771" cy="1078992"/>
            </a:xfrm>
          </p:grpSpPr>
          <p:sp>
            <p:nvSpPr>
              <p:cNvPr id="181" name="Прямоугольник: скругленные углы 180">
                <a:extLst>
                  <a:ext uri="{FF2B5EF4-FFF2-40B4-BE49-F238E27FC236}">
                    <a16:creationId xmlns:a16="http://schemas.microsoft.com/office/drawing/2014/main" id="{3732572A-CFA3-4A99-A0A9-110726F26E24}"/>
                  </a:ext>
                </a:extLst>
              </p:cNvPr>
              <p:cNvSpPr/>
              <p:nvPr/>
            </p:nvSpPr>
            <p:spPr>
              <a:xfrm>
                <a:off x="1563426" y="4924013"/>
                <a:ext cx="2085661" cy="1078992"/>
              </a:xfrm>
              <a:prstGeom prst="roundRect">
                <a:avLst>
                  <a:gd name="adj" fmla="val 12568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sp>
            <p:nvSpPr>
              <p:cNvPr id="182" name="Овал 181">
                <a:extLst>
                  <a:ext uri="{FF2B5EF4-FFF2-40B4-BE49-F238E27FC236}">
                    <a16:creationId xmlns:a16="http://schemas.microsoft.com/office/drawing/2014/main" id="{6C16A5A4-FAE4-4ADA-AA05-36EFE31E1979}"/>
                  </a:ext>
                </a:extLst>
              </p:cNvPr>
              <p:cNvSpPr/>
              <p:nvPr/>
            </p:nvSpPr>
            <p:spPr>
              <a:xfrm>
                <a:off x="1294316" y="5172905"/>
                <a:ext cx="590309" cy="590309"/>
              </a:xfrm>
              <a:prstGeom prst="ellipse">
                <a:avLst/>
              </a:prstGeom>
              <a:solidFill>
                <a:srgbClr val="7499DE"/>
              </a:solidFill>
              <a:ln>
                <a:noFill/>
              </a:ln>
              <a:effectLst>
                <a:glow rad="139700">
                  <a:srgbClr val="7499DE">
                    <a:alpha val="26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D1CA1E48-455D-4252-8E91-4146FCCDB56B}"/>
                  </a:ext>
                </a:extLst>
              </p:cNvPr>
              <p:cNvSpPr txBox="1"/>
              <p:nvPr/>
            </p:nvSpPr>
            <p:spPr>
              <a:xfrm>
                <a:off x="1470828" y="5312274"/>
                <a:ext cx="2372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dirty="0">
                    <a:solidFill>
                      <a:schemeClr val="bg1">
                        <a:lumMod val="95000"/>
                      </a:schemeClr>
                    </a:solidFill>
                    <a:latin typeface="Montserrat" panose="00000500000000000000" pitchFamily="2" charset="-52"/>
                  </a:rPr>
                  <a:t>2</a:t>
                </a:r>
              </a:p>
            </p:txBody>
          </p:sp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634C93EB-E95D-4162-8FE4-95276874A760}"/>
                  </a:ext>
                </a:extLst>
              </p:cNvPr>
              <p:cNvSpPr txBox="1"/>
              <p:nvPr/>
            </p:nvSpPr>
            <p:spPr>
              <a:xfrm>
                <a:off x="1868886" y="5050404"/>
                <a:ext cx="15878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b="1" dirty="0">
                    <a:solidFill>
                      <a:srgbClr val="111E35"/>
                    </a:solidFill>
                    <a:latin typeface="Montserrat" panose="00000500000000000000" pitchFamily="2" charset="-52"/>
                  </a:rPr>
                  <a:t>Разработка рецепта</a:t>
                </a:r>
              </a:p>
              <a:p>
                <a:r>
                  <a:rPr lang="ru-RU" sz="1600" dirty="0">
                    <a:solidFill>
                      <a:srgbClr val="111E35"/>
                    </a:solidFill>
                    <a:latin typeface="Montserrat" panose="00000500000000000000" pitchFamily="2" charset="-52"/>
                  </a:rPr>
                  <a:t>Июль 2024</a:t>
                </a:r>
              </a:p>
            </p:txBody>
          </p:sp>
        </p:grpSp>
        <p:grpSp>
          <p:nvGrpSpPr>
            <p:cNvPr id="185" name="Группа 184">
              <a:extLst>
                <a:ext uri="{FF2B5EF4-FFF2-40B4-BE49-F238E27FC236}">
                  <a16:creationId xmlns:a16="http://schemas.microsoft.com/office/drawing/2014/main" id="{685BE359-C039-479A-A082-86A2E8C1E1DA}"/>
                </a:ext>
              </a:extLst>
            </p:cNvPr>
            <p:cNvGrpSpPr/>
            <p:nvPr/>
          </p:nvGrpSpPr>
          <p:grpSpPr>
            <a:xfrm>
              <a:off x="4682229" y="2639868"/>
              <a:ext cx="2726132" cy="1236726"/>
              <a:chOff x="1294316" y="4924013"/>
              <a:chExt cx="2726132" cy="1236726"/>
            </a:xfrm>
          </p:grpSpPr>
          <p:sp>
            <p:nvSpPr>
              <p:cNvPr id="186" name="Прямоугольник: скругленные углы 185">
                <a:extLst>
                  <a:ext uri="{FF2B5EF4-FFF2-40B4-BE49-F238E27FC236}">
                    <a16:creationId xmlns:a16="http://schemas.microsoft.com/office/drawing/2014/main" id="{3F109D50-A938-407D-9670-0BDA727065A8}"/>
                  </a:ext>
                </a:extLst>
              </p:cNvPr>
              <p:cNvSpPr/>
              <p:nvPr/>
            </p:nvSpPr>
            <p:spPr>
              <a:xfrm>
                <a:off x="1563426" y="4924013"/>
                <a:ext cx="2399726" cy="1078992"/>
              </a:xfrm>
              <a:prstGeom prst="roundRect">
                <a:avLst>
                  <a:gd name="adj" fmla="val 12568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sp>
            <p:nvSpPr>
              <p:cNvPr id="187" name="Овал 186">
                <a:extLst>
                  <a:ext uri="{FF2B5EF4-FFF2-40B4-BE49-F238E27FC236}">
                    <a16:creationId xmlns:a16="http://schemas.microsoft.com/office/drawing/2014/main" id="{E4E87E61-8A57-4AC6-BFDE-68F66003D503}"/>
                  </a:ext>
                </a:extLst>
              </p:cNvPr>
              <p:cNvSpPr/>
              <p:nvPr/>
            </p:nvSpPr>
            <p:spPr>
              <a:xfrm>
                <a:off x="1294316" y="5172905"/>
                <a:ext cx="590309" cy="590309"/>
              </a:xfrm>
              <a:prstGeom prst="ellipse">
                <a:avLst/>
              </a:prstGeom>
              <a:solidFill>
                <a:srgbClr val="7499DE"/>
              </a:solidFill>
              <a:ln>
                <a:noFill/>
              </a:ln>
              <a:effectLst>
                <a:glow rad="139700">
                  <a:srgbClr val="7499DE">
                    <a:alpha val="26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41248F71-4BC9-417E-97C9-F2233FE20EC3}"/>
                  </a:ext>
                </a:extLst>
              </p:cNvPr>
              <p:cNvSpPr txBox="1"/>
              <p:nvPr/>
            </p:nvSpPr>
            <p:spPr>
              <a:xfrm>
                <a:off x="1470828" y="5318370"/>
                <a:ext cx="2372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dirty="0">
                    <a:solidFill>
                      <a:schemeClr val="bg1">
                        <a:lumMod val="95000"/>
                      </a:schemeClr>
                    </a:solidFill>
                    <a:latin typeface="Montserrat" panose="00000500000000000000" pitchFamily="2" charset="-52"/>
                  </a:rPr>
                  <a:t>3</a:t>
                </a:r>
              </a:p>
            </p:txBody>
          </p:sp>
          <p:sp>
            <p:nvSpPr>
              <p:cNvPr id="189" name="TextBox 188">
                <a:extLst>
                  <a:ext uri="{FF2B5EF4-FFF2-40B4-BE49-F238E27FC236}">
                    <a16:creationId xmlns:a16="http://schemas.microsoft.com/office/drawing/2014/main" id="{C18C74B2-CB2B-4440-ACD6-7EEBD52B9374}"/>
                  </a:ext>
                </a:extLst>
              </p:cNvPr>
              <p:cNvSpPr txBox="1"/>
              <p:nvPr/>
            </p:nvSpPr>
            <p:spPr>
              <a:xfrm>
                <a:off x="1866791" y="5083521"/>
                <a:ext cx="2153657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b="1" dirty="0">
                    <a:solidFill>
                      <a:srgbClr val="111E35"/>
                    </a:solidFill>
                    <a:latin typeface="Montserrat" panose="00000500000000000000" pitchFamily="2" charset="-52"/>
                  </a:rPr>
                  <a:t>Тестирование прототипа</a:t>
                </a:r>
              </a:p>
              <a:p>
                <a:r>
                  <a:rPr lang="ru-RU" sz="1600" dirty="0">
                    <a:solidFill>
                      <a:srgbClr val="111E35"/>
                    </a:solidFill>
                    <a:latin typeface="Montserrat" panose="00000500000000000000" pitchFamily="2" charset="-52"/>
                  </a:rPr>
                  <a:t>Декабрь 2024</a:t>
                </a:r>
              </a:p>
              <a:p>
                <a:endParaRPr lang="ru-RU" sz="1600" b="1" dirty="0">
                  <a:solidFill>
                    <a:srgbClr val="111E35"/>
                  </a:solidFill>
                  <a:latin typeface="Montserrat" panose="00000500000000000000" pitchFamily="2" charset="-52"/>
                </a:endParaRPr>
              </a:p>
            </p:txBody>
          </p:sp>
        </p:grpSp>
        <p:grpSp>
          <p:nvGrpSpPr>
            <p:cNvPr id="190" name="Группа 189">
              <a:extLst>
                <a:ext uri="{FF2B5EF4-FFF2-40B4-BE49-F238E27FC236}">
                  <a16:creationId xmlns:a16="http://schemas.microsoft.com/office/drawing/2014/main" id="{BF1B97D6-F655-437F-A7F2-83F7FF230395}"/>
                </a:ext>
              </a:extLst>
            </p:cNvPr>
            <p:cNvGrpSpPr/>
            <p:nvPr/>
          </p:nvGrpSpPr>
          <p:grpSpPr>
            <a:xfrm>
              <a:off x="7116333" y="2633961"/>
              <a:ext cx="2264146" cy="1197924"/>
              <a:chOff x="1294316" y="4924013"/>
              <a:chExt cx="2264146" cy="1197924"/>
            </a:xfrm>
          </p:grpSpPr>
          <p:sp>
            <p:nvSpPr>
              <p:cNvPr id="191" name="Прямоугольник: скругленные углы 190">
                <a:extLst>
                  <a:ext uri="{FF2B5EF4-FFF2-40B4-BE49-F238E27FC236}">
                    <a16:creationId xmlns:a16="http://schemas.microsoft.com/office/drawing/2014/main" id="{3FD59F8B-B0A3-44FF-8C77-1F05C0138912}"/>
                  </a:ext>
                </a:extLst>
              </p:cNvPr>
              <p:cNvSpPr/>
              <p:nvPr/>
            </p:nvSpPr>
            <p:spPr>
              <a:xfrm>
                <a:off x="1571972" y="4924013"/>
                <a:ext cx="1930235" cy="1078992"/>
              </a:xfrm>
              <a:prstGeom prst="roundRect">
                <a:avLst>
                  <a:gd name="adj" fmla="val 12568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sp>
            <p:nvSpPr>
              <p:cNvPr id="192" name="Овал 191">
                <a:extLst>
                  <a:ext uri="{FF2B5EF4-FFF2-40B4-BE49-F238E27FC236}">
                    <a16:creationId xmlns:a16="http://schemas.microsoft.com/office/drawing/2014/main" id="{F42B993E-114A-4A65-84BE-BC28F82AD42E}"/>
                  </a:ext>
                </a:extLst>
              </p:cNvPr>
              <p:cNvSpPr/>
              <p:nvPr/>
            </p:nvSpPr>
            <p:spPr>
              <a:xfrm>
                <a:off x="1294316" y="5172905"/>
                <a:ext cx="590309" cy="590309"/>
              </a:xfrm>
              <a:prstGeom prst="ellipse">
                <a:avLst/>
              </a:prstGeom>
              <a:solidFill>
                <a:srgbClr val="7499DE"/>
              </a:solidFill>
              <a:ln>
                <a:noFill/>
              </a:ln>
              <a:effectLst>
                <a:glow rad="139700">
                  <a:srgbClr val="7499DE">
                    <a:alpha val="26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27A11B11-4F92-4AB8-9445-20D0D32362DF}"/>
                  </a:ext>
                </a:extLst>
              </p:cNvPr>
              <p:cNvSpPr txBox="1"/>
              <p:nvPr/>
            </p:nvSpPr>
            <p:spPr>
              <a:xfrm>
                <a:off x="1470828" y="5311547"/>
                <a:ext cx="2372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dirty="0">
                    <a:solidFill>
                      <a:schemeClr val="bg1">
                        <a:lumMod val="95000"/>
                      </a:schemeClr>
                    </a:solidFill>
                    <a:latin typeface="Montserrat" panose="00000500000000000000" pitchFamily="2" charset="-52"/>
                  </a:rPr>
                  <a:t>4</a:t>
                </a:r>
              </a:p>
            </p:txBody>
          </p:sp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BA5F35DE-7A86-4460-B46C-0157A6CC8461}"/>
                  </a:ext>
                </a:extLst>
              </p:cNvPr>
              <p:cNvSpPr txBox="1"/>
              <p:nvPr/>
            </p:nvSpPr>
            <p:spPr>
              <a:xfrm>
                <a:off x="1882266" y="5044719"/>
                <a:ext cx="167619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b="1" dirty="0">
                    <a:solidFill>
                      <a:srgbClr val="111E35"/>
                    </a:solidFill>
                    <a:latin typeface="Montserrat" panose="00000500000000000000" pitchFamily="2" charset="-52"/>
                  </a:rPr>
                  <a:t>Выход на рынок</a:t>
                </a:r>
              </a:p>
              <a:p>
                <a:r>
                  <a:rPr lang="ru-RU" sz="1600" dirty="0">
                    <a:solidFill>
                      <a:srgbClr val="111E35"/>
                    </a:solidFill>
                    <a:latin typeface="Montserrat" panose="00000500000000000000" pitchFamily="2" charset="-52"/>
                  </a:rPr>
                  <a:t>Январь 2025</a:t>
                </a:r>
              </a:p>
              <a:p>
                <a:endParaRPr lang="ru-RU" sz="1600" b="1" dirty="0">
                  <a:solidFill>
                    <a:srgbClr val="111E35"/>
                  </a:solidFill>
                  <a:latin typeface="Montserrat" panose="00000500000000000000" pitchFamily="2" charset="-52"/>
                </a:endParaRPr>
              </a:p>
            </p:txBody>
          </p:sp>
        </p:grpSp>
        <p:sp>
          <p:nvSpPr>
            <p:cNvPr id="49" name="Крест 48">
              <a:extLst>
                <a:ext uri="{FF2B5EF4-FFF2-40B4-BE49-F238E27FC236}">
                  <a16:creationId xmlns:a16="http://schemas.microsoft.com/office/drawing/2014/main" id="{ACA773F0-86D1-42DD-8E37-4B8A8DD4877D}"/>
                </a:ext>
              </a:extLst>
            </p:cNvPr>
            <p:cNvSpPr/>
            <p:nvPr/>
          </p:nvSpPr>
          <p:spPr>
            <a:xfrm rot="4560074">
              <a:off x="11384253" y="2720769"/>
              <a:ext cx="114890" cy="114890"/>
            </a:xfrm>
            <a:prstGeom prst="plus">
              <a:avLst>
                <a:gd name="adj" fmla="val 44454"/>
              </a:avLst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Крест 51">
              <a:extLst>
                <a:ext uri="{FF2B5EF4-FFF2-40B4-BE49-F238E27FC236}">
                  <a16:creationId xmlns:a16="http://schemas.microsoft.com/office/drawing/2014/main" id="{6B0BABC7-64DB-4985-A45C-0FEEFA75B7BF}"/>
                </a:ext>
              </a:extLst>
            </p:cNvPr>
            <p:cNvSpPr/>
            <p:nvPr/>
          </p:nvSpPr>
          <p:spPr>
            <a:xfrm rot="9503167">
              <a:off x="9675602" y="2713408"/>
              <a:ext cx="110097" cy="110097"/>
            </a:xfrm>
            <a:prstGeom prst="plus">
              <a:avLst>
                <a:gd name="adj" fmla="val 44454"/>
              </a:avLst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Крест 52">
              <a:extLst>
                <a:ext uri="{FF2B5EF4-FFF2-40B4-BE49-F238E27FC236}">
                  <a16:creationId xmlns:a16="http://schemas.microsoft.com/office/drawing/2014/main" id="{7D97CC4C-D4DC-40F9-A469-98D1FA8C5321}"/>
                </a:ext>
              </a:extLst>
            </p:cNvPr>
            <p:cNvSpPr/>
            <p:nvPr/>
          </p:nvSpPr>
          <p:spPr>
            <a:xfrm rot="9503167">
              <a:off x="10889354" y="2748257"/>
              <a:ext cx="110097" cy="110097"/>
            </a:xfrm>
            <a:prstGeom prst="plus">
              <a:avLst>
                <a:gd name="adj" fmla="val 44454"/>
              </a:avLst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Крест 63">
              <a:extLst>
                <a:ext uri="{FF2B5EF4-FFF2-40B4-BE49-F238E27FC236}">
                  <a16:creationId xmlns:a16="http://schemas.microsoft.com/office/drawing/2014/main" id="{0F1C4B01-5120-4714-B8C6-439975C9B526}"/>
                </a:ext>
              </a:extLst>
            </p:cNvPr>
            <p:cNvSpPr/>
            <p:nvPr/>
          </p:nvSpPr>
          <p:spPr>
            <a:xfrm rot="4560074">
              <a:off x="10237352" y="2648830"/>
              <a:ext cx="204258" cy="204258"/>
            </a:xfrm>
            <a:prstGeom prst="plus">
              <a:avLst>
                <a:gd name="adj" fmla="val 44454"/>
              </a:avLst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Крест 49">
              <a:extLst>
                <a:ext uri="{FF2B5EF4-FFF2-40B4-BE49-F238E27FC236}">
                  <a16:creationId xmlns:a16="http://schemas.microsoft.com/office/drawing/2014/main" id="{6C9770E0-4226-4308-B435-18B97EC2FACB}"/>
                </a:ext>
              </a:extLst>
            </p:cNvPr>
            <p:cNvSpPr/>
            <p:nvPr/>
          </p:nvSpPr>
          <p:spPr>
            <a:xfrm rot="13811941">
              <a:off x="9707025" y="3534820"/>
              <a:ext cx="110097" cy="110097"/>
            </a:xfrm>
            <a:prstGeom prst="plus">
              <a:avLst>
                <a:gd name="adj" fmla="val 44454"/>
              </a:avLst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Крест 50">
              <a:extLst>
                <a:ext uri="{FF2B5EF4-FFF2-40B4-BE49-F238E27FC236}">
                  <a16:creationId xmlns:a16="http://schemas.microsoft.com/office/drawing/2014/main" id="{03EB7E71-4478-4CB5-BBD4-55F399151A84}"/>
                </a:ext>
              </a:extLst>
            </p:cNvPr>
            <p:cNvSpPr/>
            <p:nvPr/>
          </p:nvSpPr>
          <p:spPr>
            <a:xfrm rot="9503167">
              <a:off x="11265274" y="3481271"/>
              <a:ext cx="110097" cy="110097"/>
            </a:xfrm>
            <a:prstGeom prst="plus">
              <a:avLst>
                <a:gd name="adj" fmla="val 44454"/>
              </a:avLst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Крест 53">
              <a:extLst>
                <a:ext uri="{FF2B5EF4-FFF2-40B4-BE49-F238E27FC236}">
                  <a16:creationId xmlns:a16="http://schemas.microsoft.com/office/drawing/2014/main" id="{109A1462-7D52-41BF-B24C-357A38959E59}"/>
                </a:ext>
              </a:extLst>
            </p:cNvPr>
            <p:cNvSpPr/>
            <p:nvPr/>
          </p:nvSpPr>
          <p:spPr>
            <a:xfrm rot="4560074">
              <a:off x="10628596" y="3489300"/>
              <a:ext cx="204258" cy="204258"/>
            </a:xfrm>
            <a:prstGeom prst="plus">
              <a:avLst>
                <a:gd name="adj" fmla="val 44454"/>
              </a:avLst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Крест 64">
              <a:extLst>
                <a:ext uri="{FF2B5EF4-FFF2-40B4-BE49-F238E27FC236}">
                  <a16:creationId xmlns:a16="http://schemas.microsoft.com/office/drawing/2014/main" id="{0963F0D3-41D2-4298-9602-2064FAB7EB2A}"/>
                </a:ext>
              </a:extLst>
            </p:cNvPr>
            <p:cNvSpPr/>
            <p:nvPr/>
          </p:nvSpPr>
          <p:spPr>
            <a:xfrm rot="9503167">
              <a:off x="10184842" y="3528744"/>
              <a:ext cx="110097" cy="110097"/>
            </a:xfrm>
            <a:prstGeom prst="plus">
              <a:avLst>
                <a:gd name="adj" fmla="val 44454"/>
              </a:avLst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55" name="Группа 54">
              <a:extLst>
                <a:ext uri="{FF2B5EF4-FFF2-40B4-BE49-F238E27FC236}">
                  <a16:creationId xmlns:a16="http://schemas.microsoft.com/office/drawing/2014/main" id="{BF1B97D6-F655-437F-A7F2-83F7FF230395}"/>
                </a:ext>
              </a:extLst>
            </p:cNvPr>
            <p:cNvGrpSpPr/>
            <p:nvPr/>
          </p:nvGrpSpPr>
          <p:grpSpPr>
            <a:xfrm>
              <a:off x="9078431" y="2644418"/>
              <a:ext cx="2571954" cy="1078992"/>
              <a:chOff x="1294316" y="4922656"/>
              <a:chExt cx="2571954" cy="1078992"/>
            </a:xfrm>
          </p:grpSpPr>
          <p:sp>
            <p:nvSpPr>
              <p:cNvPr id="56" name="Прямоугольник: скругленные углы 190">
                <a:extLst>
                  <a:ext uri="{FF2B5EF4-FFF2-40B4-BE49-F238E27FC236}">
                    <a16:creationId xmlns:a16="http://schemas.microsoft.com/office/drawing/2014/main" id="{3FD59F8B-B0A3-44FF-8C77-1F05C0138912}"/>
                  </a:ext>
                </a:extLst>
              </p:cNvPr>
              <p:cNvSpPr/>
              <p:nvPr/>
            </p:nvSpPr>
            <p:spPr>
              <a:xfrm>
                <a:off x="1571595" y="4922656"/>
                <a:ext cx="2294675" cy="1078992"/>
              </a:xfrm>
              <a:prstGeom prst="roundRect">
                <a:avLst>
                  <a:gd name="adj" fmla="val 12568"/>
                </a:avLst>
              </a:prstGeom>
              <a:solidFill>
                <a:srgbClr val="AFC4EB"/>
              </a:solidFill>
              <a:ln>
                <a:solidFill>
                  <a:srgbClr val="7499D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dirty="0"/>
              </a:p>
            </p:txBody>
          </p:sp>
          <p:sp>
            <p:nvSpPr>
              <p:cNvPr id="57" name="Овал 56">
                <a:extLst>
                  <a:ext uri="{FF2B5EF4-FFF2-40B4-BE49-F238E27FC236}">
                    <a16:creationId xmlns:a16="http://schemas.microsoft.com/office/drawing/2014/main" id="{F42B993E-114A-4A65-84BE-BC28F82AD42E}"/>
                  </a:ext>
                </a:extLst>
              </p:cNvPr>
              <p:cNvSpPr/>
              <p:nvPr/>
            </p:nvSpPr>
            <p:spPr>
              <a:xfrm>
                <a:off x="1294316" y="5172905"/>
                <a:ext cx="590309" cy="590309"/>
              </a:xfrm>
              <a:prstGeom prst="ellipse">
                <a:avLst/>
              </a:prstGeom>
              <a:solidFill>
                <a:srgbClr val="7499DE"/>
              </a:solidFill>
              <a:ln>
                <a:noFill/>
              </a:ln>
              <a:effectLst>
                <a:glow rad="139700">
                  <a:srgbClr val="7499DE">
                    <a:alpha val="26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7A11B11-4F92-4AB8-9445-20D0D32362DF}"/>
                  </a:ext>
                </a:extLst>
              </p:cNvPr>
              <p:cNvSpPr txBox="1"/>
              <p:nvPr/>
            </p:nvSpPr>
            <p:spPr>
              <a:xfrm>
                <a:off x="1470828" y="5299733"/>
                <a:ext cx="2372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dirty="0">
                    <a:solidFill>
                      <a:schemeClr val="bg1">
                        <a:lumMod val="95000"/>
                      </a:schemeClr>
                    </a:solidFill>
                    <a:latin typeface="Montserrat" panose="00000500000000000000" pitchFamily="2" charset="-52"/>
                  </a:rPr>
                  <a:t>5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BA5F35DE-7A86-4460-B46C-0157A6CC8461}"/>
                  </a:ext>
                </a:extLst>
              </p:cNvPr>
              <p:cNvSpPr txBox="1"/>
              <p:nvPr/>
            </p:nvSpPr>
            <p:spPr>
              <a:xfrm>
                <a:off x="1940460" y="5046653"/>
                <a:ext cx="178697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i="1" dirty="0">
                    <a:solidFill>
                      <a:schemeClr val="bg1"/>
                    </a:solidFill>
                    <a:latin typeface="Montserrat" panose="00000500000000000000" pitchFamily="2" charset="-52"/>
                  </a:rPr>
                  <a:t>Создание</a:t>
                </a:r>
              </a:p>
              <a:p>
                <a:r>
                  <a:rPr lang="ru-RU" sz="1600" i="1" dirty="0">
                    <a:solidFill>
                      <a:schemeClr val="bg1"/>
                    </a:solidFill>
                    <a:latin typeface="Montserrat" panose="00000500000000000000" pitchFamily="2" charset="-52"/>
                  </a:rPr>
                  <a:t>своей модели ингалятора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9417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3000" tmFilter="0, 0; .2, .5; .8, .5; 1, 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1500" autoRev="1" fill="hold"/>
                                        <p:tgtEl>
                                          <p:spTgt spid="1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3000" tmFilter="0, 0; .2, .5; .8, .5; 1, 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1500" autoRev="1" fill="hold"/>
                                        <p:tgtEl>
                                          <p:spTgt spid="1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5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3000" tmFilter="0, 0; .2, .5; .8, .5; 1, 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1500" autoRev="1" fill="hold"/>
                                        <p:tgtEl>
                                          <p:spTgt spid="1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5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3000" tmFilter="0, 0; .2, .5; .8, .5; 1, 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500" autoRev="1" fill="hold"/>
                                        <p:tgtEl>
                                          <p:spTgt spid="2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0" tmFilter="0, 0; .2, .5; .8, .5; 1, 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500" autoRev="1" fill="hold"/>
                                        <p:tgtEl>
                                          <p:spTgt spid="2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5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3000" tmFilter="0, 0; .2, .5; .8, .5; 1, 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1500" autoRev="1" fill="hold"/>
                                        <p:tgtEl>
                                          <p:spTgt spid="2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5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5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3000" tmFilter="0, 0; .2, .5; .8, .5; 1, 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500" autoRev="1" fill="hold"/>
                                        <p:tgtEl>
                                          <p:spTgt spid="2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5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" grpId="0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7" grpId="0" animBg="1"/>
      <p:bldP spid="208" grpId="0" animBg="1"/>
      <p:bldP spid="20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E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Рисунок 111">
            <a:extLst>
              <a:ext uri="{FF2B5EF4-FFF2-40B4-BE49-F238E27FC236}">
                <a16:creationId xmlns:a16="http://schemas.microsoft.com/office/drawing/2014/main" id="{28C86ED4-9F41-4FCF-80E3-DB319B6535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99749"/>
            <a:ext cx="12159035" cy="12159035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55DE9193-8654-471E-A5AC-BA6ECFC236F0}"/>
              </a:ext>
            </a:extLst>
          </p:cNvPr>
          <p:cNvSpPr txBox="1"/>
          <p:nvPr/>
        </p:nvSpPr>
        <p:spPr>
          <a:xfrm>
            <a:off x="3688080" y="522935"/>
            <a:ext cx="48158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chemeClr val="bg1">
                    <a:lumMod val="95000"/>
                  </a:schemeClr>
                </a:solidFill>
                <a:latin typeface="Montserrat ExtraBold" panose="00000900000000000000" pitchFamily="2" charset="-52"/>
              </a:rPr>
              <a:t>Наша команда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9DD3ABE-6B82-4993-90B9-1EDB5BD97253}"/>
              </a:ext>
            </a:extLst>
          </p:cNvPr>
          <p:cNvSpPr txBox="1"/>
          <p:nvPr/>
        </p:nvSpPr>
        <p:spPr>
          <a:xfrm>
            <a:off x="777434" y="3275111"/>
            <a:ext cx="1764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111E35"/>
                </a:solidFill>
                <a:latin typeface="Montserrat ExtraBold" panose="00000900000000000000" pitchFamily="2" charset="-52"/>
              </a:rPr>
              <a:t>ТИМЛИД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A94B6B3-6B95-462C-88DC-DC736B965D2F}"/>
              </a:ext>
            </a:extLst>
          </p:cNvPr>
          <p:cNvSpPr txBox="1"/>
          <p:nvPr/>
        </p:nvSpPr>
        <p:spPr>
          <a:xfrm>
            <a:off x="2999228" y="3275111"/>
            <a:ext cx="1764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111E35"/>
                </a:solidFill>
                <a:latin typeface="Montserrat ExtraBold" panose="00000900000000000000" pitchFamily="2" charset="-52"/>
              </a:rPr>
              <a:t>ФИНАНСИСТ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2C1445E-9C99-4448-BEE5-41E847454C2C}"/>
              </a:ext>
            </a:extLst>
          </p:cNvPr>
          <p:cNvSpPr txBox="1"/>
          <p:nvPr/>
        </p:nvSpPr>
        <p:spPr>
          <a:xfrm>
            <a:off x="7417134" y="3275111"/>
            <a:ext cx="1764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111E35"/>
                </a:solidFill>
                <a:latin typeface="Montserrat ExtraBold" panose="00000900000000000000" pitchFamily="2" charset="-52"/>
              </a:rPr>
              <a:t>ИНЖЕНЕР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D9BF9B7-6ABB-4E02-BA85-8176E2CA7F39}"/>
              </a:ext>
            </a:extLst>
          </p:cNvPr>
          <p:cNvSpPr txBox="1"/>
          <p:nvPr/>
        </p:nvSpPr>
        <p:spPr>
          <a:xfrm>
            <a:off x="9621502" y="3275111"/>
            <a:ext cx="1764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111E35"/>
                </a:solidFill>
                <a:latin typeface="Montserrat ExtraBold" panose="00000900000000000000" pitchFamily="2" charset="-52"/>
              </a:rPr>
              <a:t>ХИМИК</a:t>
            </a:r>
          </a:p>
        </p:txBody>
      </p:sp>
      <p:sp>
        <p:nvSpPr>
          <p:cNvPr id="80" name="Овал 79">
            <a:extLst>
              <a:ext uri="{FF2B5EF4-FFF2-40B4-BE49-F238E27FC236}">
                <a16:creationId xmlns:a16="http://schemas.microsoft.com/office/drawing/2014/main" id="{74D00453-AC08-4944-96E5-092EDB571A14}"/>
              </a:ext>
            </a:extLst>
          </p:cNvPr>
          <p:cNvSpPr/>
          <p:nvPr/>
        </p:nvSpPr>
        <p:spPr>
          <a:xfrm>
            <a:off x="1865127" y="954816"/>
            <a:ext cx="153596" cy="153596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Овал 80">
            <a:extLst>
              <a:ext uri="{FF2B5EF4-FFF2-40B4-BE49-F238E27FC236}">
                <a16:creationId xmlns:a16="http://schemas.microsoft.com/office/drawing/2014/main" id="{8CFAB117-7D0D-4541-B813-44A06F2268DE}"/>
              </a:ext>
            </a:extLst>
          </p:cNvPr>
          <p:cNvSpPr/>
          <p:nvPr/>
        </p:nvSpPr>
        <p:spPr>
          <a:xfrm>
            <a:off x="-110887" y="1775555"/>
            <a:ext cx="221773" cy="221773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Крест 81">
            <a:extLst>
              <a:ext uri="{FF2B5EF4-FFF2-40B4-BE49-F238E27FC236}">
                <a16:creationId xmlns:a16="http://schemas.microsoft.com/office/drawing/2014/main" id="{540E0EBE-A137-4F3D-9C17-C2704BCBAD96}"/>
              </a:ext>
            </a:extLst>
          </p:cNvPr>
          <p:cNvSpPr/>
          <p:nvPr/>
        </p:nvSpPr>
        <p:spPr>
          <a:xfrm rot="13012002">
            <a:off x="4665608" y="1300213"/>
            <a:ext cx="120935" cy="120935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Крест 82">
            <a:extLst>
              <a:ext uri="{FF2B5EF4-FFF2-40B4-BE49-F238E27FC236}">
                <a16:creationId xmlns:a16="http://schemas.microsoft.com/office/drawing/2014/main" id="{3E4243E7-1E9A-49EA-998D-5C2CF7DA2A9B}"/>
              </a:ext>
            </a:extLst>
          </p:cNvPr>
          <p:cNvSpPr/>
          <p:nvPr/>
        </p:nvSpPr>
        <p:spPr>
          <a:xfrm rot="7180459">
            <a:off x="9326421" y="-29250"/>
            <a:ext cx="284001" cy="284001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Овал 83">
            <a:extLst>
              <a:ext uri="{FF2B5EF4-FFF2-40B4-BE49-F238E27FC236}">
                <a16:creationId xmlns:a16="http://schemas.microsoft.com/office/drawing/2014/main" id="{43CA262D-EA47-430A-9EC2-DDC24C514E81}"/>
              </a:ext>
            </a:extLst>
          </p:cNvPr>
          <p:cNvSpPr/>
          <p:nvPr/>
        </p:nvSpPr>
        <p:spPr>
          <a:xfrm>
            <a:off x="7707556" y="1153384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Овал 84">
            <a:extLst>
              <a:ext uri="{FF2B5EF4-FFF2-40B4-BE49-F238E27FC236}">
                <a16:creationId xmlns:a16="http://schemas.microsoft.com/office/drawing/2014/main" id="{5D5121FD-C966-4C4B-BB84-28A10BFAE941}"/>
              </a:ext>
            </a:extLst>
          </p:cNvPr>
          <p:cNvSpPr/>
          <p:nvPr/>
        </p:nvSpPr>
        <p:spPr>
          <a:xfrm>
            <a:off x="11733829" y="1593677"/>
            <a:ext cx="153596" cy="153596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Крест 85">
            <a:extLst>
              <a:ext uri="{FF2B5EF4-FFF2-40B4-BE49-F238E27FC236}">
                <a16:creationId xmlns:a16="http://schemas.microsoft.com/office/drawing/2014/main" id="{8F0552D2-71BD-41F6-AE5D-5BF3BA5B3FC5}"/>
              </a:ext>
            </a:extLst>
          </p:cNvPr>
          <p:cNvSpPr/>
          <p:nvPr/>
        </p:nvSpPr>
        <p:spPr>
          <a:xfrm rot="2489179">
            <a:off x="2788430" y="188588"/>
            <a:ext cx="257654" cy="257654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82D2FC2-3EA1-41E5-8805-E8FED786182A}"/>
              </a:ext>
            </a:extLst>
          </p:cNvPr>
          <p:cNvSpPr txBox="1"/>
          <p:nvPr/>
        </p:nvSpPr>
        <p:spPr>
          <a:xfrm>
            <a:off x="282011" y="5153470"/>
            <a:ext cx="318891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2600" b="1" dirty="0">
                <a:solidFill>
                  <a:schemeClr val="bg1"/>
                </a:solidFill>
                <a:latin typeface="Century Gothic" panose="020B0502020202020204" pitchFamily="34" charset="0"/>
                <a:ea typeface="STIXGeneral" pitchFamily="2" charset="2"/>
                <a:cs typeface="STIXGeneral" pitchFamily="2" charset="2"/>
              </a:rPr>
              <a:t>+7 953 561</a:t>
            </a:r>
            <a:r>
              <a:rPr lang="en-US" sz="2600" b="1" dirty="0">
                <a:solidFill>
                  <a:schemeClr val="bg1"/>
                </a:solidFill>
                <a:latin typeface="Century Gothic" panose="020B0502020202020204" pitchFamily="34" charset="0"/>
                <a:ea typeface="STIXGeneral" pitchFamily="2" charset="2"/>
                <a:cs typeface="STIXGeneral" pitchFamily="2" charset="2"/>
              </a:rPr>
              <a:t> </a:t>
            </a:r>
            <a:r>
              <a:rPr lang="ru-RU" sz="2600" b="1" dirty="0">
                <a:solidFill>
                  <a:schemeClr val="bg1"/>
                </a:solidFill>
                <a:latin typeface="Century Gothic" panose="020B0502020202020204" pitchFamily="34" charset="0"/>
                <a:ea typeface="STIXGeneral" pitchFamily="2" charset="2"/>
                <a:cs typeface="STIXGeneral" pitchFamily="2" charset="2"/>
              </a:rPr>
              <a:t>72</a:t>
            </a:r>
            <a:r>
              <a:rPr lang="en-US" sz="2600" b="1" dirty="0">
                <a:solidFill>
                  <a:schemeClr val="bg1"/>
                </a:solidFill>
                <a:latin typeface="Century Gothic" panose="020B0502020202020204" pitchFamily="34" charset="0"/>
                <a:ea typeface="STIXGeneral" pitchFamily="2" charset="2"/>
                <a:cs typeface="STIXGeneral" pitchFamily="2" charset="2"/>
              </a:rPr>
              <a:t> </a:t>
            </a:r>
            <a:r>
              <a:rPr lang="ru-RU" sz="2600" b="1" dirty="0">
                <a:solidFill>
                  <a:schemeClr val="bg1"/>
                </a:solidFill>
                <a:latin typeface="Century Gothic" panose="020B0502020202020204" pitchFamily="34" charset="0"/>
                <a:ea typeface="STIXGeneral" pitchFamily="2" charset="2"/>
                <a:cs typeface="STIXGeneral" pitchFamily="2" charset="2"/>
              </a:rPr>
              <a:t>56</a:t>
            </a:r>
            <a:endParaRPr lang="en-US" sz="2600" b="1" dirty="0">
              <a:solidFill>
                <a:schemeClr val="bg1"/>
              </a:solidFill>
              <a:latin typeface="Century Gothic" panose="020B0502020202020204" pitchFamily="34" charset="0"/>
              <a:ea typeface="STIXGeneral" pitchFamily="2" charset="2"/>
              <a:cs typeface="STIXGeneral" pitchFamily="2" charset="2"/>
            </a:endParaRPr>
          </a:p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  <a:latin typeface="Century Gothic" panose="020B0502020202020204" pitchFamily="34" charset="0"/>
                <a:ea typeface="STIXGeneral" pitchFamily="2" charset="2"/>
                <a:cs typeface="STIXGeneral" pitchFamily="2" charset="2"/>
              </a:rPr>
              <a:t>+7 977 814 66 38</a:t>
            </a:r>
            <a:endParaRPr lang="ru-RU" sz="2600" b="1" dirty="0">
              <a:solidFill>
                <a:schemeClr val="bg1"/>
              </a:solidFill>
              <a:latin typeface="Century Gothic" panose="020B0502020202020204" pitchFamily="34" charset="0"/>
              <a:ea typeface="STIXGeneral" pitchFamily="2" charset="2"/>
              <a:cs typeface="STIXGeneral" pitchFamily="2" charset="2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ED225AD-E64A-4718-BA2E-DEC1CCD5DF0D}"/>
              </a:ext>
            </a:extLst>
          </p:cNvPr>
          <p:cNvSpPr txBox="1"/>
          <p:nvPr/>
        </p:nvSpPr>
        <p:spPr>
          <a:xfrm>
            <a:off x="85459" y="5934670"/>
            <a:ext cx="6534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  <a:ea typeface="STIXGeneral" pitchFamily="2" charset="2"/>
                <a:cs typeface="STIXGeneral" pitchFamily="2" charset="2"/>
              </a:rPr>
              <a:t>telegram:</a:t>
            </a:r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  <a:ea typeface="STIXGeneral" pitchFamily="2" charset="2"/>
                <a:cs typeface="STIXGeneral" pitchFamily="2" charset="2"/>
              </a:rPr>
              <a:t>@art1co0l @privoznov</a:t>
            </a:r>
            <a:endParaRPr lang="ru-RU" sz="3600" b="1" dirty="0">
              <a:solidFill>
                <a:schemeClr val="bg1"/>
              </a:solidFill>
              <a:latin typeface="Century Gothic" panose="020B0502020202020204" pitchFamily="34" charset="0"/>
              <a:ea typeface="STIXGeneral" pitchFamily="2" charset="2"/>
              <a:cs typeface="STIXGeneral" pitchFamily="2" charset="2"/>
            </a:endParaRPr>
          </a:p>
        </p:txBody>
      </p:sp>
      <p:sp>
        <p:nvSpPr>
          <p:cNvPr id="90" name="Овал 89">
            <a:extLst>
              <a:ext uri="{FF2B5EF4-FFF2-40B4-BE49-F238E27FC236}">
                <a16:creationId xmlns:a16="http://schemas.microsoft.com/office/drawing/2014/main" id="{18F75401-CE32-42B5-93F4-92994F4A7787}"/>
              </a:ext>
            </a:extLst>
          </p:cNvPr>
          <p:cNvSpPr/>
          <p:nvPr/>
        </p:nvSpPr>
        <p:spPr>
          <a:xfrm>
            <a:off x="2620558" y="7462115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Крест 90">
            <a:extLst>
              <a:ext uri="{FF2B5EF4-FFF2-40B4-BE49-F238E27FC236}">
                <a16:creationId xmlns:a16="http://schemas.microsoft.com/office/drawing/2014/main" id="{648E5125-AF9D-49E6-AEA5-76BDC80FE506}"/>
              </a:ext>
            </a:extLst>
          </p:cNvPr>
          <p:cNvSpPr/>
          <p:nvPr/>
        </p:nvSpPr>
        <p:spPr>
          <a:xfrm rot="4560074">
            <a:off x="5669282" y="7490899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Крест 91">
            <a:extLst>
              <a:ext uri="{FF2B5EF4-FFF2-40B4-BE49-F238E27FC236}">
                <a16:creationId xmlns:a16="http://schemas.microsoft.com/office/drawing/2014/main" id="{54DFE443-EDDE-4C07-888E-A78736EB84F6}"/>
              </a:ext>
            </a:extLst>
          </p:cNvPr>
          <p:cNvSpPr/>
          <p:nvPr/>
        </p:nvSpPr>
        <p:spPr>
          <a:xfrm rot="4560074">
            <a:off x="-867042" y="6902311"/>
            <a:ext cx="417620" cy="417620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Овал 92">
            <a:extLst>
              <a:ext uri="{FF2B5EF4-FFF2-40B4-BE49-F238E27FC236}">
                <a16:creationId xmlns:a16="http://schemas.microsoft.com/office/drawing/2014/main" id="{832433F2-A3DA-48B1-815D-F1FD51023DA4}"/>
              </a:ext>
            </a:extLst>
          </p:cNvPr>
          <p:cNvSpPr/>
          <p:nvPr/>
        </p:nvSpPr>
        <p:spPr>
          <a:xfrm>
            <a:off x="2611641" y="6478716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Крест 93">
            <a:extLst>
              <a:ext uri="{FF2B5EF4-FFF2-40B4-BE49-F238E27FC236}">
                <a16:creationId xmlns:a16="http://schemas.microsoft.com/office/drawing/2014/main" id="{F4F6E15C-3BB0-4E9D-BFA9-721D29AB4CDD}"/>
              </a:ext>
            </a:extLst>
          </p:cNvPr>
          <p:cNvSpPr/>
          <p:nvPr/>
        </p:nvSpPr>
        <p:spPr>
          <a:xfrm rot="4560074">
            <a:off x="6238211" y="4783778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Крест 94">
            <a:extLst>
              <a:ext uri="{FF2B5EF4-FFF2-40B4-BE49-F238E27FC236}">
                <a16:creationId xmlns:a16="http://schemas.microsoft.com/office/drawing/2014/main" id="{92302AB1-77E9-48A9-970A-AF43813C1533}"/>
              </a:ext>
            </a:extLst>
          </p:cNvPr>
          <p:cNvSpPr/>
          <p:nvPr/>
        </p:nvSpPr>
        <p:spPr>
          <a:xfrm rot="2489179">
            <a:off x="236975" y="5676457"/>
            <a:ext cx="257654" cy="257654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Овал 95">
            <a:extLst>
              <a:ext uri="{FF2B5EF4-FFF2-40B4-BE49-F238E27FC236}">
                <a16:creationId xmlns:a16="http://schemas.microsoft.com/office/drawing/2014/main" id="{D8D3BB40-3D76-448E-B3C7-4CC8C44FDC5D}"/>
              </a:ext>
            </a:extLst>
          </p:cNvPr>
          <p:cNvSpPr/>
          <p:nvPr/>
        </p:nvSpPr>
        <p:spPr>
          <a:xfrm>
            <a:off x="11741626" y="7156061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Крест 96">
            <a:extLst>
              <a:ext uri="{FF2B5EF4-FFF2-40B4-BE49-F238E27FC236}">
                <a16:creationId xmlns:a16="http://schemas.microsoft.com/office/drawing/2014/main" id="{2760DF8A-6805-4D6E-86EA-BE51255B1FAB}"/>
              </a:ext>
            </a:extLst>
          </p:cNvPr>
          <p:cNvSpPr/>
          <p:nvPr/>
        </p:nvSpPr>
        <p:spPr>
          <a:xfrm rot="4560074">
            <a:off x="14790350" y="7184845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Крест 97">
            <a:extLst>
              <a:ext uri="{FF2B5EF4-FFF2-40B4-BE49-F238E27FC236}">
                <a16:creationId xmlns:a16="http://schemas.microsoft.com/office/drawing/2014/main" id="{D103A875-B84F-4199-99DE-5A1F6525959A}"/>
              </a:ext>
            </a:extLst>
          </p:cNvPr>
          <p:cNvSpPr/>
          <p:nvPr/>
        </p:nvSpPr>
        <p:spPr>
          <a:xfrm rot="4560074">
            <a:off x="7385955" y="6588573"/>
            <a:ext cx="417620" cy="417620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Овал 98">
            <a:extLst>
              <a:ext uri="{FF2B5EF4-FFF2-40B4-BE49-F238E27FC236}">
                <a16:creationId xmlns:a16="http://schemas.microsoft.com/office/drawing/2014/main" id="{8176EB17-945B-4F70-9498-3870CD2D44CA}"/>
              </a:ext>
            </a:extLst>
          </p:cNvPr>
          <p:cNvSpPr/>
          <p:nvPr/>
        </p:nvSpPr>
        <p:spPr>
          <a:xfrm>
            <a:off x="11732709" y="6172662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Крест 99">
            <a:extLst>
              <a:ext uri="{FF2B5EF4-FFF2-40B4-BE49-F238E27FC236}">
                <a16:creationId xmlns:a16="http://schemas.microsoft.com/office/drawing/2014/main" id="{1791BF76-F2B6-4622-A8DE-6B9F1D049DAA}"/>
              </a:ext>
            </a:extLst>
          </p:cNvPr>
          <p:cNvSpPr/>
          <p:nvPr/>
        </p:nvSpPr>
        <p:spPr>
          <a:xfrm rot="4560074">
            <a:off x="15359279" y="4477724"/>
            <a:ext cx="204258" cy="204258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Крест 101">
            <a:extLst>
              <a:ext uri="{FF2B5EF4-FFF2-40B4-BE49-F238E27FC236}">
                <a16:creationId xmlns:a16="http://schemas.microsoft.com/office/drawing/2014/main" id="{050D28A0-F79B-4357-86B7-B30F650E3FDF}"/>
              </a:ext>
            </a:extLst>
          </p:cNvPr>
          <p:cNvSpPr/>
          <p:nvPr/>
        </p:nvSpPr>
        <p:spPr>
          <a:xfrm rot="2489179">
            <a:off x="11457179" y="5400509"/>
            <a:ext cx="257654" cy="257654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Крест 103">
            <a:extLst>
              <a:ext uri="{FF2B5EF4-FFF2-40B4-BE49-F238E27FC236}">
                <a16:creationId xmlns:a16="http://schemas.microsoft.com/office/drawing/2014/main" id="{EB67F752-8BCF-4738-8403-39B7ACEC941A}"/>
              </a:ext>
            </a:extLst>
          </p:cNvPr>
          <p:cNvSpPr/>
          <p:nvPr/>
        </p:nvSpPr>
        <p:spPr>
          <a:xfrm rot="13012002">
            <a:off x="182122" y="5288750"/>
            <a:ext cx="120935" cy="120935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Крест 108">
            <a:extLst>
              <a:ext uri="{FF2B5EF4-FFF2-40B4-BE49-F238E27FC236}">
                <a16:creationId xmlns:a16="http://schemas.microsoft.com/office/drawing/2014/main" id="{AFF4A380-2816-41D2-9173-059CEDE5C15C}"/>
              </a:ext>
            </a:extLst>
          </p:cNvPr>
          <p:cNvSpPr/>
          <p:nvPr/>
        </p:nvSpPr>
        <p:spPr>
          <a:xfrm rot="13012002">
            <a:off x="12046880" y="3522420"/>
            <a:ext cx="120935" cy="120935"/>
          </a:xfrm>
          <a:prstGeom prst="plus">
            <a:avLst>
              <a:gd name="adj" fmla="val 44454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Овал 109">
            <a:extLst>
              <a:ext uri="{FF2B5EF4-FFF2-40B4-BE49-F238E27FC236}">
                <a16:creationId xmlns:a16="http://schemas.microsoft.com/office/drawing/2014/main" id="{99756108-7EAE-4D29-8567-90E2CE4706DB}"/>
              </a:ext>
            </a:extLst>
          </p:cNvPr>
          <p:cNvSpPr/>
          <p:nvPr/>
        </p:nvSpPr>
        <p:spPr>
          <a:xfrm>
            <a:off x="447621" y="4071565"/>
            <a:ext cx="122642" cy="122642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Прямоугольник: скругленные верхние углы 144">
            <a:extLst>
              <a:ext uri="{FF2B5EF4-FFF2-40B4-BE49-F238E27FC236}">
                <a16:creationId xmlns:a16="http://schemas.microsoft.com/office/drawing/2014/main" id="{AF1D5733-128B-4BAD-A666-7495FDA5F420}"/>
              </a:ext>
            </a:extLst>
          </p:cNvPr>
          <p:cNvSpPr/>
          <p:nvPr/>
        </p:nvSpPr>
        <p:spPr>
          <a:xfrm>
            <a:off x="10278437" y="1364800"/>
            <a:ext cx="1596191" cy="3674741"/>
          </a:xfrm>
          <a:prstGeom prst="round2SameRect">
            <a:avLst>
              <a:gd name="adj1" fmla="val 50000"/>
              <a:gd name="adj2" fmla="val 373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Прямоугольник: скругленные верхние углы 145">
            <a:extLst>
              <a:ext uri="{FF2B5EF4-FFF2-40B4-BE49-F238E27FC236}">
                <a16:creationId xmlns:a16="http://schemas.microsoft.com/office/drawing/2014/main" id="{7BD23C6F-3927-4FB0-BA1E-B5FCC70DA238}"/>
              </a:ext>
            </a:extLst>
          </p:cNvPr>
          <p:cNvSpPr/>
          <p:nvPr/>
        </p:nvSpPr>
        <p:spPr>
          <a:xfrm>
            <a:off x="6315153" y="1422084"/>
            <a:ext cx="1565729" cy="3617457"/>
          </a:xfrm>
          <a:prstGeom prst="round2SameRect">
            <a:avLst>
              <a:gd name="adj1" fmla="val 50000"/>
              <a:gd name="adj2" fmla="val 373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Прямоугольник: скругленные верхние углы 146">
            <a:extLst>
              <a:ext uri="{FF2B5EF4-FFF2-40B4-BE49-F238E27FC236}">
                <a16:creationId xmlns:a16="http://schemas.microsoft.com/office/drawing/2014/main" id="{5F6BC64A-4F49-4423-8C1E-945938554E8E}"/>
              </a:ext>
            </a:extLst>
          </p:cNvPr>
          <p:cNvSpPr/>
          <p:nvPr/>
        </p:nvSpPr>
        <p:spPr>
          <a:xfrm>
            <a:off x="4333219" y="1422084"/>
            <a:ext cx="1590051" cy="3617457"/>
          </a:xfrm>
          <a:prstGeom prst="round2SameRect">
            <a:avLst>
              <a:gd name="adj1" fmla="val 50000"/>
              <a:gd name="adj2" fmla="val 373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Прямоугольник: скругленные верхние углы 147">
            <a:extLst>
              <a:ext uri="{FF2B5EF4-FFF2-40B4-BE49-F238E27FC236}">
                <a16:creationId xmlns:a16="http://schemas.microsoft.com/office/drawing/2014/main" id="{7FB37E2D-920A-49B5-A050-464D6CE28E43}"/>
              </a:ext>
            </a:extLst>
          </p:cNvPr>
          <p:cNvSpPr/>
          <p:nvPr/>
        </p:nvSpPr>
        <p:spPr>
          <a:xfrm>
            <a:off x="2352432" y="1402031"/>
            <a:ext cx="1601052" cy="3617457"/>
          </a:xfrm>
          <a:prstGeom prst="round2SameRect">
            <a:avLst>
              <a:gd name="adj1" fmla="val 50000"/>
              <a:gd name="adj2" fmla="val 373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Овал 148">
            <a:extLst>
              <a:ext uri="{FF2B5EF4-FFF2-40B4-BE49-F238E27FC236}">
                <a16:creationId xmlns:a16="http://schemas.microsoft.com/office/drawing/2014/main" id="{C320020F-587F-4D31-B977-7FD9C85D0128}"/>
              </a:ext>
            </a:extLst>
          </p:cNvPr>
          <p:cNvSpPr/>
          <p:nvPr/>
        </p:nvSpPr>
        <p:spPr>
          <a:xfrm>
            <a:off x="2381555" y="1450697"/>
            <a:ext cx="1519096" cy="1462207"/>
          </a:xfrm>
          <a:prstGeom prst="ellipse">
            <a:avLst/>
          </a:prstGeom>
          <a:solidFill>
            <a:srgbClr val="749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Прямоугольник: скругленные верхние углы 149">
            <a:extLst>
              <a:ext uri="{FF2B5EF4-FFF2-40B4-BE49-F238E27FC236}">
                <a16:creationId xmlns:a16="http://schemas.microsoft.com/office/drawing/2014/main" id="{F5A26BF8-6390-4B4B-B284-C0DFA7D7A46C}"/>
              </a:ext>
            </a:extLst>
          </p:cNvPr>
          <p:cNvSpPr/>
          <p:nvPr/>
        </p:nvSpPr>
        <p:spPr>
          <a:xfrm>
            <a:off x="369353" y="1392251"/>
            <a:ext cx="1597193" cy="3617457"/>
          </a:xfrm>
          <a:prstGeom prst="round2SameRect">
            <a:avLst>
              <a:gd name="adj1" fmla="val 50000"/>
              <a:gd name="adj2" fmla="val 373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Прямоугольник: скругленные углы 150">
            <a:extLst>
              <a:ext uri="{FF2B5EF4-FFF2-40B4-BE49-F238E27FC236}">
                <a16:creationId xmlns:a16="http://schemas.microsoft.com/office/drawing/2014/main" id="{079016F0-B06A-4C86-9AA1-ECEC5ED1EDF5}"/>
              </a:ext>
            </a:extLst>
          </p:cNvPr>
          <p:cNvSpPr/>
          <p:nvPr/>
        </p:nvSpPr>
        <p:spPr>
          <a:xfrm>
            <a:off x="387422" y="2886562"/>
            <a:ext cx="1561822" cy="293949"/>
          </a:xfrm>
          <a:prstGeom prst="roundRect">
            <a:avLst/>
          </a:prstGeom>
          <a:solidFill>
            <a:srgbClr val="749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Прямоугольник: скругленные верхние углы 151">
            <a:extLst>
              <a:ext uri="{FF2B5EF4-FFF2-40B4-BE49-F238E27FC236}">
                <a16:creationId xmlns:a16="http://schemas.microsoft.com/office/drawing/2014/main" id="{E8925C95-13FA-4BC9-9A54-7DC79FFA7C9C}"/>
              </a:ext>
            </a:extLst>
          </p:cNvPr>
          <p:cNvSpPr/>
          <p:nvPr/>
        </p:nvSpPr>
        <p:spPr>
          <a:xfrm>
            <a:off x="8242852" y="1399871"/>
            <a:ext cx="1642572" cy="3627237"/>
          </a:xfrm>
          <a:prstGeom prst="round2SameRect">
            <a:avLst>
              <a:gd name="adj1" fmla="val 50000"/>
              <a:gd name="adj2" fmla="val 373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22D7B726-0247-4FFE-8118-442659C8486C}"/>
              </a:ext>
            </a:extLst>
          </p:cNvPr>
          <p:cNvSpPr txBox="1"/>
          <p:nvPr/>
        </p:nvSpPr>
        <p:spPr>
          <a:xfrm>
            <a:off x="398477" y="2903568"/>
            <a:ext cx="14661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>
                    <a:lumMod val="95000"/>
                  </a:schemeClr>
                </a:solidFill>
                <a:latin typeface="Montserrat Bold" panose="00000800000000000000" pitchFamily="2" charset="-52"/>
              </a:rPr>
              <a:t>Макс Малахов</a:t>
            </a:r>
          </a:p>
        </p:txBody>
      </p:sp>
      <p:sp>
        <p:nvSpPr>
          <p:cNvPr id="165" name="Овал 164">
            <a:extLst>
              <a:ext uri="{FF2B5EF4-FFF2-40B4-BE49-F238E27FC236}">
                <a16:creationId xmlns:a16="http://schemas.microsoft.com/office/drawing/2014/main" id="{73225944-35D9-46AA-A49E-7F888417CEBE}"/>
              </a:ext>
            </a:extLst>
          </p:cNvPr>
          <p:cNvSpPr/>
          <p:nvPr/>
        </p:nvSpPr>
        <p:spPr>
          <a:xfrm>
            <a:off x="403796" y="1458577"/>
            <a:ext cx="1519096" cy="1462207"/>
          </a:xfrm>
          <a:prstGeom prst="ellipse">
            <a:avLst/>
          </a:prstGeom>
          <a:solidFill>
            <a:srgbClr val="749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4" name="Рисунок 153">
            <a:extLst>
              <a:ext uri="{FF2B5EF4-FFF2-40B4-BE49-F238E27FC236}">
                <a16:creationId xmlns:a16="http://schemas.microsoft.com/office/drawing/2014/main" id="{C314CE61-3787-4C0D-99FF-D26A5A28C51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70" y="1445230"/>
            <a:ext cx="1431409" cy="1431409"/>
          </a:xfrm>
          <a:prstGeom prst="rect">
            <a:avLst/>
          </a:prstGeom>
        </p:spPr>
      </p:pic>
      <p:sp>
        <p:nvSpPr>
          <p:cNvPr id="169" name="Овал 168">
            <a:extLst>
              <a:ext uri="{FF2B5EF4-FFF2-40B4-BE49-F238E27FC236}">
                <a16:creationId xmlns:a16="http://schemas.microsoft.com/office/drawing/2014/main" id="{EE0F646C-B50B-4A7B-9E48-81C103810F04}"/>
              </a:ext>
            </a:extLst>
          </p:cNvPr>
          <p:cNvSpPr/>
          <p:nvPr/>
        </p:nvSpPr>
        <p:spPr>
          <a:xfrm>
            <a:off x="4366636" y="1473245"/>
            <a:ext cx="1519096" cy="1462207"/>
          </a:xfrm>
          <a:prstGeom prst="ellipse">
            <a:avLst/>
          </a:prstGeom>
          <a:solidFill>
            <a:srgbClr val="749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Прямоугольник: скругленные углы 169">
            <a:extLst>
              <a:ext uri="{FF2B5EF4-FFF2-40B4-BE49-F238E27FC236}">
                <a16:creationId xmlns:a16="http://schemas.microsoft.com/office/drawing/2014/main" id="{84A26A84-CDF8-456C-A47B-DEC1A16B7125}"/>
              </a:ext>
            </a:extLst>
          </p:cNvPr>
          <p:cNvSpPr/>
          <p:nvPr/>
        </p:nvSpPr>
        <p:spPr>
          <a:xfrm>
            <a:off x="2376967" y="2885941"/>
            <a:ext cx="1561822" cy="293949"/>
          </a:xfrm>
          <a:prstGeom prst="roundRect">
            <a:avLst/>
          </a:prstGeom>
          <a:solidFill>
            <a:srgbClr val="749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1" name="Овал 170">
            <a:extLst>
              <a:ext uri="{FF2B5EF4-FFF2-40B4-BE49-F238E27FC236}">
                <a16:creationId xmlns:a16="http://schemas.microsoft.com/office/drawing/2014/main" id="{5B8B199B-BCAA-4F8F-AF2B-EF816F13F966}"/>
              </a:ext>
            </a:extLst>
          </p:cNvPr>
          <p:cNvSpPr/>
          <p:nvPr/>
        </p:nvSpPr>
        <p:spPr>
          <a:xfrm>
            <a:off x="2393341" y="1457956"/>
            <a:ext cx="1519096" cy="1462207"/>
          </a:xfrm>
          <a:prstGeom prst="ellipse">
            <a:avLst/>
          </a:prstGeom>
          <a:solidFill>
            <a:srgbClr val="749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5" name="Рисунок 154">
            <a:extLst>
              <a:ext uri="{FF2B5EF4-FFF2-40B4-BE49-F238E27FC236}">
                <a16:creationId xmlns:a16="http://schemas.microsoft.com/office/drawing/2014/main" id="{FC481987-1C04-4057-8366-DA93CFBA23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208" y="1471414"/>
            <a:ext cx="1416452" cy="1416452"/>
          </a:xfrm>
          <a:prstGeom prst="rect">
            <a:avLst/>
          </a:prstGeom>
        </p:spPr>
      </p:pic>
      <p:sp>
        <p:nvSpPr>
          <p:cNvPr id="163" name="TextBox 162">
            <a:extLst>
              <a:ext uri="{FF2B5EF4-FFF2-40B4-BE49-F238E27FC236}">
                <a16:creationId xmlns:a16="http://schemas.microsoft.com/office/drawing/2014/main" id="{53F6E67F-CFFC-40AF-A4D4-DFAE0E6E127D}"/>
              </a:ext>
            </a:extLst>
          </p:cNvPr>
          <p:cNvSpPr txBox="1"/>
          <p:nvPr/>
        </p:nvSpPr>
        <p:spPr>
          <a:xfrm>
            <a:off x="2304421" y="2920480"/>
            <a:ext cx="1642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>
                    <a:lumMod val="95000"/>
                  </a:schemeClr>
                </a:solidFill>
                <a:latin typeface="Montserrat Bold" panose="00000800000000000000" pitchFamily="2" charset="-52"/>
              </a:rPr>
              <a:t>Денис Попков</a:t>
            </a:r>
          </a:p>
        </p:txBody>
      </p:sp>
      <p:sp>
        <p:nvSpPr>
          <p:cNvPr id="172" name="Прямоугольник: скругленные углы 171">
            <a:extLst>
              <a:ext uri="{FF2B5EF4-FFF2-40B4-BE49-F238E27FC236}">
                <a16:creationId xmlns:a16="http://schemas.microsoft.com/office/drawing/2014/main" id="{5D7D2072-F133-4310-BD4F-CF7B5C12D769}"/>
              </a:ext>
            </a:extLst>
          </p:cNvPr>
          <p:cNvSpPr/>
          <p:nvPr/>
        </p:nvSpPr>
        <p:spPr>
          <a:xfrm>
            <a:off x="6336769" y="2918028"/>
            <a:ext cx="1561822" cy="293949"/>
          </a:xfrm>
          <a:prstGeom prst="roundRect">
            <a:avLst/>
          </a:prstGeom>
          <a:solidFill>
            <a:srgbClr val="749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3" name="Овал 172">
            <a:extLst>
              <a:ext uri="{FF2B5EF4-FFF2-40B4-BE49-F238E27FC236}">
                <a16:creationId xmlns:a16="http://schemas.microsoft.com/office/drawing/2014/main" id="{C9430968-83EC-4345-87BD-E4A95BFFF057}"/>
              </a:ext>
            </a:extLst>
          </p:cNvPr>
          <p:cNvSpPr/>
          <p:nvPr/>
        </p:nvSpPr>
        <p:spPr>
          <a:xfrm>
            <a:off x="6353143" y="1490043"/>
            <a:ext cx="1519096" cy="1462207"/>
          </a:xfrm>
          <a:prstGeom prst="ellipse">
            <a:avLst/>
          </a:prstGeom>
          <a:solidFill>
            <a:srgbClr val="749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" name="Прямоугольник: скругленные углы 173">
            <a:extLst>
              <a:ext uri="{FF2B5EF4-FFF2-40B4-BE49-F238E27FC236}">
                <a16:creationId xmlns:a16="http://schemas.microsoft.com/office/drawing/2014/main" id="{4285A477-2D0D-4E6A-9E4F-F172825D0BD6}"/>
              </a:ext>
            </a:extLst>
          </p:cNvPr>
          <p:cNvSpPr/>
          <p:nvPr/>
        </p:nvSpPr>
        <p:spPr>
          <a:xfrm>
            <a:off x="4350407" y="2902285"/>
            <a:ext cx="1561822" cy="293949"/>
          </a:xfrm>
          <a:prstGeom prst="roundRect">
            <a:avLst/>
          </a:prstGeom>
          <a:solidFill>
            <a:srgbClr val="749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5" name="Овал 174">
            <a:extLst>
              <a:ext uri="{FF2B5EF4-FFF2-40B4-BE49-F238E27FC236}">
                <a16:creationId xmlns:a16="http://schemas.microsoft.com/office/drawing/2014/main" id="{0F3B5802-E5B2-4878-85AD-6E2FD631B43F}"/>
              </a:ext>
            </a:extLst>
          </p:cNvPr>
          <p:cNvSpPr/>
          <p:nvPr/>
        </p:nvSpPr>
        <p:spPr>
          <a:xfrm>
            <a:off x="4366781" y="1474300"/>
            <a:ext cx="1519096" cy="1462207"/>
          </a:xfrm>
          <a:prstGeom prst="ellipse">
            <a:avLst/>
          </a:prstGeom>
          <a:solidFill>
            <a:srgbClr val="749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6" name="Прямоугольник: скругленные углы 175">
            <a:extLst>
              <a:ext uri="{FF2B5EF4-FFF2-40B4-BE49-F238E27FC236}">
                <a16:creationId xmlns:a16="http://schemas.microsoft.com/office/drawing/2014/main" id="{EF42075E-7AC2-4810-9ED6-1F2637C1356C}"/>
              </a:ext>
            </a:extLst>
          </p:cNvPr>
          <p:cNvSpPr/>
          <p:nvPr/>
        </p:nvSpPr>
        <p:spPr>
          <a:xfrm>
            <a:off x="10283577" y="2866154"/>
            <a:ext cx="1561822" cy="293949"/>
          </a:xfrm>
          <a:prstGeom prst="roundRect">
            <a:avLst/>
          </a:prstGeom>
          <a:solidFill>
            <a:srgbClr val="749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7" name="Овал 176">
            <a:extLst>
              <a:ext uri="{FF2B5EF4-FFF2-40B4-BE49-F238E27FC236}">
                <a16:creationId xmlns:a16="http://schemas.microsoft.com/office/drawing/2014/main" id="{658686EE-6A21-4CA4-BC5C-402F2D6113C5}"/>
              </a:ext>
            </a:extLst>
          </p:cNvPr>
          <p:cNvSpPr/>
          <p:nvPr/>
        </p:nvSpPr>
        <p:spPr>
          <a:xfrm>
            <a:off x="10307571" y="1430549"/>
            <a:ext cx="1519096" cy="1462207"/>
          </a:xfrm>
          <a:prstGeom prst="ellipse">
            <a:avLst/>
          </a:prstGeom>
          <a:solidFill>
            <a:srgbClr val="749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8" name="Прямоугольник: скругленные углы 177">
            <a:extLst>
              <a:ext uri="{FF2B5EF4-FFF2-40B4-BE49-F238E27FC236}">
                <a16:creationId xmlns:a16="http://schemas.microsoft.com/office/drawing/2014/main" id="{43073CF3-2DC9-41D6-B9DC-1F84CBBAF22F}"/>
              </a:ext>
            </a:extLst>
          </p:cNvPr>
          <p:cNvSpPr/>
          <p:nvPr/>
        </p:nvSpPr>
        <p:spPr>
          <a:xfrm>
            <a:off x="8266735" y="2903751"/>
            <a:ext cx="1561822" cy="293949"/>
          </a:xfrm>
          <a:prstGeom prst="roundRect">
            <a:avLst/>
          </a:prstGeom>
          <a:solidFill>
            <a:srgbClr val="749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9" name="Овал 178">
            <a:extLst>
              <a:ext uri="{FF2B5EF4-FFF2-40B4-BE49-F238E27FC236}">
                <a16:creationId xmlns:a16="http://schemas.microsoft.com/office/drawing/2014/main" id="{3B4700DE-FBD3-4132-914D-897A88C9843B}"/>
              </a:ext>
            </a:extLst>
          </p:cNvPr>
          <p:cNvSpPr/>
          <p:nvPr/>
        </p:nvSpPr>
        <p:spPr>
          <a:xfrm>
            <a:off x="8283109" y="1460526"/>
            <a:ext cx="1519096" cy="1462207"/>
          </a:xfrm>
          <a:prstGeom prst="ellipse">
            <a:avLst/>
          </a:prstGeom>
          <a:solidFill>
            <a:srgbClr val="749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6" name="Рисунок 155">
            <a:extLst>
              <a:ext uri="{FF2B5EF4-FFF2-40B4-BE49-F238E27FC236}">
                <a16:creationId xmlns:a16="http://schemas.microsoft.com/office/drawing/2014/main" id="{C3482580-981A-4FA5-8D5C-37E4F5A145C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10" t="7627" r="27103" b="43999"/>
          <a:stretch/>
        </p:blipFill>
        <p:spPr>
          <a:xfrm>
            <a:off x="4430116" y="1496312"/>
            <a:ext cx="1391223" cy="1406812"/>
          </a:xfrm>
          <a:prstGeom prst="ellipse">
            <a:avLst/>
          </a:prstGeom>
        </p:spPr>
      </p:pic>
      <p:pic>
        <p:nvPicPr>
          <p:cNvPr id="157" name="Рисунок 156">
            <a:extLst>
              <a:ext uri="{FF2B5EF4-FFF2-40B4-BE49-F238E27FC236}">
                <a16:creationId xmlns:a16="http://schemas.microsoft.com/office/drawing/2014/main" id="{B0DF9334-6170-4ADF-B930-4D7AA6B385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3523" y="1501980"/>
            <a:ext cx="1380604" cy="1406812"/>
          </a:xfrm>
          <a:prstGeom prst="rect">
            <a:avLst/>
          </a:prstGeom>
        </p:spPr>
      </p:pic>
      <p:pic>
        <p:nvPicPr>
          <p:cNvPr id="158" name="Рисунок 157">
            <a:extLst>
              <a:ext uri="{FF2B5EF4-FFF2-40B4-BE49-F238E27FC236}">
                <a16:creationId xmlns:a16="http://schemas.microsoft.com/office/drawing/2014/main" id="{D3344C3E-A312-4646-B814-291F77F602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69788" y="1444944"/>
            <a:ext cx="1380604" cy="1406812"/>
          </a:xfrm>
          <a:prstGeom prst="rect">
            <a:avLst/>
          </a:prstGeom>
        </p:spPr>
      </p:pic>
      <p:pic>
        <p:nvPicPr>
          <p:cNvPr id="159" name="Рисунок 158">
            <a:extLst>
              <a:ext uri="{FF2B5EF4-FFF2-40B4-BE49-F238E27FC236}">
                <a16:creationId xmlns:a16="http://schemas.microsoft.com/office/drawing/2014/main" id="{D9387C47-74EA-4196-B9A3-CEE01E5E9D1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645" y="1477579"/>
            <a:ext cx="1417741" cy="1417741"/>
          </a:xfrm>
          <a:prstGeom prst="rect">
            <a:avLst/>
          </a:prstGeom>
        </p:spPr>
      </p:pic>
      <p:sp>
        <p:nvSpPr>
          <p:cNvPr id="160" name="TextBox 159">
            <a:extLst>
              <a:ext uri="{FF2B5EF4-FFF2-40B4-BE49-F238E27FC236}">
                <a16:creationId xmlns:a16="http://schemas.microsoft.com/office/drawing/2014/main" id="{10A5F7C6-4236-4332-BE44-DD1DFBD51328}"/>
              </a:ext>
            </a:extLst>
          </p:cNvPr>
          <p:cNvSpPr txBox="1"/>
          <p:nvPr/>
        </p:nvSpPr>
        <p:spPr>
          <a:xfrm>
            <a:off x="4274697" y="2928681"/>
            <a:ext cx="17924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>
                    <a:lumMod val="95000"/>
                  </a:schemeClr>
                </a:solidFill>
                <a:latin typeface="Montserrat Bold" panose="00000800000000000000" pitchFamily="2" charset="-52"/>
              </a:rPr>
              <a:t>Саша </a:t>
            </a:r>
            <a:r>
              <a:rPr lang="ru-RU" sz="1100" dirty="0" err="1">
                <a:solidFill>
                  <a:schemeClr val="bg1">
                    <a:lumMod val="95000"/>
                  </a:schemeClr>
                </a:solidFill>
                <a:latin typeface="Montserrat Bold" panose="00000800000000000000" pitchFamily="2" charset="-52"/>
              </a:rPr>
              <a:t>Привознов</a:t>
            </a:r>
            <a:endParaRPr lang="ru-RU" sz="1100" dirty="0">
              <a:solidFill>
                <a:schemeClr val="bg1">
                  <a:lumMod val="95000"/>
                </a:schemeClr>
              </a:solidFill>
              <a:latin typeface="Montserrat Bold" panose="00000800000000000000" pitchFamily="2" charset="-52"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845BC2B7-11F4-46B5-961C-8D312D790CDC}"/>
              </a:ext>
            </a:extLst>
          </p:cNvPr>
          <p:cNvSpPr txBox="1"/>
          <p:nvPr/>
        </p:nvSpPr>
        <p:spPr>
          <a:xfrm>
            <a:off x="8058349" y="2922223"/>
            <a:ext cx="19763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>
                    <a:lumMod val="95000"/>
                  </a:schemeClr>
                </a:solidFill>
                <a:latin typeface="Montserrat Bold" panose="00000800000000000000" pitchFamily="2" charset="-52"/>
              </a:rPr>
              <a:t>Миша </a:t>
            </a:r>
            <a:r>
              <a:rPr lang="ru-RU" sz="1100" dirty="0" err="1">
                <a:solidFill>
                  <a:schemeClr val="bg1">
                    <a:lumMod val="95000"/>
                  </a:schemeClr>
                </a:solidFill>
                <a:latin typeface="Montserrat Bold" panose="00000800000000000000" pitchFamily="2" charset="-52"/>
              </a:rPr>
              <a:t>Палаткин</a:t>
            </a:r>
            <a:endParaRPr lang="ru-RU" sz="1100" dirty="0">
              <a:solidFill>
                <a:schemeClr val="bg1">
                  <a:lumMod val="95000"/>
                </a:schemeClr>
              </a:solidFill>
              <a:latin typeface="Montserrat Bold" panose="00000800000000000000" pitchFamily="2" charset="-52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04040C46-D26B-4AC1-A55C-8A098A386564}"/>
              </a:ext>
            </a:extLst>
          </p:cNvPr>
          <p:cNvSpPr txBox="1"/>
          <p:nvPr/>
        </p:nvSpPr>
        <p:spPr>
          <a:xfrm>
            <a:off x="10082691" y="2862721"/>
            <a:ext cx="19763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>
                    <a:lumMod val="95000"/>
                  </a:schemeClr>
                </a:solidFill>
                <a:latin typeface="Montserrat Bold" panose="00000800000000000000" pitchFamily="2" charset="-52"/>
              </a:rPr>
              <a:t>Олег </a:t>
            </a:r>
            <a:r>
              <a:rPr lang="ru-RU" sz="1100" dirty="0" err="1">
                <a:solidFill>
                  <a:schemeClr val="bg1">
                    <a:lumMod val="95000"/>
                  </a:schemeClr>
                </a:solidFill>
                <a:latin typeface="Montserrat Bold" panose="00000800000000000000" pitchFamily="2" charset="-52"/>
              </a:rPr>
              <a:t>Карпелевич</a:t>
            </a:r>
            <a:endParaRPr lang="ru-RU" sz="1100" dirty="0">
              <a:solidFill>
                <a:schemeClr val="bg1">
                  <a:lumMod val="95000"/>
                </a:schemeClr>
              </a:solidFill>
              <a:latin typeface="Montserrat Bold" panose="00000800000000000000" pitchFamily="2" charset="-52"/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A3955816-2D3D-4E6C-880A-8076C0849742}"/>
              </a:ext>
            </a:extLst>
          </p:cNvPr>
          <p:cNvSpPr txBox="1"/>
          <p:nvPr/>
        </p:nvSpPr>
        <p:spPr>
          <a:xfrm>
            <a:off x="6308663" y="2928947"/>
            <a:ext cx="1642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>
                    <a:lumMod val="95000"/>
                  </a:schemeClr>
                </a:solidFill>
                <a:latin typeface="Montserrat Bold" panose="00000800000000000000" pitchFamily="2" charset="-52"/>
              </a:rPr>
              <a:t>Миля Пономарёва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3B3EF87-DCE7-48A4-B940-706FDAAD5C42}"/>
              </a:ext>
            </a:extLst>
          </p:cNvPr>
          <p:cNvSpPr txBox="1"/>
          <p:nvPr/>
        </p:nvSpPr>
        <p:spPr>
          <a:xfrm>
            <a:off x="6361420" y="3253606"/>
            <a:ext cx="1579656" cy="447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111E35"/>
                </a:solidFill>
                <a:latin typeface="Montserrat ExtraBold" panose="00000900000000000000" pitchFamily="2" charset="-52"/>
              </a:rPr>
              <a:t>PRODUCT MANAGER</a:t>
            </a:r>
            <a:endParaRPr lang="ru-RU" sz="1100" dirty="0">
              <a:solidFill>
                <a:srgbClr val="111E35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7CF02751-3006-400B-89F2-26872912C976}"/>
              </a:ext>
            </a:extLst>
          </p:cNvPr>
          <p:cNvSpPr txBox="1"/>
          <p:nvPr/>
        </p:nvSpPr>
        <p:spPr>
          <a:xfrm>
            <a:off x="176596" y="3273126"/>
            <a:ext cx="19055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rgbClr val="111E35"/>
                </a:solidFill>
                <a:latin typeface="Montserrat ExtraBold" panose="00000900000000000000" pitchFamily="2" charset="-52"/>
              </a:rPr>
              <a:t>ГЕНЕРАЛЬНЫЙ</a:t>
            </a:r>
          </a:p>
          <a:p>
            <a:pPr algn="ctr"/>
            <a:r>
              <a:rPr lang="ru-RU" sz="1100" dirty="0">
                <a:solidFill>
                  <a:srgbClr val="111E35"/>
                </a:solidFill>
                <a:latin typeface="Montserrat ExtraBold" panose="00000900000000000000" pitchFamily="2" charset="-52"/>
              </a:rPr>
              <a:t>ДИРЕКТОР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710B5C90-8655-4A4C-BB76-1D060F575C39}"/>
              </a:ext>
            </a:extLst>
          </p:cNvPr>
          <p:cNvSpPr txBox="1"/>
          <p:nvPr/>
        </p:nvSpPr>
        <p:spPr>
          <a:xfrm>
            <a:off x="2270707" y="3282789"/>
            <a:ext cx="18008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rgbClr val="111E35"/>
                </a:solidFill>
                <a:latin typeface="Montserrat ExtraBold" panose="00000900000000000000" pitchFamily="2" charset="-52"/>
              </a:rPr>
              <a:t>ИСПОЛНИТЕЛЬНЫЙ</a:t>
            </a:r>
          </a:p>
          <a:p>
            <a:pPr algn="ctr"/>
            <a:r>
              <a:rPr lang="ru-RU" sz="1100" dirty="0">
                <a:solidFill>
                  <a:srgbClr val="111E35"/>
                </a:solidFill>
                <a:latin typeface="Montserrat ExtraBold" panose="00000900000000000000" pitchFamily="2" charset="-52"/>
              </a:rPr>
              <a:t>ДИРЕКТОР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309AD964-C9F5-47EC-951E-3E9D32AB2392}"/>
              </a:ext>
            </a:extLst>
          </p:cNvPr>
          <p:cNvSpPr txBox="1"/>
          <p:nvPr/>
        </p:nvSpPr>
        <p:spPr>
          <a:xfrm>
            <a:off x="4197246" y="3282610"/>
            <a:ext cx="19055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rgbClr val="111E35"/>
                </a:solidFill>
                <a:latin typeface="Montserrat ExtraBold" panose="00000900000000000000" pitchFamily="2" charset="-52"/>
              </a:rPr>
              <a:t>ФИНАНСОВЫЙ АНАЛИТИК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98D023A7-DF2A-4E49-B173-EA16FEE4D7AB}"/>
              </a:ext>
            </a:extLst>
          </p:cNvPr>
          <p:cNvSpPr txBox="1"/>
          <p:nvPr/>
        </p:nvSpPr>
        <p:spPr>
          <a:xfrm>
            <a:off x="8314242" y="3288978"/>
            <a:ext cx="15796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rgbClr val="111E35"/>
                </a:solidFill>
                <a:latin typeface="Montserrat ExtraBold" panose="00000900000000000000" pitchFamily="2" charset="-52"/>
              </a:rPr>
              <a:t>ИНЖЕНЕР-КОНСТРУКТОР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17EBF430-F7B5-4182-9B89-353F7B55C700}"/>
              </a:ext>
            </a:extLst>
          </p:cNvPr>
          <p:cNvSpPr txBox="1"/>
          <p:nvPr/>
        </p:nvSpPr>
        <p:spPr>
          <a:xfrm>
            <a:off x="10153517" y="3350580"/>
            <a:ext cx="19055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rgbClr val="111E35"/>
                </a:solidFill>
                <a:latin typeface="Montserrat ExtraBold" panose="00000900000000000000" pitchFamily="2" charset="-52"/>
              </a:rPr>
              <a:t>БИОХИМИК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580A6BB0-E928-4F62-9A12-60B768706D7F}"/>
              </a:ext>
            </a:extLst>
          </p:cNvPr>
          <p:cNvSpPr txBox="1"/>
          <p:nvPr/>
        </p:nvSpPr>
        <p:spPr>
          <a:xfrm>
            <a:off x="407032" y="3698559"/>
            <a:ext cx="148646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000" dirty="0">
                <a:latin typeface="Century Gothic" panose="020B0502020202020204" pitchFamily="34" charset="0"/>
              </a:rPr>
              <a:t>Организация работы и эффективного взаимодействия всех структурных подразделений проекта</a:t>
            </a:r>
            <a:endParaRPr lang="ru-RU" sz="1000" kern="1200" dirty="0">
              <a:solidFill>
                <a:srgbClr val="111E35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27295C94-CA50-4BB2-ABC3-DC08C9A9A110}"/>
              </a:ext>
            </a:extLst>
          </p:cNvPr>
          <p:cNvSpPr txBox="1"/>
          <p:nvPr/>
        </p:nvSpPr>
        <p:spPr>
          <a:xfrm>
            <a:off x="2413097" y="3747568"/>
            <a:ext cx="14864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000" dirty="0">
                <a:latin typeface="Century Gothic" panose="020B0502020202020204" pitchFamily="34" charset="0"/>
              </a:rPr>
              <a:t>Планирование, разработка и внедрение стратегических планов для компании </a:t>
            </a:r>
            <a:endParaRPr lang="ru-RU" sz="1000" kern="1200" dirty="0">
              <a:solidFill>
                <a:srgbClr val="111E35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7317B313-9B28-4841-A6C9-B679B6349440}"/>
              </a:ext>
            </a:extLst>
          </p:cNvPr>
          <p:cNvSpPr txBox="1"/>
          <p:nvPr/>
        </p:nvSpPr>
        <p:spPr>
          <a:xfrm>
            <a:off x="4367543" y="3703195"/>
            <a:ext cx="14864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000" dirty="0">
                <a:latin typeface="Century Gothic" panose="020B0502020202020204" pitchFamily="34" charset="0"/>
              </a:rPr>
              <a:t>Обеспечение прибыли компании, оптимизирование затрат, генерация идей для роста благосостояния</a:t>
            </a:r>
            <a:endParaRPr lang="ru-RU" sz="1000" kern="1200" dirty="0">
              <a:solidFill>
                <a:srgbClr val="111E35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50AE26E0-591B-4375-B709-8C058B2CAAA2}"/>
              </a:ext>
            </a:extLst>
          </p:cNvPr>
          <p:cNvSpPr txBox="1"/>
          <p:nvPr/>
        </p:nvSpPr>
        <p:spPr>
          <a:xfrm>
            <a:off x="6361420" y="3698559"/>
            <a:ext cx="148646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000" dirty="0">
                <a:latin typeface="Century Gothic" panose="020B0502020202020204" pitchFamily="34" charset="0"/>
              </a:rPr>
              <a:t>Определение и представление потребностей пользователей.</a:t>
            </a:r>
            <a:br>
              <a:rPr lang="ru-RU" sz="1000" dirty="0">
                <a:latin typeface="Century Gothic" panose="020B0502020202020204" pitchFamily="34" charset="0"/>
              </a:rPr>
            </a:br>
            <a:r>
              <a:rPr lang="ru-RU" sz="1000" dirty="0">
                <a:latin typeface="Century Gothic" panose="020B0502020202020204" pitchFamily="34" charset="0"/>
              </a:rPr>
              <a:t>Мониторинг рынка и анализ конкурентов</a:t>
            </a:r>
            <a:endParaRPr lang="ru-RU" sz="1000" kern="1200" dirty="0">
              <a:solidFill>
                <a:srgbClr val="111E35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BFEBA29F-F835-4FED-9ADC-02C29C9C77AD}"/>
              </a:ext>
            </a:extLst>
          </p:cNvPr>
          <p:cNvSpPr txBox="1"/>
          <p:nvPr/>
        </p:nvSpPr>
        <p:spPr>
          <a:xfrm>
            <a:off x="8254995" y="3663107"/>
            <a:ext cx="16451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000" dirty="0">
                <a:latin typeface="Century Gothic" panose="020B0502020202020204" pitchFamily="34" charset="0"/>
              </a:rPr>
              <a:t>Проведение патентных исследований и определение показателей технического уровня проектируемых изделий</a:t>
            </a:r>
            <a:endParaRPr lang="ru-RU" sz="1000" kern="1200" dirty="0">
              <a:solidFill>
                <a:srgbClr val="111E35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2F69CD69-E483-4208-89C1-39335AA39CE1}"/>
              </a:ext>
            </a:extLst>
          </p:cNvPr>
          <p:cNvSpPr txBox="1"/>
          <p:nvPr/>
        </p:nvSpPr>
        <p:spPr>
          <a:xfrm>
            <a:off x="10336181" y="3721856"/>
            <a:ext cx="14864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000" dirty="0">
                <a:latin typeface="Century Gothic" panose="020B0502020202020204" pitchFamily="34" charset="0"/>
              </a:rPr>
              <a:t>Разработка и обеспечение качества продукции посредством сопутствующего контроля</a:t>
            </a:r>
            <a:endParaRPr lang="ru-RU" sz="1000" kern="1200" dirty="0">
              <a:solidFill>
                <a:srgbClr val="111E35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BFF31FA-A396-35BF-7C04-A7B955419C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579" y="5050564"/>
            <a:ext cx="1717850" cy="171742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6525EA-4466-BCB0-E592-54BC1C85939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955" y="4917749"/>
            <a:ext cx="2025709" cy="20257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D41309-EDF9-14E9-CBCD-C0D7335D3F56}"/>
              </a:ext>
            </a:extLst>
          </p:cNvPr>
          <p:cNvSpPr txBox="1"/>
          <p:nvPr/>
        </p:nvSpPr>
        <p:spPr>
          <a:xfrm>
            <a:off x="9186729" y="5477854"/>
            <a:ext cx="243555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chemeClr val="bg1"/>
                </a:solidFill>
                <a:latin typeface="Montserrat Bold" panose="00000800000000000000" pitchFamily="2" charset="-52"/>
              </a:rPr>
              <a:t>Аксе</a:t>
            </a:r>
            <a:r>
              <a:rPr lang="ru-RU" sz="2000" dirty="0" err="1">
                <a:solidFill>
                  <a:schemeClr val="accent4"/>
                </a:solidFill>
                <a:latin typeface="Montserrat Bold" panose="00000800000000000000" pitchFamily="2" charset="-52"/>
              </a:rPr>
              <a:t>^</a:t>
            </a:r>
            <a:r>
              <a:rPr lang="ru-RU" dirty="0" err="1">
                <a:solidFill>
                  <a:schemeClr val="bg1"/>
                </a:solidFill>
                <a:latin typeface="Montserrat Bold" panose="00000800000000000000" pitchFamily="2" charset="-52"/>
              </a:rPr>
              <a:t>ератор</a:t>
            </a:r>
            <a:r>
              <a:rPr lang="ru-RU" dirty="0">
                <a:solidFill>
                  <a:schemeClr val="bg1"/>
                </a:solidFill>
                <a:latin typeface="Montserrat Bold" panose="00000800000000000000" pitchFamily="2" charset="-52"/>
              </a:rPr>
              <a:t> МГТУ </a:t>
            </a:r>
            <a:r>
              <a:rPr lang="ru-RU" dirty="0" err="1">
                <a:solidFill>
                  <a:schemeClr val="bg1"/>
                </a:solidFill>
                <a:latin typeface="Montserrat Bold" panose="00000800000000000000" pitchFamily="2" charset="-52"/>
              </a:rPr>
              <a:t>им.Баумана</a:t>
            </a:r>
            <a:endParaRPr lang="ru-RU" dirty="0">
              <a:solidFill>
                <a:schemeClr val="bg1"/>
              </a:solidFill>
              <a:latin typeface="Montserrat Bold" panose="000008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075549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30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50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0" tmFilter="0, 0; .2, .5; .8, .5; 1, 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0" autoRev="1" fill="hold"/>
                                        <p:tgtEl>
                                          <p:spTgt spid="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indefinite" accel="44000" decel="56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5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repeatCount="indefinite" accel="52000" decel="4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5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26" presetClass="emph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0" tmFilter="0, 0; .2, .5; .8, .5; 1, 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0" autoRev="1" fill="hold"/>
                                        <p:tgtEl>
                                          <p:spTgt spid="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5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3000" tmFilter="0, 0; .2, .5; .8, .5; 1, 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1500" autoRev="1" fill="hold"/>
                                        <p:tgtEl>
                                          <p:spTgt spid="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5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8" presetClass="emph" presetSubtype="0" repeatCount="indefinite" accel="52000" decel="4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9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3000" tmFilter="0, 0; .2, .5; .8, .5; 1, 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1500" autoRev="1" fill="hold"/>
                                        <p:tgtEl>
                                          <p:spTgt spid="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5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5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3000" tmFilter="0, 0; .2, .5; .8, .5; 1, 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500" autoRev="1" fill="hold"/>
                                        <p:tgtEl>
                                          <p:spTgt spid="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5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8" presetClass="emph" presetSubtype="0" repeatCount="indefinite" accel="52000" decel="4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3" dur="5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3000" tmFilter="0, 0; .2, .5; .8, .5; 1, 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1500" autoRev="1" fill="hold"/>
                                        <p:tgtEl>
                                          <p:spTgt spid="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5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5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8" presetClass="emph" presetSubtype="0" repeatCount="indefinite" accel="52000" decel="4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5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repeatCount="indefinite" accel="52000" decel="4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5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3000" tmFilter="0, 0; .2, .5; .8, .5; 1, 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1500" autoRev="1" fill="hold"/>
                                        <p:tgtEl>
                                          <p:spTgt spid="1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2" grpId="0" animBg="1"/>
      <p:bldP spid="104" grpId="0" animBg="1"/>
      <p:bldP spid="109" grpId="0" animBg="1"/>
      <p:bldP spid="110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1755</TotalTime>
  <Words>643</Words>
  <Application>Microsoft Office PowerPoint</Application>
  <PresentationFormat>Широкоэкранный</PresentationFormat>
  <Paragraphs>201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Calibri</vt:lpstr>
      <vt:lpstr>Calibri Light</vt:lpstr>
      <vt:lpstr>Century Gothic</vt:lpstr>
      <vt:lpstr>Montserrat</vt:lpstr>
      <vt:lpstr>Montserrat Bold</vt:lpstr>
      <vt:lpstr>Montserrat ExtraBold</vt:lpstr>
      <vt:lpstr>Montserrat Medium</vt:lpstr>
      <vt:lpstr>Системный шрифт, обычный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Maxim</cp:lastModifiedBy>
  <cp:revision>109</cp:revision>
  <dcterms:created xsi:type="dcterms:W3CDTF">2023-11-17T19:37:57Z</dcterms:created>
  <dcterms:modified xsi:type="dcterms:W3CDTF">2023-12-10T15:24:17Z</dcterms:modified>
</cp:coreProperties>
</file>