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3"/>
  </p:notesMasterIdLst>
  <p:sldIdLst>
    <p:sldId id="256" r:id="rId2"/>
    <p:sldId id="267" r:id="rId3"/>
    <p:sldId id="277" r:id="rId4"/>
    <p:sldId id="278" r:id="rId5"/>
    <p:sldId id="284" r:id="rId6"/>
    <p:sldId id="285" r:id="rId7"/>
    <p:sldId id="286" r:id="rId8"/>
    <p:sldId id="287" r:id="rId9"/>
    <p:sldId id="288" r:id="rId10"/>
    <p:sldId id="269" r:id="rId11"/>
    <p:sldId id="279" r:id="rId12"/>
    <p:sldId id="290" r:id="rId13"/>
    <p:sldId id="289" r:id="rId14"/>
    <p:sldId id="271" r:id="rId15"/>
    <p:sldId id="276" r:id="rId16"/>
    <p:sldId id="273" r:id="rId17"/>
    <p:sldId id="274" r:id="rId18"/>
    <p:sldId id="291" r:id="rId19"/>
    <p:sldId id="292" r:id="rId20"/>
    <p:sldId id="293" r:id="rId21"/>
    <p:sldId id="275" r:id="rId22"/>
  </p:sldIdLst>
  <p:sldSz cx="20104100" cy="11309350"/>
  <p:notesSz cx="20104100" cy="1130935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Lato" panose="020F0502020204030203" pitchFamily="34" charset="0"/>
      <p:regular r:id="rId28"/>
      <p:bold r:id="rId29"/>
      <p:italic r:id="rId30"/>
      <p:boldItalic r:id="rId31"/>
    </p:embeddedFont>
    <p:embeddedFont>
      <p:font typeface="Lato Light" panose="020F0502020204030203" pitchFamily="34" charset="0"/>
      <p:regular r:id="rId32"/>
      <p:italic r:id="rId33"/>
    </p:embeddedFont>
    <p:embeddedFont>
      <p:font typeface="Roboto" panose="02000000000000000000" pitchFamily="2" charset="0"/>
      <p:regular r:id="rId34"/>
      <p:bold r:id="rId35"/>
      <p:italic r:id="rId36"/>
      <p:boldItalic r:id="rId37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160">
          <p15:clr>
            <a:srgbClr val="A4A3A4"/>
          </p15:clr>
        </p15:guide>
        <p15:guide id="3" orient="horz" pos="35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FF"/>
    <a:srgbClr val="FC4242"/>
    <a:srgbClr val="372FDD"/>
    <a:srgbClr val="424CCA"/>
    <a:srgbClr val="008000"/>
    <a:srgbClr val="66FF66"/>
    <a:srgbClr val="99FF33"/>
    <a:srgbClr val="66CCFF"/>
    <a:srgbClr val="CC00FF"/>
    <a:srgbClr val="F92F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651" autoAdjust="0"/>
    <p:restoredTop sz="96374" autoAdjust="0"/>
  </p:normalViewPr>
  <p:slideViewPr>
    <p:cSldViewPr>
      <p:cViewPr>
        <p:scale>
          <a:sx n="64" d="100"/>
          <a:sy n="64" d="100"/>
        </p:scale>
        <p:origin x="48" y="72"/>
      </p:cViewPr>
      <p:guideLst>
        <p:guide pos="2160"/>
        <p:guide orient="horz" pos="356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font" Target="fonts/font14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658DBA-5F70-4786-96A4-7EF102722361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041F2D-396C-460B-8F44-53EBC2D082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7675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041F2D-396C-460B-8F44-53EBC2D0825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13398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11/28/2023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11/28/2023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11/28/2023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34388" y="936377"/>
            <a:ext cx="18035322" cy="6286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0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5.png"/><Relationship Id="rId7" Type="http://schemas.openxmlformats.org/officeDocument/2006/relationships/image" Target="../media/image10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Relationship Id="rId9" Type="http://schemas.openxmlformats.org/officeDocument/2006/relationships/image" Target="../media/image1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4.svg"/><Relationship Id="rId7" Type="http://schemas.openxmlformats.org/officeDocument/2006/relationships/image" Target="../media/image19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5.png"/><Relationship Id="rId4" Type="http://schemas.openxmlformats.org/officeDocument/2006/relationships/image" Target="../media/image16.png"/><Relationship Id="rId9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4.svg"/><Relationship Id="rId7" Type="http://schemas.openxmlformats.org/officeDocument/2006/relationships/image" Target="../media/image19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5.png"/><Relationship Id="rId4" Type="http://schemas.openxmlformats.org/officeDocument/2006/relationships/image" Target="../media/image16.png"/><Relationship Id="rId9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4.svg"/><Relationship Id="rId7" Type="http://schemas.openxmlformats.org/officeDocument/2006/relationships/image" Target="../media/image19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5.png"/><Relationship Id="rId4" Type="http://schemas.openxmlformats.org/officeDocument/2006/relationships/image" Target="../media/image16.png"/><Relationship Id="rId9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4.svg"/><Relationship Id="rId7" Type="http://schemas.openxmlformats.org/officeDocument/2006/relationships/image" Target="../media/image19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5.png"/><Relationship Id="rId4" Type="http://schemas.openxmlformats.org/officeDocument/2006/relationships/image" Target="../media/image16.png"/><Relationship Id="rId9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svg"/><Relationship Id="rId3" Type="http://schemas.openxmlformats.org/officeDocument/2006/relationships/image" Target="../media/image5.png"/><Relationship Id="rId7" Type="http://schemas.openxmlformats.org/officeDocument/2006/relationships/image" Target="../media/image24.svg"/><Relationship Id="rId12" Type="http://schemas.openxmlformats.org/officeDocument/2006/relationships/image" Target="../media/image2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openxmlformats.org/officeDocument/2006/relationships/image" Target="../media/image28.svg"/><Relationship Id="rId5" Type="http://schemas.openxmlformats.org/officeDocument/2006/relationships/image" Target="../media/image22.sv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4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g"/><Relationship Id="rId5" Type="http://schemas.openxmlformats.org/officeDocument/2006/relationships/image" Target="../media/image32.png"/><Relationship Id="rId4" Type="http://schemas.openxmlformats.org/officeDocument/2006/relationships/image" Target="../media/image3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4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g"/><Relationship Id="rId5" Type="http://schemas.openxmlformats.org/officeDocument/2006/relationships/image" Target="../media/image32.png"/><Relationship Id="rId4" Type="http://schemas.openxmlformats.org/officeDocument/2006/relationships/image" Target="../media/image31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4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g"/><Relationship Id="rId5" Type="http://schemas.openxmlformats.org/officeDocument/2006/relationships/image" Target="../media/image32.png"/><Relationship Id="rId4" Type="http://schemas.openxmlformats.org/officeDocument/2006/relationships/image" Target="../media/image31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4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g"/><Relationship Id="rId5" Type="http://schemas.openxmlformats.org/officeDocument/2006/relationships/image" Target="../media/image32.png"/><Relationship Id="rId4" Type="http://schemas.openxmlformats.org/officeDocument/2006/relationships/image" Target="../media/image31.jp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6.png"/><Relationship Id="rId7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одзаголовок 2"/>
          <p:cNvSpPr txBox="1">
            <a:spLocks/>
          </p:cNvSpPr>
          <p:nvPr/>
        </p:nvSpPr>
        <p:spPr>
          <a:xfrm>
            <a:off x="984250" y="3692934"/>
            <a:ext cx="9220200" cy="28956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>
                <a:solidFill>
                  <a:srgbClr val="9933FF"/>
                </a:solidFill>
              </a:rPr>
              <a:t>Разработка дашборда для управления финансами малого бизнеса</a:t>
            </a:r>
          </a:p>
        </p:txBody>
      </p:sp>
      <p:sp>
        <p:nvSpPr>
          <p:cNvPr id="19" name="Подзаголовок 2"/>
          <p:cNvSpPr txBox="1">
            <a:spLocks/>
          </p:cNvSpPr>
          <p:nvPr/>
        </p:nvSpPr>
        <p:spPr>
          <a:xfrm>
            <a:off x="994960" y="8169275"/>
            <a:ext cx="8686800" cy="28956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dirty="0">
                <a:solidFill>
                  <a:srgbClr val="9933FF"/>
                </a:solidFill>
              </a:rPr>
              <a:t>Фокус-группа №3 «Интеллектуальные информационные технологии управления сложными объектами и анализа больших данных»</a:t>
            </a:r>
            <a:endParaRPr lang="ru-RU" sz="2800" kern="0" dirty="0">
              <a:solidFill>
                <a:srgbClr val="9933FF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7283" y="0"/>
            <a:ext cx="9476817" cy="1130935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2133" y="987525"/>
            <a:ext cx="2362200" cy="619962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30000"/>
                    </a14:imgEffect>
                    <a14:imgEffect>
                      <a14:brightnessContrast bright="-1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0017" y="889646"/>
            <a:ext cx="1643176" cy="81572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0017" y="6492876"/>
            <a:ext cx="6397194" cy="718350"/>
          </a:xfrm>
          <a:prstGeom prst="rect">
            <a:avLst/>
          </a:prstGeom>
        </p:spPr>
      </p:pic>
      <p:sp>
        <p:nvSpPr>
          <p:cNvPr id="27" name="Подзаголовок 2"/>
          <p:cNvSpPr txBox="1">
            <a:spLocks/>
          </p:cNvSpPr>
          <p:nvPr/>
        </p:nvSpPr>
        <p:spPr>
          <a:xfrm>
            <a:off x="15684500" y="7406632"/>
            <a:ext cx="4419600" cy="519279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spc="600" dirty="0">
                <a:solidFill>
                  <a:schemeClr val="bg1"/>
                </a:solidFill>
              </a:rPr>
              <a:t>АКСЕЛЕРАТОР ДГУ</a:t>
            </a:r>
            <a:endParaRPr lang="ru-RU" sz="2800" kern="0" spc="600" dirty="0">
              <a:solidFill>
                <a:schemeClr val="bg1"/>
              </a:solidFill>
            </a:endParaRPr>
          </a:p>
        </p:txBody>
      </p:sp>
      <p:sp>
        <p:nvSpPr>
          <p:cNvPr id="28" name="Подзаголовок 2"/>
          <p:cNvSpPr txBox="1">
            <a:spLocks/>
          </p:cNvSpPr>
          <p:nvPr/>
        </p:nvSpPr>
        <p:spPr>
          <a:xfrm>
            <a:off x="18339430" y="9617075"/>
            <a:ext cx="1371600" cy="5852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spc="600" dirty="0">
                <a:solidFill>
                  <a:schemeClr val="bg1"/>
                </a:solidFill>
              </a:rPr>
              <a:t>2023</a:t>
            </a:r>
            <a:endParaRPr lang="ru-RU" sz="2800" b="1" kern="0" spc="600" dirty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859102"/>
            <a:ext cx="10627175" cy="45024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650" y="987525"/>
            <a:ext cx="1600200" cy="160020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3"/>
          <p:cNvSpPr/>
          <p:nvPr/>
        </p:nvSpPr>
        <p:spPr>
          <a:xfrm>
            <a:off x="14096784" y="9013191"/>
            <a:ext cx="6007316" cy="1972998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742" y="9516675"/>
            <a:ext cx="4241830" cy="479575"/>
          </a:xfrm>
          <a:prstGeom prst="rect">
            <a:avLst/>
          </a:prstGeom>
        </p:spPr>
      </p:pic>
      <p:sp>
        <p:nvSpPr>
          <p:cNvPr id="11" name="Подзаголовок 2"/>
          <p:cNvSpPr txBox="1">
            <a:spLocks/>
          </p:cNvSpPr>
          <p:nvPr/>
        </p:nvSpPr>
        <p:spPr>
          <a:xfrm>
            <a:off x="15874084" y="10226174"/>
            <a:ext cx="2891478" cy="1242535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874489"/>
            <a:ext cx="20104100" cy="453324"/>
          </a:xfrm>
          <a:prstGeom prst="rect">
            <a:avLst/>
          </a:prstGeom>
        </p:spPr>
      </p:pic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E66126A2-5198-420B-8196-E0E8C4A6B050}"/>
              </a:ext>
            </a:extLst>
          </p:cNvPr>
          <p:cNvSpPr txBox="1">
            <a:spLocks/>
          </p:cNvSpPr>
          <p:nvPr/>
        </p:nvSpPr>
        <p:spPr>
          <a:xfrm>
            <a:off x="8489950" y="0"/>
            <a:ext cx="31242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>
                <a:solidFill>
                  <a:srgbClr val="9933FF"/>
                </a:solidFill>
              </a:rPr>
              <a:t>Проблема</a:t>
            </a: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96E7B990-1F3E-463C-BB8A-2B780CB9C879}"/>
              </a:ext>
            </a:extLst>
          </p:cNvPr>
          <p:cNvCxnSpPr>
            <a:cxnSpLocks/>
          </p:cNvCxnSpPr>
          <p:nvPr/>
        </p:nvCxnSpPr>
        <p:spPr>
          <a:xfrm>
            <a:off x="2584450" y="5654675"/>
            <a:ext cx="3991235" cy="0"/>
          </a:xfrm>
          <a:prstGeom prst="line">
            <a:avLst/>
          </a:prstGeom>
          <a:ln w="28575">
            <a:solidFill>
              <a:srgbClr val="993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5BDF788F-44C9-426C-A530-59C074F0DABE}"/>
              </a:ext>
            </a:extLst>
          </p:cNvPr>
          <p:cNvSpPr txBox="1"/>
          <p:nvPr/>
        </p:nvSpPr>
        <p:spPr>
          <a:xfrm>
            <a:off x="2822515" y="3452297"/>
            <a:ext cx="471493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b="1" i="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Lato Light" panose="020B0604020202020204" pitchFamily="34" charset="0"/>
                <a:cs typeface="Times New Roman" panose="02020603050405020304" pitchFamily="18" charset="0"/>
              </a:rPr>
              <a:t>Отслеживание финансовых показателей</a:t>
            </a:r>
            <a:endParaRPr lang="ru-RU" sz="40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ea typeface="Lato Light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ABBA6650-C2B2-453D-8342-7675DE74102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746211">
            <a:off x="3281785" y="2089960"/>
            <a:ext cx="914400" cy="914400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0BC6012D-2C7A-4733-9046-A95745964197}"/>
              </a:ext>
            </a:extLst>
          </p:cNvPr>
          <p:cNvSpPr txBox="1"/>
          <p:nvPr/>
        </p:nvSpPr>
        <p:spPr>
          <a:xfrm>
            <a:off x="2822514" y="6212061"/>
            <a:ext cx="349573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Roboto" panose="02000000000000000000" pitchFamily="2" charset="0"/>
                <a:ea typeface="Roboto" panose="02000000000000000000" pitchFamily="2" charset="0"/>
                <a:cs typeface="Lato Light" panose="020F0502020204030203" pitchFamily="34" charset="0"/>
              </a:rPr>
              <a:t>Отсутствие </a:t>
            </a:r>
            <a:r>
              <a:rPr lang="ru-RU" sz="2000" b="0" i="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Lato Light" panose="020F0502020204030203" pitchFamily="34" charset="0"/>
              </a:rPr>
              <a:t>возможности моментального отслеживания ключевых финансовых показателей, таких как выручка, затраты, прибыль</a:t>
            </a:r>
            <a:endParaRPr lang="ru-RU" sz="2000" dirty="0">
              <a:latin typeface="Roboto" panose="02000000000000000000" pitchFamily="2" charset="0"/>
              <a:ea typeface="Roboto" panose="02000000000000000000" pitchFamily="2" charset="0"/>
              <a:cs typeface="Lato Light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98007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3"/>
          <p:cNvSpPr/>
          <p:nvPr/>
        </p:nvSpPr>
        <p:spPr>
          <a:xfrm>
            <a:off x="14096784" y="9013191"/>
            <a:ext cx="6007316" cy="1972998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742" y="9516675"/>
            <a:ext cx="4241830" cy="479575"/>
          </a:xfrm>
          <a:prstGeom prst="rect">
            <a:avLst/>
          </a:prstGeom>
        </p:spPr>
      </p:pic>
      <p:sp>
        <p:nvSpPr>
          <p:cNvPr id="11" name="Подзаголовок 2"/>
          <p:cNvSpPr txBox="1">
            <a:spLocks/>
          </p:cNvSpPr>
          <p:nvPr/>
        </p:nvSpPr>
        <p:spPr>
          <a:xfrm>
            <a:off x="15874084" y="10226174"/>
            <a:ext cx="2891478" cy="1242535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874489"/>
            <a:ext cx="20104100" cy="453324"/>
          </a:xfrm>
          <a:prstGeom prst="rect">
            <a:avLst/>
          </a:prstGeom>
        </p:spPr>
      </p:pic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E66126A2-5198-420B-8196-E0E8C4A6B050}"/>
              </a:ext>
            </a:extLst>
          </p:cNvPr>
          <p:cNvSpPr txBox="1">
            <a:spLocks/>
          </p:cNvSpPr>
          <p:nvPr/>
        </p:nvSpPr>
        <p:spPr>
          <a:xfrm>
            <a:off x="8489950" y="0"/>
            <a:ext cx="31242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>
                <a:solidFill>
                  <a:srgbClr val="9933FF"/>
                </a:solidFill>
              </a:rPr>
              <a:t>Проблема</a:t>
            </a: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96E7B990-1F3E-463C-BB8A-2B780CB9C879}"/>
              </a:ext>
            </a:extLst>
          </p:cNvPr>
          <p:cNvCxnSpPr>
            <a:cxnSpLocks/>
          </p:cNvCxnSpPr>
          <p:nvPr/>
        </p:nvCxnSpPr>
        <p:spPr>
          <a:xfrm>
            <a:off x="2584450" y="5654675"/>
            <a:ext cx="9829800" cy="0"/>
          </a:xfrm>
          <a:prstGeom prst="line">
            <a:avLst/>
          </a:prstGeom>
          <a:ln w="28575">
            <a:solidFill>
              <a:srgbClr val="993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5BDF788F-44C9-426C-A530-59C074F0DABE}"/>
              </a:ext>
            </a:extLst>
          </p:cNvPr>
          <p:cNvSpPr txBox="1"/>
          <p:nvPr/>
        </p:nvSpPr>
        <p:spPr>
          <a:xfrm>
            <a:off x="2822515" y="3452297"/>
            <a:ext cx="471493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b="1" i="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Lato Light" panose="020B0604020202020204" pitchFamily="34" charset="0"/>
                <a:cs typeface="Times New Roman" panose="02020603050405020304" pitchFamily="18" charset="0"/>
              </a:rPr>
              <a:t>Отслеживание финансовых показателей</a:t>
            </a:r>
            <a:endParaRPr lang="ru-RU" sz="40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ea typeface="Lato Light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ABBA6650-C2B2-453D-8342-7675DE74102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746211">
            <a:off x="3281785" y="2089960"/>
            <a:ext cx="914400" cy="914400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0BC6012D-2C7A-4733-9046-A95745964197}"/>
              </a:ext>
            </a:extLst>
          </p:cNvPr>
          <p:cNvSpPr txBox="1"/>
          <p:nvPr/>
        </p:nvSpPr>
        <p:spPr>
          <a:xfrm>
            <a:off x="2822514" y="6212061"/>
            <a:ext cx="349573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Roboto" panose="02000000000000000000" pitchFamily="2" charset="0"/>
                <a:ea typeface="Roboto" panose="02000000000000000000" pitchFamily="2" charset="0"/>
                <a:cs typeface="Lato Light" panose="020F0502020204030203" pitchFamily="34" charset="0"/>
              </a:rPr>
              <a:t>Отсутствие </a:t>
            </a:r>
            <a:r>
              <a:rPr lang="ru-RU" sz="2000" b="0" i="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Lato Light" panose="020F0502020204030203" pitchFamily="34" charset="0"/>
              </a:rPr>
              <a:t>возможности моментального отслеживания ключевых финансовых показателей, таких как выручка, затраты, прибыль</a:t>
            </a:r>
            <a:endParaRPr lang="ru-RU" sz="2000" dirty="0">
              <a:latin typeface="Roboto" panose="02000000000000000000" pitchFamily="2" charset="0"/>
              <a:ea typeface="Roboto" panose="02000000000000000000" pitchFamily="2" charset="0"/>
              <a:cs typeface="Lato Light" panose="020F050202020403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0F9D99C-CFFF-4F4B-9FF9-44B20E5FE99C}"/>
              </a:ext>
            </a:extLst>
          </p:cNvPr>
          <p:cNvSpPr txBox="1"/>
          <p:nvPr/>
        </p:nvSpPr>
        <p:spPr>
          <a:xfrm>
            <a:off x="8489950" y="3883797"/>
            <a:ext cx="471493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b="1" i="0" dirty="0">
                <a:solidFill>
                  <a:srgbClr val="9933FF"/>
                </a:solidFill>
                <a:effectLst/>
                <a:latin typeface="Times New Roman" panose="02020603050405020304" pitchFamily="18" charset="0"/>
                <a:ea typeface="Lato Light" panose="020B0604020202020204" pitchFamily="34" charset="0"/>
                <a:cs typeface="Times New Roman" panose="02020603050405020304" pitchFamily="18" charset="0"/>
              </a:rPr>
              <a:t>Анализ эффективности</a:t>
            </a:r>
            <a:endParaRPr lang="ru-RU" sz="4000" dirty="0">
              <a:solidFill>
                <a:srgbClr val="9933FF"/>
              </a:solidFill>
              <a:latin typeface="Times New Roman" panose="02020603050405020304" pitchFamily="18" charset="0"/>
              <a:ea typeface="Lato Light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4D118DC-4C7E-44AA-9DAB-34AAFC6FFCA8}"/>
              </a:ext>
            </a:extLst>
          </p:cNvPr>
          <p:cNvSpPr txBox="1"/>
          <p:nvPr/>
        </p:nvSpPr>
        <p:spPr>
          <a:xfrm>
            <a:off x="8489950" y="6137885"/>
            <a:ext cx="349573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Roboto" panose="02000000000000000000" pitchFamily="2" charset="0"/>
                <a:ea typeface="Roboto" panose="02000000000000000000" pitchFamily="2" charset="0"/>
                <a:cs typeface="Lato Light" panose="020F0502020204030203" pitchFamily="34" charset="0"/>
              </a:rPr>
              <a:t>Отсутствие инструментов для анализа и оценки эффективности бизнес-процессов и стратегий.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0DB0E0F-3E1E-40E4-8436-77DC50026E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213850" y="1918510"/>
            <a:ext cx="1257300" cy="125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9904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3"/>
          <p:cNvSpPr/>
          <p:nvPr/>
        </p:nvSpPr>
        <p:spPr>
          <a:xfrm>
            <a:off x="14096784" y="9013191"/>
            <a:ext cx="6007316" cy="1972998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742" y="9516675"/>
            <a:ext cx="4241830" cy="479575"/>
          </a:xfrm>
          <a:prstGeom prst="rect">
            <a:avLst/>
          </a:prstGeom>
        </p:spPr>
      </p:pic>
      <p:sp>
        <p:nvSpPr>
          <p:cNvPr id="11" name="Подзаголовок 2"/>
          <p:cNvSpPr txBox="1">
            <a:spLocks/>
          </p:cNvSpPr>
          <p:nvPr/>
        </p:nvSpPr>
        <p:spPr>
          <a:xfrm>
            <a:off x="15874084" y="10226174"/>
            <a:ext cx="2891478" cy="1242535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874489"/>
            <a:ext cx="20104100" cy="453324"/>
          </a:xfrm>
          <a:prstGeom prst="rect">
            <a:avLst/>
          </a:prstGeom>
        </p:spPr>
      </p:pic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E66126A2-5198-420B-8196-E0E8C4A6B050}"/>
              </a:ext>
            </a:extLst>
          </p:cNvPr>
          <p:cNvSpPr txBox="1">
            <a:spLocks/>
          </p:cNvSpPr>
          <p:nvPr/>
        </p:nvSpPr>
        <p:spPr>
          <a:xfrm>
            <a:off x="8489950" y="0"/>
            <a:ext cx="31242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>
                <a:solidFill>
                  <a:srgbClr val="9933FF"/>
                </a:solidFill>
              </a:rPr>
              <a:t>Проблема</a:t>
            </a: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96E7B990-1F3E-463C-BB8A-2B780CB9C879}"/>
              </a:ext>
            </a:extLst>
          </p:cNvPr>
          <p:cNvCxnSpPr>
            <a:cxnSpLocks/>
          </p:cNvCxnSpPr>
          <p:nvPr/>
        </p:nvCxnSpPr>
        <p:spPr>
          <a:xfrm>
            <a:off x="2584450" y="5654675"/>
            <a:ext cx="16459200" cy="0"/>
          </a:xfrm>
          <a:prstGeom prst="line">
            <a:avLst/>
          </a:prstGeom>
          <a:ln w="28575">
            <a:solidFill>
              <a:srgbClr val="993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5BDF788F-44C9-426C-A530-59C074F0DABE}"/>
              </a:ext>
            </a:extLst>
          </p:cNvPr>
          <p:cNvSpPr txBox="1"/>
          <p:nvPr/>
        </p:nvSpPr>
        <p:spPr>
          <a:xfrm>
            <a:off x="2822515" y="3452297"/>
            <a:ext cx="471493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b="1" i="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Lato Light" panose="020B0604020202020204" pitchFamily="34" charset="0"/>
                <a:cs typeface="Times New Roman" panose="02020603050405020304" pitchFamily="18" charset="0"/>
              </a:rPr>
              <a:t>Отслеживание финансовых показателей</a:t>
            </a:r>
            <a:endParaRPr lang="ru-RU" sz="40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ea typeface="Lato Light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ABBA6650-C2B2-453D-8342-7675DE74102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746211">
            <a:off x="3281785" y="2089960"/>
            <a:ext cx="914400" cy="914400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0BC6012D-2C7A-4733-9046-A95745964197}"/>
              </a:ext>
            </a:extLst>
          </p:cNvPr>
          <p:cNvSpPr txBox="1"/>
          <p:nvPr/>
        </p:nvSpPr>
        <p:spPr>
          <a:xfrm>
            <a:off x="2822514" y="6212061"/>
            <a:ext cx="349573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Roboto" panose="02000000000000000000" pitchFamily="2" charset="0"/>
                <a:ea typeface="Roboto" panose="02000000000000000000" pitchFamily="2" charset="0"/>
                <a:cs typeface="Lato Light" panose="020F0502020204030203" pitchFamily="34" charset="0"/>
              </a:rPr>
              <a:t>Отсутствие </a:t>
            </a:r>
            <a:r>
              <a:rPr lang="ru-RU" sz="2000" b="0" i="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Lato Light" panose="020F0502020204030203" pitchFamily="34" charset="0"/>
              </a:rPr>
              <a:t>возможности моментального отслеживания ключевых финансовых показателей, таких как выручка, затраты, прибыль</a:t>
            </a:r>
            <a:endParaRPr lang="ru-RU" sz="2000" dirty="0">
              <a:latin typeface="Roboto" panose="02000000000000000000" pitchFamily="2" charset="0"/>
              <a:ea typeface="Roboto" panose="02000000000000000000" pitchFamily="2" charset="0"/>
              <a:cs typeface="Lato Light" panose="020F050202020403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0F9D99C-CFFF-4F4B-9FF9-44B20E5FE99C}"/>
              </a:ext>
            </a:extLst>
          </p:cNvPr>
          <p:cNvSpPr txBox="1"/>
          <p:nvPr/>
        </p:nvSpPr>
        <p:spPr>
          <a:xfrm>
            <a:off x="8489950" y="3883797"/>
            <a:ext cx="471493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b="1" i="0" dirty="0">
                <a:solidFill>
                  <a:srgbClr val="9933FF"/>
                </a:solidFill>
                <a:effectLst/>
                <a:latin typeface="Times New Roman" panose="02020603050405020304" pitchFamily="18" charset="0"/>
                <a:ea typeface="Lato Light" panose="020B0604020202020204" pitchFamily="34" charset="0"/>
                <a:cs typeface="Times New Roman" panose="02020603050405020304" pitchFamily="18" charset="0"/>
              </a:rPr>
              <a:t>Анализ эффективности</a:t>
            </a:r>
            <a:endParaRPr lang="ru-RU" sz="4000" dirty="0">
              <a:solidFill>
                <a:srgbClr val="9933FF"/>
              </a:solidFill>
              <a:latin typeface="Times New Roman" panose="02020603050405020304" pitchFamily="18" charset="0"/>
              <a:ea typeface="Lato Light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4D118DC-4C7E-44AA-9DAB-34AAFC6FFCA8}"/>
              </a:ext>
            </a:extLst>
          </p:cNvPr>
          <p:cNvSpPr txBox="1"/>
          <p:nvPr/>
        </p:nvSpPr>
        <p:spPr>
          <a:xfrm>
            <a:off x="8489950" y="6137885"/>
            <a:ext cx="36195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Roboto" panose="02000000000000000000" pitchFamily="2" charset="0"/>
                <a:ea typeface="Roboto" panose="02000000000000000000" pitchFamily="2" charset="0"/>
                <a:cs typeface="Lato Light" panose="020F0502020204030203" pitchFamily="34" charset="0"/>
              </a:rPr>
              <a:t>Отсутствие инструментов для анализа и оценки эффективности бизнес-процессов и стратегий.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0DB0E0F-3E1E-40E4-8436-77DC50026E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213850" y="1918510"/>
            <a:ext cx="1257300" cy="12573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9ADDF6C-50E7-411A-BD58-284F8C260DCD}"/>
              </a:ext>
            </a:extLst>
          </p:cNvPr>
          <p:cNvSpPr txBox="1"/>
          <p:nvPr/>
        </p:nvSpPr>
        <p:spPr>
          <a:xfrm>
            <a:off x="14157385" y="3848899"/>
            <a:ext cx="471493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b="1" i="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Lato Light" panose="020B0604020202020204" pitchFamily="34" charset="0"/>
                <a:cs typeface="Times New Roman" panose="02020603050405020304" pitchFamily="18" charset="0"/>
              </a:rPr>
              <a:t>Прогнозирование и планирование</a:t>
            </a:r>
            <a:endParaRPr lang="ru-RU" sz="40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ea typeface="Lato Light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FD36865-0F91-4044-A043-79B9CE6CC81E}"/>
              </a:ext>
            </a:extLst>
          </p:cNvPr>
          <p:cNvSpPr txBox="1"/>
          <p:nvPr/>
        </p:nvSpPr>
        <p:spPr>
          <a:xfrm>
            <a:off x="14157384" y="6050577"/>
            <a:ext cx="488626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Roboto" panose="02000000000000000000" pitchFamily="2" charset="0"/>
                <a:ea typeface="Roboto" panose="02000000000000000000" pitchFamily="2" charset="0"/>
                <a:cs typeface="Lato Light" panose="020F0502020204030203" pitchFamily="34" charset="0"/>
              </a:rPr>
              <a:t>Отсутствие функционала для прогнозирования будущих финансовых результатов на основе текущих данных</a:t>
            </a: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  <a:cs typeface="Lato Light" panose="020F0502020204030203" pitchFamily="34" charset="0"/>
              </a:rPr>
              <a:t> </a:t>
            </a:r>
            <a:r>
              <a:rPr lang="ru-RU" sz="2000" dirty="0">
                <a:latin typeface="Roboto" panose="02000000000000000000" pitchFamily="2" charset="0"/>
                <a:ea typeface="Roboto" panose="02000000000000000000" pitchFamily="2" charset="0"/>
                <a:cs typeface="Lato Light" panose="020F0502020204030203" pitchFamily="34" charset="0"/>
              </a:rPr>
              <a:t>для прогнозирования и принятия стратегических решений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CD7DE08-2F89-46F7-AC55-7101D379426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616784" y="1918510"/>
            <a:ext cx="1257300" cy="125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3358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>
            <a:extLst>
              <a:ext uri="{FF2B5EF4-FFF2-40B4-BE49-F238E27FC236}">
                <a16:creationId xmlns:a16="http://schemas.microsoft.com/office/drawing/2014/main" id="{E33BB450-33B3-443B-BA52-D0E1880E3360}"/>
              </a:ext>
            </a:extLst>
          </p:cNvPr>
          <p:cNvSpPr txBox="1"/>
          <p:nvPr/>
        </p:nvSpPr>
        <p:spPr>
          <a:xfrm>
            <a:off x="222250" y="1847979"/>
            <a:ext cx="423087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0" dirty="0">
                <a:solidFill>
                  <a:srgbClr val="9933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Дашборд</a:t>
            </a:r>
            <a:endParaRPr lang="ru-RU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CDB46B7-520A-4BF9-BB8D-3A0C8B8DEE3A}"/>
              </a:ext>
            </a:extLst>
          </p:cNvPr>
          <p:cNvSpPr txBox="1"/>
          <p:nvPr/>
        </p:nvSpPr>
        <p:spPr>
          <a:xfrm>
            <a:off x="4840366" y="1974545"/>
            <a:ext cx="496085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Для прогрессивного управления бизнесом</a:t>
            </a: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CDFB899E-1A4E-486B-9583-45DBC136BE26}"/>
              </a:ext>
            </a:extLst>
          </p:cNvPr>
          <p:cNvGrpSpPr/>
          <p:nvPr/>
        </p:nvGrpSpPr>
        <p:grpSpPr>
          <a:xfrm>
            <a:off x="645640" y="3291258"/>
            <a:ext cx="3429000" cy="1214797"/>
            <a:chOff x="7140121" y="2014764"/>
            <a:chExt cx="3429000" cy="914400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3" name="Прямоугольник: скругленные углы 12">
              <a:extLst>
                <a:ext uri="{FF2B5EF4-FFF2-40B4-BE49-F238E27FC236}">
                  <a16:creationId xmlns:a16="http://schemas.microsoft.com/office/drawing/2014/main" id="{97989FF0-ED9F-462F-8DBF-09ED9B49BB57}"/>
                </a:ext>
              </a:extLst>
            </p:cNvPr>
            <p:cNvSpPr/>
            <p:nvPr/>
          </p:nvSpPr>
          <p:spPr>
            <a:xfrm>
              <a:off x="7140121" y="2014764"/>
              <a:ext cx="3429000" cy="914400"/>
            </a:xfrm>
            <a:prstGeom prst="roundRect">
              <a:avLst>
                <a:gd name="adj" fmla="val 5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1731775B-800E-4D4A-A4C7-561D8FEBE05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091385" y="2042830"/>
              <a:ext cx="838200" cy="838200"/>
            </a:xfrm>
            <a:prstGeom prst="rect">
              <a:avLst/>
            </a:prstGeom>
          </p:spPr>
        </p:pic>
      </p:grp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F35358D9-28E9-468F-B867-19984BFECF49}"/>
              </a:ext>
            </a:extLst>
          </p:cNvPr>
          <p:cNvGrpSpPr/>
          <p:nvPr/>
        </p:nvGrpSpPr>
        <p:grpSpPr>
          <a:xfrm>
            <a:off x="645640" y="5120676"/>
            <a:ext cx="3429000" cy="1214797"/>
            <a:chOff x="7140121" y="2014764"/>
            <a:chExt cx="3429000" cy="914400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6" name="Прямоугольник: скругленные углы 15">
              <a:extLst>
                <a:ext uri="{FF2B5EF4-FFF2-40B4-BE49-F238E27FC236}">
                  <a16:creationId xmlns:a16="http://schemas.microsoft.com/office/drawing/2014/main" id="{A3B04048-AB75-436E-BAB9-0A5FEAC1A6D7}"/>
                </a:ext>
              </a:extLst>
            </p:cNvPr>
            <p:cNvSpPr/>
            <p:nvPr/>
          </p:nvSpPr>
          <p:spPr>
            <a:xfrm>
              <a:off x="7140121" y="2014764"/>
              <a:ext cx="3429000" cy="914400"/>
            </a:xfrm>
            <a:prstGeom prst="roundRect">
              <a:avLst>
                <a:gd name="adj" fmla="val 5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1C9259A1-8FEE-49FF-B3F9-4CC02DD5E4A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091385" y="2042830"/>
              <a:ext cx="838200" cy="838200"/>
            </a:xfrm>
            <a:prstGeom prst="rect">
              <a:avLst/>
            </a:prstGeom>
          </p:spPr>
        </p:pic>
      </p:grp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DB3873C1-7EFF-422F-8153-45E05755C7CE}"/>
              </a:ext>
            </a:extLst>
          </p:cNvPr>
          <p:cNvGrpSpPr/>
          <p:nvPr/>
        </p:nvGrpSpPr>
        <p:grpSpPr>
          <a:xfrm>
            <a:off x="675576" y="6950712"/>
            <a:ext cx="3429000" cy="1214797"/>
            <a:chOff x="7140121" y="2014764"/>
            <a:chExt cx="3429000" cy="914400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22" name="Прямоугольник: скругленные углы 21">
              <a:extLst>
                <a:ext uri="{FF2B5EF4-FFF2-40B4-BE49-F238E27FC236}">
                  <a16:creationId xmlns:a16="http://schemas.microsoft.com/office/drawing/2014/main" id="{AACBA3ED-96E8-41AF-8824-C9D71117D5FF}"/>
                </a:ext>
              </a:extLst>
            </p:cNvPr>
            <p:cNvSpPr/>
            <p:nvPr/>
          </p:nvSpPr>
          <p:spPr>
            <a:xfrm>
              <a:off x="7140121" y="2014764"/>
              <a:ext cx="3429000" cy="914400"/>
            </a:xfrm>
            <a:prstGeom prst="roundRect">
              <a:avLst>
                <a:gd name="adj" fmla="val 5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BEB1C527-971B-4BFA-9EE6-1876D9ABDF5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091385" y="2042830"/>
              <a:ext cx="838200" cy="838200"/>
            </a:xfrm>
            <a:prstGeom prst="rect">
              <a:avLst/>
            </a:prstGeom>
          </p:spPr>
        </p:pic>
      </p:grpSp>
      <p:pic>
        <p:nvPicPr>
          <p:cNvPr id="5" name="Рисунок 4" descr="Изображение выглядит как ноутбук, компьютер, Компьютерная клавиатура, Устройство ввода&#10;&#10;Автоматически созданное описание">
            <a:extLst>
              <a:ext uri="{FF2B5EF4-FFF2-40B4-BE49-F238E27FC236}">
                <a16:creationId xmlns:a16="http://schemas.microsoft.com/office/drawing/2014/main" id="{8C472FB7-E689-458B-939B-E7192757D5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481934" cy="11309350"/>
          </a:xfrm>
          <a:prstGeom prst="rect">
            <a:avLst/>
          </a:prstGeom>
        </p:spPr>
      </p:pic>
      <p:sp>
        <p:nvSpPr>
          <p:cNvPr id="17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2978592" y="244475"/>
            <a:ext cx="28956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>
                <a:solidFill>
                  <a:srgbClr val="9933FF"/>
                </a:solidFill>
              </a:rPr>
              <a:t>Решение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3287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5CC02A5B-21FC-4C55-B621-B4FEA7FE411B}"/>
              </a:ext>
            </a:extLst>
          </p:cNvPr>
          <p:cNvGrpSpPr/>
          <p:nvPr/>
        </p:nvGrpSpPr>
        <p:grpSpPr>
          <a:xfrm>
            <a:off x="1395186" y="7207278"/>
            <a:ext cx="3429000" cy="1214797"/>
            <a:chOff x="8862786" y="7207278"/>
            <a:chExt cx="3429000" cy="1214797"/>
          </a:xfrm>
        </p:grpSpPr>
        <p:grpSp>
          <p:nvGrpSpPr>
            <p:cNvPr id="21" name="Группа 20">
              <a:extLst>
                <a:ext uri="{FF2B5EF4-FFF2-40B4-BE49-F238E27FC236}">
                  <a16:creationId xmlns:a16="http://schemas.microsoft.com/office/drawing/2014/main" id="{DB3873C1-7EFF-422F-8153-45E05755C7CE}"/>
                </a:ext>
              </a:extLst>
            </p:cNvPr>
            <p:cNvGrpSpPr/>
            <p:nvPr/>
          </p:nvGrpSpPr>
          <p:grpSpPr>
            <a:xfrm>
              <a:off x="8862786" y="7207278"/>
              <a:ext cx="3429000" cy="1214797"/>
              <a:chOff x="7140121" y="2014764"/>
              <a:chExt cx="3429000" cy="914400"/>
            </a:xfrm>
            <a:solidFill>
              <a:schemeClr val="tx2">
                <a:lumMod val="60000"/>
                <a:lumOff val="40000"/>
              </a:schemeClr>
            </a:solidFill>
          </p:grpSpPr>
          <p:sp>
            <p:nvSpPr>
              <p:cNvPr id="22" name="Прямоугольник: скругленные углы 21">
                <a:extLst>
                  <a:ext uri="{FF2B5EF4-FFF2-40B4-BE49-F238E27FC236}">
                    <a16:creationId xmlns:a16="http://schemas.microsoft.com/office/drawing/2014/main" id="{AACBA3ED-96E8-41AF-8824-C9D71117D5FF}"/>
                  </a:ext>
                </a:extLst>
              </p:cNvPr>
              <p:cNvSpPr/>
              <p:nvPr/>
            </p:nvSpPr>
            <p:spPr>
              <a:xfrm>
                <a:off x="7140121" y="2014764"/>
                <a:ext cx="3429000" cy="914400"/>
              </a:xfrm>
              <a:prstGeom prst="roundRect">
                <a:avLst>
                  <a:gd name="adj" fmla="val 50000"/>
                </a:avLst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23" name="Рисунок 22">
                <a:extLst>
                  <a:ext uri="{FF2B5EF4-FFF2-40B4-BE49-F238E27FC236}">
                    <a16:creationId xmlns:a16="http://schemas.microsoft.com/office/drawing/2014/main" id="{BEB1C527-971B-4BFA-9EE6-1876D9ABDF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9091385" y="2042830"/>
                <a:ext cx="838200" cy="838200"/>
              </a:xfrm>
              <a:prstGeom prst="rect">
                <a:avLst/>
              </a:prstGeom>
            </p:spPr>
          </p:pic>
        </p:grpSp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CD1C49E5-463E-427A-A489-90A89E8AAAD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994658" y="7350980"/>
              <a:ext cx="900731" cy="900731"/>
            </a:xfrm>
            <a:prstGeom prst="rect">
              <a:avLst/>
            </a:prstGeom>
          </p:spPr>
        </p:pic>
      </p:grp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C97103E3-C654-45F4-8C6A-15279552A93F}"/>
              </a:ext>
            </a:extLst>
          </p:cNvPr>
          <p:cNvGrpSpPr/>
          <p:nvPr/>
        </p:nvGrpSpPr>
        <p:grpSpPr>
          <a:xfrm>
            <a:off x="1365250" y="5377242"/>
            <a:ext cx="3429000" cy="1214797"/>
            <a:chOff x="8832850" y="5377242"/>
            <a:chExt cx="3429000" cy="1214797"/>
          </a:xfrm>
        </p:grpSpPr>
        <p:grpSp>
          <p:nvGrpSpPr>
            <p:cNvPr id="15" name="Группа 14">
              <a:extLst>
                <a:ext uri="{FF2B5EF4-FFF2-40B4-BE49-F238E27FC236}">
                  <a16:creationId xmlns:a16="http://schemas.microsoft.com/office/drawing/2014/main" id="{F35358D9-28E9-468F-B867-19984BFECF49}"/>
                </a:ext>
              </a:extLst>
            </p:cNvPr>
            <p:cNvGrpSpPr/>
            <p:nvPr/>
          </p:nvGrpSpPr>
          <p:grpSpPr>
            <a:xfrm>
              <a:off x="8832850" y="5377242"/>
              <a:ext cx="3429000" cy="1214797"/>
              <a:chOff x="7140121" y="2014764"/>
              <a:chExt cx="3429000" cy="914400"/>
            </a:xfrm>
            <a:solidFill>
              <a:schemeClr val="tx2">
                <a:lumMod val="60000"/>
                <a:lumOff val="40000"/>
              </a:schemeClr>
            </a:solidFill>
          </p:grpSpPr>
          <p:sp>
            <p:nvSpPr>
              <p:cNvPr id="16" name="Прямоугольник: скругленные углы 15">
                <a:extLst>
                  <a:ext uri="{FF2B5EF4-FFF2-40B4-BE49-F238E27FC236}">
                    <a16:creationId xmlns:a16="http://schemas.microsoft.com/office/drawing/2014/main" id="{A3B04048-AB75-436E-BAB9-0A5FEAC1A6D7}"/>
                  </a:ext>
                </a:extLst>
              </p:cNvPr>
              <p:cNvSpPr/>
              <p:nvPr/>
            </p:nvSpPr>
            <p:spPr>
              <a:xfrm>
                <a:off x="7140121" y="2014764"/>
                <a:ext cx="3429000" cy="914400"/>
              </a:xfrm>
              <a:prstGeom prst="roundRect">
                <a:avLst>
                  <a:gd name="adj" fmla="val 50000"/>
                </a:avLst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20" name="Рисунок 19">
                <a:extLst>
                  <a:ext uri="{FF2B5EF4-FFF2-40B4-BE49-F238E27FC236}">
                    <a16:creationId xmlns:a16="http://schemas.microsoft.com/office/drawing/2014/main" id="{1C9259A1-8FEE-49FF-B3F9-4CC02DD5E4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9091385" y="2042830"/>
                <a:ext cx="838200" cy="838200"/>
              </a:xfrm>
              <a:prstGeom prst="rect">
                <a:avLst/>
              </a:prstGeom>
            </p:spPr>
          </p:pic>
        </p:grpSp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2DFA62DC-4FD2-40A6-814C-AEF0DB0FB42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973744" y="5496371"/>
              <a:ext cx="900731" cy="900731"/>
            </a:xfrm>
            <a:prstGeom prst="rect">
              <a:avLst/>
            </a:prstGeom>
          </p:spPr>
        </p:pic>
      </p:grp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E4402618-A906-4B3C-BDD7-43DAE1F5D637}"/>
              </a:ext>
            </a:extLst>
          </p:cNvPr>
          <p:cNvGrpSpPr/>
          <p:nvPr/>
        </p:nvGrpSpPr>
        <p:grpSpPr>
          <a:xfrm>
            <a:off x="1365250" y="3555454"/>
            <a:ext cx="3429000" cy="1214797"/>
            <a:chOff x="7766050" y="3547824"/>
            <a:chExt cx="3429000" cy="1214797"/>
          </a:xfrm>
        </p:grpSpPr>
        <p:grpSp>
          <p:nvGrpSpPr>
            <p:cNvPr id="11" name="Группа 10">
              <a:extLst>
                <a:ext uri="{FF2B5EF4-FFF2-40B4-BE49-F238E27FC236}">
                  <a16:creationId xmlns:a16="http://schemas.microsoft.com/office/drawing/2014/main" id="{CDFB899E-1A4E-486B-9583-45DBC136BE26}"/>
                </a:ext>
              </a:extLst>
            </p:cNvPr>
            <p:cNvGrpSpPr/>
            <p:nvPr/>
          </p:nvGrpSpPr>
          <p:grpSpPr>
            <a:xfrm>
              <a:off x="7766050" y="3547824"/>
              <a:ext cx="3429000" cy="1214797"/>
              <a:chOff x="7140121" y="2014764"/>
              <a:chExt cx="3429000" cy="914400"/>
            </a:xfrm>
            <a:solidFill>
              <a:schemeClr val="tx2">
                <a:lumMod val="60000"/>
                <a:lumOff val="40000"/>
              </a:schemeClr>
            </a:solidFill>
          </p:grpSpPr>
          <p:sp>
            <p:nvSpPr>
              <p:cNvPr id="13" name="Прямоугольник: скругленные углы 12">
                <a:extLst>
                  <a:ext uri="{FF2B5EF4-FFF2-40B4-BE49-F238E27FC236}">
                    <a16:creationId xmlns:a16="http://schemas.microsoft.com/office/drawing/2014/main" id="{97989FF0-ED9F-462F-8DBF-09ED9B49BB57}"/>
                  </a:ext>
                </a:extLst>
              </p:cNvPr>
              <p:cNvSpPr/>
              <p:nvPr/>
            </p:nvSpPr>
            <p:spPr>
              <a:xfrm>
                <a:off x="7140121" y="2014764"/>
                <a:ext cx="3429000" cy="914400"/>
              </a:xfrm>
              <a:prstGeom prst="roundRect">
                <a:avLst>
                  <a:gd name="adj" fmla="val 50000"/>
                </a:avLst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4" name="Рисунок 13">
                <a:extLst>
                  <a:ext uri="{FF2B5EF4-FFF2-40B4-BE49-F238E27FC236}">
                    <a16:creationId xmlns:a16="http://schemas.microsoft.com/office/drawing/2014/main" id="{1731775B-800E-4D4A-A4C7-561D8FEBE0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9091385" y="2042830"/>
                <a:ext cx="838200" cy="838200"/>
              </a:xfrm>
              <a:prstGeom prst="rect">
                <a:avLst/>
              </a:prstGeom>
            </p:spPr>
          </p:pic>
        </p:grp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3EE5108F-C711-47DB-9695-46FDEEE1E05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903038" y="3692764"/>
              <a:ext cx="904637" cy="898255"/>
            </a:xfrm>
            <a:prstGeom prst="rect">
              <a:avLst/>
            </a:prstGeom>
          </p:spPr>
        </p:pic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E33BB450-33B3-443B-BA52-D0E1880E3360}"/>
              </a:ext>
            </a:extLst>
          </p:cNvPr>
          <p:cNvSpPr txBox="1"/>
          <p:nvPr/>
        </p:nvSpPr>
        <p:spPr>
          <a:xfrm>
            <a:off x="9929734" y="1405486"/>
            <a:ext cx="37338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0" dirty="0">
                <a:solidFill>
                  <a:srgbClr val="9933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Дашборд</a:t>
            </a:r>
            <a:endParaRPr lang="ru-RU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CDB46B7-520A-4BF9-BB8D-3A0C8B8DEE3A}"/>
              </a:ext>
            </a:extLst>
          </p:cNvPr>
          <p:cNvSpPr txBox="1"/>
          <p:nvPr/>
        </p:nvSpPr>
        <p:spPr>
          <a:xfrm>
            <a:off x="14547850" y="1532052"/>
            <a:ext cx="437801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Для прогрессивного управления бизнесом</a:t>
            </a:r>
          </a:p>
        </p:txBody>
      </p:sp>
      <p:pic>
        <p:nvPicPr>
          <p:cNvPr id="5" name="Рисунок 4" descr="Изображение выглядит как ноутбук, компьютер, Компьютерная клавиатура, Устройство ввода&#10;&#10;Автоматически созданное описание">
            <a:extLst>
              <a:ext uri="{FF2B5EF4-FFF2-40B4-BE49-F238E27FC236}">
                <a16:creationId xmlns:a16="http://schemas.microsoft.com/office/drawing/2014/main" id="{8C472FB7-E689-458B-939B-E7192757D5E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481934" cy="11309350"/>
          </a:xfrm>
          <a:prstGeom prst="rect">
            <a:avLst/>
          </a:prstGeom>
        </p:spPr>
      </p:pic>
      <p:sp>
        <p:nvSpPr>
          <p:cNvPr id="17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2978592" y="244475"/>
            <a:ext cx="28956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>
                <a:solidFill>
                  <a:srgbClr val="9933FF"/>
                </a:solidFill>
              </a:rPr>
              <a:t>Решение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5737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5CC02A5B-21FC-4C55-B621-B4FEA7FE411B}"/>
              </a:ext>
            </a:extLst>
          </p:cNvPr>
          <p:cNvGrpSpPr/>
          <p:nvPr/>
        </p:nvGrpSpPr>
        <p:grpSpPr>
          <a:xfrm>
            <a:off x="1395186" y="7207278"/>
            <a:ext cx="3429000" cy="1214797"/>
            <a:chOff x="8862786" y="7207278"/>
            <a:chExt cx="3429000" cy="1214797"/>
          </a:xfrm>
        </p:grpSpPr>
        <p:grpSp>
          <p:nvGrpSpPr>
            <p:cNvPr id="21" name="Группа 20">
              <a:extLst>
                <a:ext uri="{FF2B5EF4-FFF2-40B4-BE49-F238E27FC236}">
                  <a16:creationId xmlns:a16="http://schemas.microsoft.com/office/drawing/2014/main" id="{DB3873C1-7EFF-422F-8153-45E05755C7CE}"/>
                </a:ext>
              </a:extLst>
            </p:cNvPr>
            <p:cNvGrpSpPr/>
            <p:nvPr/>
          </p:nvGrpSpPr>
          <p:grpSpPr>
            <a:xfrm>
              <a:off x="8862786" y="7207278"/>
              <a:ext cx="3429000" cy="1214797"/>
              <a:chOff x="7140121" y="2014764"/>
              <a:chExt cx="3429000" cy="914400"/>
            </a:xfrm>
            <a:solidFill>
              <a:schemeClr val="tx2">
                <a:lumMod val="60000"/>
                <a:lumOff val="40000"/>
              </a:schemeClr>
            </a:solidFill>
          </p:grpSpPr>
          <p:sp>
            <p:nvSpPr>
              <p:cNvPr id="22" name="Прямоугольник: скругленные углы 21">
                <a:extLst>
                  <a:ext uri="{FF2B5EF4-FFF2-40B4-BE49-F238E27FC236}">
                    <a16:creationId xmlns:a16="http://schemas.microsoft.com/office/drawing/2014/main" id="{AACBA3ED-96E8-41AF-8824-C9D71117D5FF}"/>
                  </a:ext>
                </a:extLst>
              </p:cNvPr>
              <p:cNvSpPr/>
              <p:nvPr/>
            </p:nvSpPr>
            <p:spPr>
              <a:xfrm>
                <a:off x="7140121" y="2014764"/>
                <a:ext cx="3429000" cy="914400"/>
              </a:xfrm>
              <a:prstGeom prst="roundRect">
                <a:avLst>
                  <a:gd name="adj" fmla="val 50000"/>
                </a:avLst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23" name="Рисунок 22">
                <a:extLst>
                  <a:ext uri="{FF2B5EF4-FFF2-40B4-BE49-F238E27FC236}">
                    <a16:creationId xmlns:a16="http://schemas.microsoft.com/office/drawing/2014/main" id="{BEB1C527-971B-4BFA-9EE6-1876D9ABDF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9091385" y="2042830"/>
                <a:ext cx="838200" cy="838200"/>
              </a:xfrm>
              <a:prstGeom prst="rect">
                <a:avLst/>
              </a:prstGeom>
            </p:spPr>
          </p:pic>
        </p:grpSp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CD1C49E5-463E-427A-A489-90A89E8AAAD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994658" y="7350980"/>
              <a:ext cx="900731" cy="900731"/>
            </a:xfrm>
            <a:prstGeom prst="rect">
              <a:avLst/>
            </a:prstGeom>
          </p:spPr>
        </p:pic>
      </p:grp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C97103E3-C654-45F4-8C6A-15279552A93F}"/>
              </a:ext>
            </a:extLst>
          </p:cNvPr>
          <p:cNvGrpSpPr/>
          <p:nvPr/>
        </p:nvGrpSpPr>
        <p:grpSpPr>
          <a:xfrm>
            <a:off x="1365250" y="5377242"/>
            <a:ext cx="3429000" cy="1214797"/>
            <a:chOff x="8832850" y="5377242"/>
            <a:chExt cx="3429000" cy="1214797"/>
          </a:xfrm>
        </p:grpSpPr>
        <p:grpSp>
          <p:nvGrpSpPr>
            <p:cNvPr id="15" name="Группа 14">
              <a:extLst>
                <a:ext uri="{FF2B5EF4-FFF2-40B4-BE49-F238E27FC236}">
                  <a16:creationId xmlns:a16="http://schemas.microsoft.com/office/drawing/2014/main" id="{F35358D9-28E9-468F-B867-19984BFECF49}"/>
                </a:ext>
              </a:extLst>
            </p:cNvPr>
            <p:cNvGrpSpPr/>
            <p:nvPr/>
          </p:nvGrpSpPr>
          <p:grpSpPr>
            <a:xfrm>
              <a:off x="8832850" y="5377242"/>
              <a:ext cx="3429000" cy="1214797"/>
              <a:chOff x="7140121" y="2014764"/>
              <a:chExt cx="3429000" cy="914400"/>
            </a:xfrm>
            <a:solidFill>
              <a:schemeClr val="tx2">
                <a:lumMod val="60000"/>
                <a:lumOff val="40000"/>
              </a:schemeClr>
            </a:solidFill>
          </p:grpSpPr>
          <p:sp>
            <p:nvSpPr>
              <p:cNvPr id="16" name="Прямоугольник: скругленные углы 15">
                <a:extLst>
                  <a:ext uri="{FF2B5EF4-FFF2-40B4-BE49-F238E27FC236}">
                    <a16:creationId xmlns:a16="http://schemas.microsoft.com/office/drawing/2014/main" id="{A3B04048-AB75-436E-BAB9-0A5FEAC1A6D7}"/>
                  </a:ext>
                </a:extLst>
              </p:cNvPr>
              <p:cNvSpPr/>
              <p:nvPr/>
            </p:nvSpPr>
            <p:spPr>
              <a:xfrm>
                <a:off x="7140121" y="2014764"/>
                <a:ext cx="3429000" cy="914400"/>
              </a:xfrm>
              <a:prstGeom prst="roundRect">
                <a:avLst>
                  <a:gd name="adj" fmla="val 50000"/>
                </a:avLst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20" name="Рисунок 19">
                <a:extLst>
                  <a:ext uri="{FF2B5EF4-FFF2-40B4-BE49-F238E27FC236}">
                    <a16:creationId xmlns:a16="http://schemas.microsoft.com/office/drawing/2014/main" id="{1C9259A1-8FEE-49FF-B3F9-4CC02DD5E4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9091385" y="2042830"/>
                <a:ext cx="838200" cy="838200"/>
              </a:xfrm>
              <a:prstGeom prst="rect">
                <a:avLst/>
              </a:prstGeom>
            </p:spPr>
          </p:pic>
        </p:grpSp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2DFA62DC-4FD2-40A6-814C-AEF0DB0FB42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973744" y="5496371"/>
              <a:ext cx="900731" cy="900731"/>
            </a:xfrm>
            <a:prstGeom prst="rect">
              <a:avLst/>
            </a:prstGeom>
          </p:spPr>
        </p:pic>
      </p:grp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E4402618-A906-4B3C-BDD7-43DAE1F5D637}"/>
              </a:ext>
            </a:extLst>
          </p:cNvPr>
          <p:cNvGrpSpPr/>
          <p:nvPr/>
        </p:nvGrpSpPr>
        <p:grpSpPr>
          <a:xfrm>
            <a:off x="7034563" y="3555454"/>
            <a:ext cx="3429000" cy="1214797"/>
            <a:chOff x="7766050" y="3547824"/>
            <a:chExt cx="3429000" cy="1214797"/>
          </a:xfrm>
        </p:grpSpPr>
        <p:grpSp>
          <p:nvGrpSpPr>
            <p:cNvPr id="11" name="Группа 10">
              <a:extLst>
                <a:ext uri="{FF2B5EF4-FFF2-40B4-BE49-F238E27FC236}">
                  <a16:creationId xmlns:a16="http://schemas.microsoft.com/office/drawing/2014/main" id="{CDFB899E-1A4E-486B-9583-45DBC136BE26}"/>
                </a:ext>
              </a:extLst>
            </p:cNvPr>
            <p:cNvGrpSpPr/>
            <p:nvPr/>
          </p:nvGrpSpPr>
          <p:grpSpPr>
            <a:xfrm>
              <a:off x="7766050" y="3547824"/>
              <a:ext cx="3429000" cy="1214797"/>
              <a:chOff x="7140121" y="2014764"/>
              <a:chExt cx="3429000" cy="914400"/>
            </a:xfrm>
            <a:solidFill>
              <a:schemeClr val="tx2">
                <a:lumMod val="60000"/>
                <a:lumOff val="40000"/>
              </a:schemeClr>
            </a:solidFill>
          </p:grpSpPr>
          <p:sp>
            <p:nvSpPr>
              <p:cNvPr id="13" name="Прямоугольник: скругленные углы 12">
                <a:extLst>
                  <a:ext uri="{FF2B5EF4-FFF2-40B4-BE49-F238E27FC236}">
                    <a16:creationId xmlns:a16="http://schemas.microsoft.com/office/drawing/2014/main" id="{97989FF0-ED9F-462F-8DBF-09ED9B49BB57}"/>
                  </a:ext>
                </a:extLst>
              </p:cNvPr>
              <p:cNvSpPr/>
              <p:nvPr/>
            </p:nvSpPr>
            <p:spPr>
              <a:xfrm>
                <a:off x="7140121" y="2014764"/>
                <a:ext cx="3429000" cy="914400"/>
              </a:xfrm>
              <a:prstGeom prst="roundRect">
                <a:avLst>
                  <a:gd name="adj" fmla="val 50000"/>
                </a:avLst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4" name="Рисунок 13">
                <a:extLst>
                  <a:ext uri="{FF2B5EF4-FFF2-40B4-BE49-F238E27FC236}">
                    <a16:creationId xmlns:a16="http://schemas.microsoft.com/office/drawing/2014/main" id="{1731775B-800E-4D4A-A4C7-561D8FEBE0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9091385" y="2042830"/>
                <a:ext cx="838200" cy="838200"/>
              </a:xfrm>
              <a:prstGeom prst="rect">
                <a:avLst/>
              </a:prstGeom>
            </p:spPr>
          </p:pic>
        </p:grp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3EE5108F-C711-47DB-9695-46FDEEE1E05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903038" y="3692764"/>
              <a:ext cx="904637" cy="898255"/>
            </a:xfrm>
            <a:prstGeom prst="rect">
              <a:avLst/>
            </a:prstGeom>
          </p:spPr>
        </p:pic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E33BB450-33B3-443B-BA52-D0E1880E3360}"/>
              </a:ext>
            </a:extLst>
          </p:cNvPr>
          <p:cNvSpPr txBox="1"/>
          <p:nvPr/>
        </p:nvSpPr>
        <p:spPr>
          <a:xfrm>
            <a:off x="9929734" y="1405486"/>
            <a:ext cx="37338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0" dirty="0">
                <a:solidFill>
                  <a:srgbClr val="9933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Дашборд</a:t>
            </a:r>
            <a:endParaRPr lang="ru-RU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CDB46B7-520A-4BF9-BB8D-3A0C8B8DEE3A}"/>
              </a:ext>
            </a:extLst>
          </p:cNvPr>
          <p:cNvSpPr txBox="1"/>
          <p:nvPr/>
        </p:nvSpPr>
        <p:spPr>
          <a:xfrm>
            <a:off x="14547850" y="1532052"/>
            <a:ext cx="437801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Для прогрессивного управления бизнесом</a:t>
            </a:r>
          </a:p>
        </p:txBody>
      </p:sp>
      <p:pic>
        <p:nvPicPr>
          <p:cNvPr id="5" name="Рисунок 4" descr="Изображение выглядит как ноутбук, компьютер, Компьютерная клавиатура, Устройство ввода&#10;&#10;Автоматически созданное описание">
            <a:extLst>
              <a:ext uri="{FF2B5EF4-FFF2-40B4-BE49-F238E27FC236}">
                <a16:creationId xmlns:a16="http://schemas.microsoft.com/office/drawing/2014/main" id="{8C472FB7-E689-458B-939B-E7192757D5E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481934" cy="11309350"/>
          </a:xfrm>
          <a:prstGeom prst="rect">
            <a:avLst/>
          </a:prstGeom>
        </p:spPr>
      </p:pic>
      <p:sp>
        <p:nvSpPr>
          <p:cNvPr id="17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2978592" y="244475"/>
            <a:ext cx="28956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>
                <a:solidFill>
                  <a:srgbClr val="9933FF"/>
                </a:solidFill>
              </a:rPr>
              <a:t>Решение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29905C3E-BD6F-4814-B30A-543B9056E467}"/>
              </a:ext>
            </a:extLst>
          </p:cNvPr>
          <p:cNvSpPr txBox="1"/>
          <p:nvPr/>
        </p:nvSpPr>
        <p:spPr>
          <a:xfrm>
            <a:off x="10772717" y="3345499"/>
            <a:ext cx="5029200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en-US" sz="3200" i="0" dirty="0">
                <a:solidFill>
                  <a:srgbClr val="9933FF"/>
                </a:solidFill>
                <a:effectLst/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r>
              <a:rPr lang="ru-RU" sz="3200" i="0" dirty="0">
                <a:solidFill>
                  <a:srgbClr val="9933FF"/>
                </a:solidFill>
                <a:effectLst/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Удобная интеграция с 1С</a:t>
            </a:r>
            <a:endParaRPr lang="ru-RU" sz="3200" dirty="0">
              <a:solidFill>
                <a:srgbClr val="9933FF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95C2570-1F19-4247-AE9E-FAAE40B24C6C}"/>
              </a:ext>
            </a:extLst>
          </p:cNvPr>
          <p:cNvSpPr txBox="1"/>
          <p:nvPr/>
        </p:nvSpPr>
        <p:spPr>
          <a:xfrm>
            <a:off x="10898909" y="4032224"/>
            <a:ext cx="650320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И</a:t>
            </a:r>
            <a:r>
              <a:rPr lang="ru-RU" sz="2400" b="0" i="0" dirty="0">
                <a:effectLst/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спользование специализированных инструментов для удобной интеграции с 1С</a:t>
            </a:r>
            <a:endParaRPr lang="ru-RU" sz="24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EDF944E1-C516-4210-AA29-42ED7DA3FC26}"/>
              </a:ext>
            </a:extLst>
          </p:cNvPr>
          <p:cNvCxnSpPr/>
          <p:nvPr/>
        </p:nvCxnSpPr>
        <p:spPr>
          <a:xfrm>
            <a:off x="10772717" y="4032224"/>
            <a:ext cx="6324600" cy="0"/>
          </a:xfrm>
          <a:prstGeom prst="line">
            <a:avLst/>
          </a:prstGeom>
          <a:ln w="28575">
            <a:solidFill>
              <a:srgbClr val="9933FF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33871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5CC02A5B-21FC-4C55-B621-B4FEA7FE411B}"/>
              </a:ext>
            </a:extLst>
          </p:cNvPr>
          <p:cNvGrpSpPr/>
          <p:nvPr/>
        </p:nvGrpSpPr>
        <p:grpSpPr>
          <a:xfrm>
            <a:off x="1395186" y="7207278"/>
            <a:ext cx="3429000" cy="1214797"/>
            <a:chOff x="8862786" y="7207278"/>
            <a:chExt cx="3429000" cy="1214797"/>
          </a:xfrm>
        </p:grpSpPr>
        <p:grpSp>
          <p:nvGrpSpPr>
            <p:cNvPr id="21" name="Группа 20">
              <a:extLst>
                <a:ext uri="{FF2B5EF4-FFF2-40B4-BE49-F238E27FC236}">
                  <a16:creationId xmlns:a16="http://schemas.microsoft.com/office/drawing/2014/main" id="{DB3873C1-7EFF-422F-8153-45E05755C7CE}"/>
                </a:ext>
              </a:extLst>
            </p:cNvPr>
            <p:cNvGrpSpPr/>
            <p:nvPr/>
          </p:nvGrpSpPr>
          <p:grpSpPr>
            <a:xfrm>
              <a:off x="8862786" y="7207278"/>
              <a:ext cx="3429000" cy="1214797"/>
              <a:chOff x="7140121" y="2014764"/>
              <a:chExt cx="3429000" cy="914400"/>
            </a:xfrm>
            <a:solidFill>
              <a:schemeClr val="tx2">
                <a:lumMod val="60000"/>
                <a:lumOff val="40000"/>
              </a:schemeClr>
            </a:solidFill>
          </p:grpSpPr>
          <p:sp>
            <p:nvSpPr>
              <p:cNvPr id="22" name="Прямоугольник: скругленные углы 21">
                <a:extLst>
                  <a:ext uri="{FF2B5EF4-FFF2-40B4-BE49-F238E27FC236}">
                    <a16:creationId xmlns:a16="http://schemas.microsoft.com/office/drawing/2014/main" id="{AACBA3ED-96E8-41AF-8824-C9D71117D5FF}"/>
                  </a:ext>
                </a:extLst>
              </p:cNvPr>
              <p:cNvSpPr/>
              <p:nvPr/>
            </p:nvSpPr>
            <p:spPr>
              <a:xfrm>
                <a:off x="7140121" y="2014764"/>
                <a:ext cx="3429000" cy="914400"/>
              </a:xfrm>
              <a:prstGeom prst="roundRect">
                <a:avLst>
                  <a:gd name="adj" fmla="val 50000"/>
                </a:avLst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23" name="Рисунок 22">
                <a:extLst>
                  <a:ext uri="{FF2B5EF4-FFF2-40B4-BE49-F238E27FC236}">
                    <a16:creationId xmlns:a16="http://schemas.microsoft.com/office/drawing/2014/main" id="{BEB1C527-971B-4BFA-9EE6-1876D9ABDF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9091385" y="2042830"/>
                <a:ext cx="838200" cy="838200"/>
              </a:xfrm>
              <a:prstGeom prst="rect">
                <a:avLst/>
              </a:prstGeom>
            </p:spPr>
          </p:pic>
        </p:grpSp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CD1C49E5-463E-427A-A489-90A89E8AAAD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994658" y="7350980"/>
              <a:ext cx="900731" cy="900731"/>
            </a:xfrm>
            <a:prstGeom prst="rect">
              <a:avLst/>
            </a:prstGeom>
          </p:spPr>
        </p:pic>
      </p:grp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C97103E3-C654-45F4-8C6A-15279552A93F}"/>
              </a:ext>
            </a:extLst>
          </p:cNvPr>
          <p:cNvGrpSpPr/>
          <p:nvPr/>
        </p:nvGrpSpPr>
        <p:grpSpPr>
          <a:xfrm>
            <a:off x="7034400" y="5377242"/>
            <a:ext cx="3429000" cy="1214797"/>
            <a:chOff x="8832850" y="5377242"/>
            <a:chExt cx="3429000" cy="1214797"/>
          </a:xfrm>
        </p:grpSpPr>
        <p:grpSp>
          <p:nvGrpSpPr>
            <p:cNvPr id="15" name="Группа 14">
              <a:extLst>
                <a:ext uri="{FF2B5EF4-FFF2-40B4-BE49-F238E27FC236}">
                  <a16:creationId xmlns:a16="http://schemas.microsoft.com/office/drawing/2014/main" id="{F35358D9-28E9-468F-B867-19984BFECF49}"/>
                </a:ext>
              </a:extLst>
            </p:cNvPr>
            <p:cNvGrpSpPr/>
            <p:nvPr/>
          </p:nvGrpSpPr>
          <p:grpSpPr>
            <a:xfrm>
              <a:off x="8832850" y="5377242"/>
              <a:ext cx="3429000" cy="1214797"/>
              <a:chOff x="7140121" y="2014764"/>
              <a:chExt cx="3429000" cy="914400"/>
            </a:xfrm>
            <a:solidFill>
              <a:schemeClr val="tx2">
                <a:lumMod val="60000"/>
                <a:lumOff val="40000"/>
              </a:schemeClr>
            </a:solidFill>
          </p:grpSpPr>
          <p:sp>
            <p:nvSpPr>
              <p:cNvPr id="16" name="Прямоугольник: скругленные углы 15">
                <a:extLst>
                  <a:ext uri="{FF2B5EF4-FFF2-40B4-BE49-F238E27FC236}">
                    <a16:creationId xmlns:a16="http://schemas.microsoft.com/office/drawing/2014/main" id="{A3B04048-AB75-436E-BAB9-0A5FEAC1A6D7}"/>
                  </a:ext>
                </a:extLst>
              </p:cNvPr>
              <p:cNvSpPr/>
              <p:nvPr/>
            </p:nvSpPr>
            <p:spPr>
              <a:xfrm>
                <a:off x="7140121" y="2014764"/>
                <a:ext cx="3429000" cy="914400"/>
              </a:xfrm>
              <a:prstGeom prst="roundRect">
                <a:avLst>
                  <a:gd name="adj" fmla="val 50000"/>
                </a:avLst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20" name="Рисунок 19">
                <a:extLst>
                  <a:ext uri="{FF2B5EF4-FFF2-40B4-BE49-F238E27FC236}">
                    <a16:creationId xmlns:a16="http://schemas.microsoft.com/office/drawing/2014/main" id="{1C9259A1-8FEE-49FF-B3F9-4CC02DD5E4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9091385" y="2042830"/>
                <a:ext cx="838200" cy="838200"/>
              </a:xfrm>
              <a:prstGeom prst="rect">
                <a:avLst/>
              </a:prstGeom>
            </p:spPr>
          </p:pic>
        </p:grpSp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2DFA62DC-4FD2-40A6-814C-AEF0DB0FB42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973744" y="5496371"/>
              <a:ext cx="900731" cy="900731"/>
            </a:xfrm>
            <a:prstGeom prst="rect">
              <a:avLst/>
            </a:prstGeom>
          </p:spPr>
        </p:pic>
      </p:grp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E4402618-A906-4B3C-BDD7-43DAE1F5D637}"/>
              </a:ext>
            </a:extLst>
          </p:cNvPr>
          <p:cNvGrpSpPr/>
          <p:nvPr/>
        </p:nvGrpSpPr>
        <p:grpSpPr>
          <a:xfrm>
            <a:off x="7034563" y="3555454"/>
            <a:ext cx="3429000" cy="1214797"/>
            <a:chOff x="7766050" y="3547824"/>
            <a:chExt cx="3429000" cy="1214797"/>
          </a:xfrm>
        </p:grpSpPr>
        <p:grpSp>
          <p:nvGrpSpPr>
            <p:cNvPr id="11" name="Группа 10">
              <a:extLst>
                <a:ext uri="{FF2B5EF4-FFF2-40B4-BE49-F238E27FC236}">
                  <a16:creationId xmlns:a16="http://schemas.microsoft.com/office/drawing/2014/main" id="{CDFB899E-1A4E-486B-9583-45DBC136BE26}"/>
                </a:ext>
              </a:extLst>
            </p:cNvPr>
            <p:cNvGrpSpPr/>
            <p:nvPr/>
          </p:nvGrpSpPr>
          <p:grpSpPr>
            <a:xfrm>
              <a:off x="7766050" y="3547824"/>
              <a:ext cx="3429000" cy="1214797"/>
              <a:chOff x="7140121" y="2014764"/>
              <a:chExt cx="3429000" cy="914400"/>
            </a:xfrm>
            <a:solidFill>
              <a:schemeClr val="tx2">
                <a:lumMod val="60000"/>
                <a:lumOff val="40000"/>
              </a:schemeClr>
            </a:solidFill>
          </p:grpSpPr>
          <p:sp>
            <p:nvSpPr>
              <p:cNvPr id="13" name="Прямоугольник: скругленные углы 12">
                <a:extLst>
                  <a:ext uri="{FF2B5EF4-FFF2-40B4-BE49-F238E27FC236}">
                    <a16:creationId xmlns:a16="http://schemas.microsoft.com/office/drawing/2014/main" id="{97989FF0-ED9F-462F-8DBF-09ED9B49BB57}"/>
                  </a:ext>
                </a:extLst>
              </p:cNvPr>
              <p:cNvSpPr/>
              <p:nvPr/>
            </p:nvSpPr>
            <p:spPr>
              <a:xfrm>
                <a:off x="7140121" y="2014764"/>
                <a:ext cx="3429000" cy="914400"/>
              </a:xfrm>
              <a:prstGeom prst="roundRect">
                <a:avLst>
                  <a:gd name="adj" fmla="val 50000"/>
                </a:avLst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4" name="Рисунок 13">
                <a:extLst>
                  <a:ext uri="{FF2B5EF4-FFF2-40B4-BE49-F238E27FC236}">
                    <a16:creationId xmlns:a16="http://schemas.microsoft.com/office/drawing/2014/main" id="{1731775B-800E-4D4A-A4C7-561D8FEBE0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9091385" y="2042830"/>
                <a:ext cx="838200" cy="838200"/>
              </a:xfrm>
              <a:prstGeom prst="rect">
                <a:avLst/>
              </a:prstGeom>
            </p:spPr>
          </p:pic>
        </p:grp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3EE5108F-C711-47DB-9695-46FDEEE1E05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903038" y="3692764"/>
              <a:ext cx="904637" cy="898255"/>
            </a:xfrm>
            <a:prstGeom prst="rect">
              <a:avLst/>
            </a:prstGeom>
          </p:spPr>
        </p:pic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E33BB450-33B3-443B-BA52-D0E1880E3360}"/>
              </a:ext>
            </a:extLst>
          </p:cNvPr>
          <p:cNvSpPr txBox="1"/>
          <p:nvPr/>
        </p:nvSpPr>
        <p:spPr>
          <a:xfrm>
            <a:off x="9929734" y="1405486"/>
            <a:ext cx="37338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0" dirty="0">
                <a:solidFill>
                  <a:srgbClr val="9933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Дашборд</a:t>
            </a:r>
            <a:endParaRPr lang="ru-RU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CDB46B7-520A-4BF9-BB8D-3A0C8B8DEE3A}"/>
              </a:ext>
            </a:extLst>
          </p:cNvPr>
          <p:cNvSpPr txBox="1"/>
          <p:nvPr/>
        </p:nvSpPr>
        <p:spPr>
          <a:xfrm>
            <a:off x="14547850" y="1532052"/>
            <a:ext cx="437801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Для прогрессивного управления бизнесом</a:t>
            </a:r>
          </a:p>
        </p:txBody>
      </p:sp>
      <p:pic>
        <p:nvPicPr>
          <p:cNvPr id="5" name="Рисунок 4" descr="Изображение выглядит как ноутбук, компьютер, Компьютерная клавиатура, Устройство ввода&#10;&#10;Автоматически созданное описание">
            <a:extLst>
              <a:ext uri="{FF2B5EF4-FFF2-40B4-BE49-F238E27FC236}">
                <a16:creationId xmlns:a16="http://schemas.microsoft.com/office/drawing/2014/main" id="{8C472FB7-E689-458B-939B-E7192757D5E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481934" cy="11309350"/>
          </a:xfrm>
          <a:prstGeom prst="rect">
            <a:avLst/>
          </a:prstGeom>
        </p:spPr>
      </p:pic>
      <p:sp>
        <p:nvSpPr>
          <p:cNvPr id="17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2978592" y="244475"/>
            <a:ext cx="28956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>
                <a:solidFill>
                  <a:srgbClr val="9933FF"/>
                </a:solidFill>
              </a:rPr>
              <a:t>Решение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29905C3E-BD6F-4814-B30A-543B9056E467}"/>
              </a:ext>
            </a:extLst>
          </p:cNvPr>
          <p:cNvSpPr txBox="1"/>
          <p:nvPr/>
        </p:nvSpPr>
        <p:spPr>
          <a:xfrm>
            <a:off x="10772717" y="3345499"/>
            <a:ext cx="5029200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en-US" sz="3200" i="0" dirty="0">
                <a:solidFill>
                  <a:srgbClr val="9933FF"/>
                </a:solidFill>
                <a:effectLst/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r>
              <a:rPr lang="ru-RU" sz="3200" i="0" dirty="0">
                <a:solidFill>
                  <a:srgbClr val="9933FF"/>
                </a:solidFill>
                <a:effectLst/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Удобная интеграция с 1С</a:t>
            </a:r>
            <a:endParaRPr lang="ru-RU" sz="3200" dirty="0">
              <a:solidFill>
                <a:srgbClr val="9933FF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95C2570-1F19-4247-AE9E-FAAE40B24C6C}"/>
              </a:ext>
            </a:extLst>
          </p:cNvPr>
          <p:cNvSpPr txBox="1"/>
          <p:nvPr/>
        </p:nvSpPr>
        <p:spPr>
          <a:xfrm>
            <a:off x="10898909" y="4032224"/>
            <a:ext cx="650320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И</a:t>
            </a:r>
            <a:r>
              <a:rPr lang="ru-RU" sz="2400" b="0" i="0" dirty="0">
                <a:effectLst/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спользование специализированных инструментов для удобной интеграции с 1С</a:t>
            </a:r>
            <a:endParaRPr lang="ru-RU" sz="24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EDF944E1-C516-4210-AA29-42ED7DA3FC26}"/>
              </a:ext>
            </a:extLst>
          </p:cNvPr>
          <p:cNvCxnSpPr/>
          <p:nvPr/>
        </p:nvCxnSpPr>
        <p:spPr>
          <a:xfrm>
            <a:off x="10772717" y="4032224"/>
            <a:ext cx="6324600" cy="0"/>
          </a:xfrm>
          <a:prstGeom prst="line">
            <a:avLst/>
          </a:prstGeom>
          <a:ln w="28575">
            <a:solidFill>
              <a:srgbClr val="9933FF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4E4BEE76-CF38-4CA8-8B48-FB9CB004A0C8}"/>
              </a:ext>
            </a:extLst>
          </p:cNvPr>
          <p:cNvSpPr txBox="1"/>
          <p:nvPr/>
        </p:nvSpPr>
        <p:spPr>
          <a:xfrm>
            <a:off x="10898909" y="5323240"/>
            <a:ext cx="6007316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3200" i="0" dirty="0">
                <a:solidFill>
                  <a:srgbClr val="9933FF"/>
                </a:solidFill>
                <a:effectLst/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Прогнозирование показателей</a:t>
            </a:r>
            <a:endParaRPr lang="ru-RU" sz="3200" dirty="0">
              <a:solidFill>
                <a:srgbClr val="9933FF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77226120-12E0-485C-89FB-ECDD8F8E87B1}"/>
              </a:ext>
            </a:extLst>
          </p:cNvPr>
          <p:cNvCxnSpPr/>
          <p:nvPr/>
        </p:nvCxnSpPr>
        <p:spPr>
          <a:xfrm>
            <a:off x="10772717" y="6003664"/>
            <a:ext cx="6324600" cy="0"/>
          </a:xfrm>
          <a:prstGeom prst="line">
            <a:avLst/>
          </a:prstGeom>
          <a:ln w="28575">
            <a:solidFill>
              <a:srgbClr val="9933FF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32A2FB30-9122-439E-9B35-5DFC0A69CB36}"/>
              </a:ext>
            </a:extLst>
          </p:cNvPr>
          <p:cNvSpPr txBox="1"/>
          <p:nvPr/>
        </p:nvSpPr>
        <p:spPr>
          <a:xfrm>
            <a:off x="10898909" y="6288244"/>
            <a:ext cx="650320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Прогнозируйте одни показатели, изменяя значения других</a:t>
            </a:r>
          </a:p>
        </p:txBody>
      </p:sp>
    </p:spTree>
    <p:extLst>
      <p:ext uri="{BB962C8B-B14F-4D97-AF65-F5344CB8AC3E}">
        <p14:creationId xmlns:p14="http://schemas.microsoft.com/office/powerpoint/2010/main" val="15795315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5CC02A5B-21FC-4C55-B621-B4FEA7FE411B}"/>
              </a:ext>
            </a:extLst>
          </p:cNvPr>
          <p:cNvGrpSpPr/>
          <p:nvPr/>
        </p:nvGrpSpPr>
        <p:grpSpPr>
          <a:xfrm>
            <a:off x="7038936" y="7207278"/>
            <a:ext cx="3429000" cy="1214797"/>
            <a:chOff x="8862786" y="7207278"/>
            <a:chExt cx="3429000" cy="1214797"/>
          </a:xfrm>
        </p:grpSpPr>
        <p:grpSp>
          <p:nvGrpSpPr>
            <p:cNvPr id="21" name="Группа 20">
              <a:extLst>
                <a:ext uri="{FF2B5EF4-FFF2-40B4-BE49-F238E27FC236}">
                  <a16:creationId xmlns:a16="http://schemas.microsoft.com/office/drawing/2014/main" id="{DB3873C1-7EFF-422F-8153-45E05755C7CE}"/>
                </a:ext>
              </a:extLst>
            </p:cNvPr>
            <p:cNvGrpSpPr/>
            <p:nvPr/>
          </p:nvGrpSpPr>
          <p:grpSpPr>
            <a:xfrm>
              <a:off x="8862786" y="7207278"/>
              <a:ext cx="3429000" cy="1214797"/>
              <a:chOff x="7140121" y="2014764"/>
              <a:chExt cx="3429000" cy="914400"/>
            </a:xfrm>
            <a:solidFill>
              <a:schemeClr val="tx2">
                <a:lumMod val="60000"/>
                <a:lumOff val="40000"/>
              </a:schemeClr>
            </a:solidFill>
          </p:grpSpPr>
          <p:sp>
            <p:nvSpPr>
              <p:cNvPr id="22" name="Прямоугольник: скругленные углы 21">
                <a:extLst>
                  <a:ext uri="{FF2B5EF4-FFF2-40B4-BE49-F238E27FC236}">
                    <a16:creationId xmlns:a16="http://schemas.microsoft.com/office/drawing/2014/main" id="{AACBA3ED-96E8-41AF-8824-C9D71117D5FF}"/>
                  </a:ext>
                </a:extLst>
              </p:cNvPr>
              <p:cNvSpPr/>
              <p:nvPr/>
            </p:nvSpPr>
            <p:spPr>
              <a:xfrm>
                <a:off x="7140121" y="2014764"/>
                <a:ext cx="3429000" cy="914400"/>
              </a:xfrm>
              <a:prstGeom prst="roundRect">
                <a:avLst>
                  <a:gd name="adj" fmla="val 50000"/>
                </a:avLst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23" name="Рисунок 22">
                <a:extLst>
                  <a:ext uri="{FF2B5EF4-FFF2-40B4-BE49-F238E27FC236}">
                    <a16:creationId xmlns:a16="http://schemas.microsoft.com/office/drawing/2014/main" id="{BEB1C527-971B-4BFA-9EE6-1876D9ABDF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9091385" y="2042830"/>
                <a:ext cx="838200" cy="838200"/>
              </a:xfrm>
              <a:prstGeom prst="rect">
                <a:avLst/>
              </a:prstGeom>
            </p:spPr>
          </p:pic>
        </p:grpSp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CD1C49E5-463E-427A-A489-90A89E8AAAD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994658" y="7350980"/>
              <a:ext cx="900731" cy="900731"/>
            </a:xfrm>
            <a:prstGeom prst="rect">
              <a:avLst/>
            </a:prstGeom>
          </p:spPr>
        </p:pic>
      </p:grp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C97103E3-C654-45F4-8C6A-15279552A93F}"/>
              </a:ext>
            </a:extLst>
          </p:cNvPr>
          <p:cNvGrpSpPr/>
          <p:nvPr/>
        </p:nvGrpSpPr>
        <p:grpSpPr>
          <a:xfrm>
            <a:off x="7034400" y="5377242"/>
            <a:ext cx="3429000" cy="1214797"/>
            <a:chOff x="8832850" y="5377242"/>
            <a:chExt cx="3429000" cy="1214797"/>
          </a:xfrm>
        </p:grpSpPr>
        <p:grpSp>
          <p:nvGrpSpPr>
            <p:cNvPr id="15" name="Группа 14">
              <a:extLst>
                <a:ext uri="{FF2B5EF4-FFF2-40B4-BE49-F238E27FC236}">
                  <a16:creationId xmlns:a16="http://schemas.microsoft.com/office/drawing/2014/main" id="{F35358D9-28E9-468F-B867-19984BFECF49}"/>
                </a:ext>
              </a:extLst>
            </p:cNvPr>
            <p:cNvGrpSpPr/>
            <p:nvPr/>
          </p:nvGrpSpPr>
          <p:grpSpPr>
            <a:xfrm>
              <a:off x="8832850" y="5377242"/>
              <a:ext cx="3429000" cy="1214797"/>
              <a:chOff x="7140121" y="2014764"/>
              <a:chExt cx="3429000" cy="914400"/>
            </a:xfrm>
            <a:solidFill>
              <a:schemeClr val="tx2">
                <a:lumMod val="60000"/>
                <a:lumOff val="40000"/>
              </a:schemeClr>
            </a:solidFill>
          </p:grpSpPr>
          <p:sp>
            <p:nvSpPr>
              <p:cNvPr id="16" name="Прямоугольник: скругленные углы 15">
                <a:extLst>
                  <a:ext uri="{FF2B5EF4-FFF2-40B4-BE49-F238E27FC236}">
                    <a16:creationId xmlns:a16="http://schemas.microsoft.com/office/drawing/2014/main" id="{A3B04048-AB75-436E-BAB9-0A5FEAC1A6D7}"/>
                  </a:ext>
                </a:extLst>
              </p:cNvPr>
              <p:cNvSpPr/>
              <p:nvPr/>
            </p:nvSpPr>
            <p:spPr>
              <a:xfrm>
                <a:off x="7140121" y="2014764"/>
                <a:ext cx="3429000" cy="914400"/>
              </a:xfrm>
              <a:prstGeom prst="roundRect">
                <a:avLst>
                  <a:gd name="adj" fmla="val 50000"/>
                </a:avLst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20" name="Рисунок 19">
                <a:extLst>
                  <a:ext uri="{FF2B5EF4-FFF2-40B4-BE49-F238E27FC236}">
                    <a16:creationId xmlns:a16="http://schemas.microsoft.com/office/drawing/2014/main" id="{1C9259A1-8FEE-49FF-B3F9-4CC02DD5E4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9091385" y="2042830"/>
                <a:ext cx="838200" cy="838200"/>
              </a:xfrm>
              <a:prstGeom prst="rect">
                <a:avLst/>
              </a:prstGeom>
            </p:spPr>
          </p:pic>
        </p:grpSp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2DFA62DC-4FD2-40A6-814C-AEF0DB0FB42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973744" y="5496371"/>
              <a:ext cx="900731" cy="900731"/>
            </a:xfrm>
            <a:prstGeom prst="rect">
              <a:avLst/>
            </a:prstGeom>
          </p:spPr>
        </p:pic>
      </p:grp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E4402618-A906-4B3C-BDD7-43DAE1F5D637}"/>
              </a:ext>
            </a:extLst>
          </p:cNvPr>
          <p:cNvGrpSpPr/>
          <p:nvPr/>
        </p:nvGrpSpPr>
        <p:grpSpPr>
          <a:xfrm>
            <a:off x="7034563" y="3555454"/>
            <a:ext cx="3429000" cy="1214797"/>
            <a:chOff x="7766050" y="3547824"/>
            <a:chExt cx="3429000" cy="1214797"/>
          </a:xfrm>
        </p:grpSpPr>
        <p:grpSp>
          <p:nvGrpSpPr>
            <p:cNvPr id="11" name="Группа 10">
              <a:extLst>
                <a:ext uri="{FF2B5EF4-FFF2-40B4-BE49-F238E27FC236}">
                  <a16:creationId xmlns:a16="http://schemas.microsoft.com/office/drawing/2014/main" id="{CDFB899E-1A4E-486B-9583-45DBC136BE26}"/>
                </a:ext>
              </a:extLst>
            </p:cNvPr>
            <p:cNvGrpSpPr/>
            <p:nvPr/>
          </p:nvGrpSpPr>
          <p:grpSpPr>
            <a:xfrm>
              <a:off x="7766050" y="3547824"/>
              <a:ext cx="3429000" cy="1214797"/>
              <a:chOff x="7140121" y="2014764"/>
              <a:chExt cx="3429000" cy="914400"/>
            </a:xfrm>
            <a:solidFill>
              <a:schemeClr val="tx2">
                <a:lumMod val="60000"/>
                <a:lumOff val="40000"/>
              </a:schemeClr>
            </a:solidFill>
          </p:grpSpPr>
          <p:sp>
            <p:nvSpPr>
              <p:cNvPr id="13" name="Прямоугольник: скругленные углы 12">
                <a:extLst>
                  <a:ext uri="{FF2B5EF4-FFF2-40B4-BE49-F238E27FC236}">
                    <a16:creationId xmlns:a16="http://schemas.microsoft.com/office/drawing/2014/main" id="{97989FF0-ED9F-462F-8DBF-09ED9B49BB57}"/>
                  </a:ext>
                </a:extLst>
              </p:cNvPr>
              <p:cNvSpPr/>
              <p:nvPr/>
            </p:nvSpPr>
            <p:spPr>
              <a:xfrm>
                <a:off x="7140121" y="2014764"/>
                <a:ext cx="3429000" cy="914400"/>
              </a:xfrm>
              <a:prstGeom prst="roundRect">
                <a:avLst>
                  <a:gd name="adj" fmla="val 50000"/>
                </a:avLst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4" name="Рисунок 13">
                <a:extLst>
                  <a:ext uri="{FF2B5EF4-FFF2-40B4-BE49-F238E27FC236}">
                    <a16:creationId xmlns:a16="http://schemas.microsoft.com/office/drawing/2014/main" id="{1731775B-800E-4D4A-A4C7-561D8FEBE0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9091385" y="2042830"/>
                <a:ext cx="838200" cy="838200"/>
              </a:xfrm>
              <a:prstGeom prst="rect">
                <a:avLst/>
              </a:prstGeom>
            </p:spPr>
          </p:pic>
        </p:grp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3EE5108F-C711-47DB-9695-46FDEEE1E05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903038" y="3692764"/>
              <a:ext cx="904637" cy="898255"/>
            </a:xfrm>
            <a:prstGeom prst="rect">
              <a:avLst/>
            </a:prstGeom>
          </p:spPr>
        </p:pic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E33BB450-33B3-443B-BA52-D0E1880E3360}"/>
              </a:ext>
            </a:extLst>
          </p:cNvPr>
          <p:cNvSpPr txBox="1"/>
          <p:nvPr/>
        </p:nvSpPr>
        <p:spPr>
          <a:xfrm>
            <a:off x="9929734" y="1405486"/>
            <a:ext cx="37338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0" dirty="0">
                <a:solidFill>
                  <a:srgbClr val="9933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Дашборд</a:t>
            </a:r>
            <a:endParaRPr lang="ru-RU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CDB46B7-520A-4BF9-BB8D-3A0C8B8DEE3A}"/>
              </a:ext>
            </a:extLst>
          </p:cNvPr>
          <p:cNvSpPr txBox="1"/>
          <p:nvPr/>
        </p:nvSpPr>
        <p:spPr>
          <a:xfrm>
            <a:off x="14547850" y="1532052"/>
            <a:ext cx="437801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Для прогрессивного управления бизнесом</a:t>
            </a:r>
          </a:p>
        </p:txBody>
      </p:sp>
      <p:pic>
        <p:nvPicPr>
          <p:cNvPr id="5" name="Рисунок 4" descr="Изображение выглядит как ноутбук, компьютер, Компьютерная клавиатура, Устройство ввода&#10;&#10;Автоматически созданное описание">
            <a:extLst>
              <a:ext uri="{FF2B5EF4-FFF2-40B4-BE49-F238E27FC236}">
                <a16:creationId xmlns:a16="http://schemas.microsoft.com/office/drawing/2014/main" id="{8C472FB7-E689-458B-939B-E7192757D5E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481934" cy="11309350"/>
          </a:xfrm>
          <a:prstGeom prst="rect">
            <a:avLst/>
          </a:prstGeom>
        </p:spPr>
      </p:pic>
      <p:sp>
        <p:nvSpPr>
          <p:cNvPr id="17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2978592" y="244475"/>
            <a:ext cx="28956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>
                <a:solidFill>
                  <a:srgbClr val="9933FF"/>
                </a:solidFill>
              </a:rPr>
              <a:t>Решение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29905C3E-BD6F-4814-B30A-543B9056E467}"/>
              </a:ext>
            </a:extLst>
          </p:cNvPr>
          <p:cNvSpPr txBox="1"/>
          <p:nvPr/>
        </p:nvSpPr>
        <p:spPr>
          <a:xfrm>
            <a:off x="10772717" y="3345499"/>
            <a:ext cx="5029200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en-US" sz="3200" i="0" dirty="0">
                <a:solidFill>
                  <a:srgbClr val="9933FF"/>
                </a:solidFill>
                <a:effectLst/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r>
              <a:rPr lang="ru-RU" sz="3200" i="0" dirty="0">
                <a:solidFill>
                  <a:srgbClr val="9933FF"/>
                </a:solidFill>
                <a:effectLst/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Удобная интеграция с 1С</a:t>
            </a:r>
            <a:endParaRPr lang="ru-RU" sz="3200" dirty="0">
              <a:solidFill>
                <a:srgbClr val="9933FF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95C2570-1F19-4247-AE9E-FAAE40B24C6C}"/>
              </a:ext>
            </a:extLst>
          </p:cNvPr>
          <p:cNvSpPr txBox="1"/>
          <p:nvPr/>
        </p:nvSpPr>
        <p:spPr>
          <a:xfrm>
            <a:off x="10898909" y="4032224"/>
            <a:ext cx="650320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И</a:t>
            </a:r>
            <a:r>
              <a:rPr lang="ru-RU" sz="2400" b="0" i="0" dirty="0">
                <a:effectLst/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спользование специализированных инструментов для удобной интеграции с 1С</a:t>
            </a:r>
            <a:endParaRPr lang="ru-RU" sz="24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EDF944E1-C516-4210-AA29-42ED7DA3FC26}"/>
              </a:ext>
            </a:extLst>
          </p:cNvPr>
          <p:cNvCxnSpPr/>
          <p:nvPr/>
        </p:nvCxnSpPr>
        <p:spPr>
          <a:xfrm>
            <a:off x="10772717" y="4032224"/>
            <a:ext cx="6324600" cy="0"/>
          </a:xfrm>
          <a:prstGeom prst="line">
            <a:avLst/>
          </a:prstGeom>
          <a:ln w="28575">
            <a:solidFill>
              <a:srgbClr val="9933FF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4E4BEE76-CF38-4CA8-8B48-FB9CB004A0C8}"/>
              </a:ext>
            </a:extLst>
          </p:cNvPr>
          <p:cNvSpPr txBox="1"/>
          <p:nvPr/>
        </p:nvSpPr>
        <p:spPr>
          <a:xfrm>
            <a:off x="10898909" y="5323240"/>
            <a:ext cx="6007316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3200" i="0" dirty="0">
                <a:solidFill>
                  <a:srgbClr val="9933FF"/>
                </a:solidFill>
                <a:effectLst/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Прогнозирование показателей</a:t>
            </a:r>
            <a:endParaRPr lang="ru-RU" sz="3200" dirty="0">
              <a:solidFill>
                <a:srgbClr val="9933FF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77226120-12E0-485C-89FB-ECDD8F8E87B1}"/>
              </a:ext>
            </a:extLst>
          </p:cNvPr>
          <p:cNvCxnSpPr/>
          <p:nvPr/>
        </p:nvCxnSpPr>
        <p:spPr>
          <a:xfrm>
            <a:off x="10772717" y="6003664"/>
            <a:ext cx="6324600" cy="0"/>
          </a:xfrm>
          <a:prstGeom prst="line">
            <a:avLst/>
          </a:prstGeom>
          <a:ln w="28575">
            <a:solidFill>
              <a:srgbClr val="9933FF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32A2FB30-9122-439E-9B35-5DFC0A69CB36}"/>
              </a:ext>
            </a:extLst>
          </p:cNvPr>
          <p:cNvSpPr txBox="1"/>
          <p:nvPr/>
        </p:nvSpPr>
        <p:spPr>
          <a:xfrm>
            <a:off x="10898909" y="6288244"/>
            <a:ext cx="650320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Прогнозируйте одни показатели, изменяя значения других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FA6135E-0258-4B14-B467-79C1BCFCB052}"/>
              </a:ext>
            </a:extLst>
          </p:cNvPr>
          <p:cNvSpPr txBox="1"/>
          <p:nvPr/>
        </p:nvSpPr>
        <p:spPr>
          <a:xfrm>
            <a:off x="10898909" y="7171610"/>
            <a:ext cx="6007316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3200" i="0" dirty="0">
                <a:solidFill>
                  <a:srgbClr val="9933FF"/>
                </a:solidFill>
                <a:effectLst/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Масштабируемость</a:t>
            </a:r>
            <a:endParaRPr lang="ru-RU" sz="3200" dirty="0">
              <a:solidFill>
                <a:srgbClr val="9933FF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id="{A73D6C49-5847-4A52-A61E-334D10D01A0A}"/>
              </a:ext>
            </a:extLst>
          </p:cNvPr>
          <p:cNvCxnSpPr/>
          <p:nvPr/>
        </p:nvCxnSpPr>
        <p:spPr>
          <a:xfrm>
            <a:off x="10772717" y="7852034"/>
            <a:ext cx="6324600" cy="0"/>
          </a:xfrm>
          <a:prstGeom prst="line">
            <a:avLst/>
          </a:prstGeom>
          <a:ln w="28575">
            <a:solidFill>
              <a:srgbClr val="9933FF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F89D3D4E-3A38-4097-86C8-E66C5B200150}"/>
              </a:ext>
            </a:extLst>
          </p:cNvPr>
          <p:cNvSpPr txBox="1"/>
          <p:nvPr/>
        </p:nvSpPr>
        <p:spPr>
          <a:xfrm>
            <a:off x="10898909" y="8080537"/>
            <a:ext cx="827177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Добавляйте новые показатели, увеличивайте объемы  обрабатываемой информации</a:t>
            </a:r>
          </a:p>
        </p:txBody>
      </p:sp>
    </p:spTree>
    <p:extLst>
      <p:ext uri="{BB962C8B-B14F-4D97-AF65-F5344CB8AC3E}">
        <p14:creationId xmlns:p14="http://schemas.microsoft.com/office/powerpoint/2010/main" val="15588312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3747750" y="320674"/>
            <a:ext cx="67056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>
                <a:solidFill>
                  <a:srgbClr val="9933FF"/>
                </a:solidFill>
              </a:rPr>
              <a:t>Научная новизна идеи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020409FE-2617-4898-948B-F5C72FA982E5}"/>
              </a:ext>
            </a:extLst>
          </p:cNvPr>
          <p:cNvGrpSpPr/>
          <p:nvPr/>
        </p:nvGrpSpPr>
        <p:grpSpPr>
          <a:xfrm rot="10800000">
            <a:off x="571450" y="2149475"/>
            <a:ext cx="6966000" cy="6979948"/>
            <a:chOff x="-245783" y="2061353"/>
            <a:chExt cx="2767351" cy="2789285"/>
          </a:xfrm>
        </p:grpSpPr>
        <p:sp>
          <p:nvSpPr>
            <p:cNvPr id="31" name="Полилиния: фигура 30">
              <a:extLst>
                <a:ext uri="{FF2B5EF4-FFF2-40B4-BE49-F238E27FC236}">
                  <a16:creationId xmlns:a16="http://schemas.microsoft.com/office/drawing/2014/main" id="{77EE98E9-DF60-4AEC-84AA-B7514708E2A2}"/>
                </a:ext>
              </a:extLst>
            </p:cNvPr>
            <p:cNvSpPr/>
            <p:nvPr/>
          </p:nvSpPr>
          <p:spPr>
            <a:xfrm>
              <a:off x="1170204" y="2061353"/>
              <a:ext cx="1345714" cy="1361726"/>
            </a:xfrm>
            <a:custGeom>
              <a:avLst/>
              <a:gdLst>
                <a:gd name="connsiteX0" fmla="*/ 0 w 1421637"/>
                <a:gd name="connsiteY0" fmla="*/ 0 h 1421637"/>
                <a:gd name="connsiteX1" fmla="*/ 1421637 w 1421637"/>
                <a:gd name="connsiteY1" fmla="*/ 1421637 h 1421637"/>
                <a:gd name="connsiteX2" fmla="*/ 708846 w 1421637"/>
                <a:gd name="connsiteY2" fmla="*/ 1421637 h 1421637"/>
                <a:gd name="connsiteX3" fmla="*/ 137450 w 1421637"/>
                <a:gd name="connsiteY3" fmla="*/ 753016 h 1421637"/>
                <a:gd name="connsiteX4" fmla="*/ 0 w 1421637"/>
                <a:gd name="connsiteY4" fmla="*/ 739801 h 1421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1637" h="1421637">
                  <a:moveTo>
                    <a:pt x="0" y="0"/>
                  </a:moveTo>
                  <a:cubicBezTo>
                    <a:pt x="785148" y="0"/>
                    <a:pt x="1421637" y="636489"/>
                    <a:pt x="1421637" y="1421637"/>
                  </a:cubicBezTo>
                  <a:lnTo>
                    <a:pt x="708846" y="1421637"/>
                  </a:lnTo>
                  <a:cubicBezTo>
                    <a:pt x="708846" y="1091826"/>
                    <a:pt x="463545" y="816655"/>
                    <a:pt x="137450" y="753016"/>
                  </a:cubicBezTo>
                  <a:lnTo>
                    <a:pt x="0" y="739801"/>
                  </a:lnTo>
                  <a:close/>
                </a:path>
              </a:pathLst>
            </a:custGeom>
            <a:solidFill>
              <a:schemeClr val="accent6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85882" tIns="557756" rIns="371589" bIns="1502806" numCol="1" spcCol="1270" anchor="ctr" anchorCtr="0">
              <a:noAutofit/>
            </a:bodyPr>
            <a:lstStyle/>
            <a:p>
              <a:pPr marL="0" lvl="0" indent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2500" kern="1200" dirty="0"/>
            </a:p>
          </p:txBody>
        </p:sp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id="{5EF1BC85-F8AA-4785-8BD1-7ABB3CFC6E7E}"/>
                </a:ext>
              </a:extLst>
            </p:cNvPr>
            <p:cNvSpPr/>
            <p:nvPr/>
          </p:nvSpPr>
          <p:spPr>
            <a:xfrm>
              <a:off x="1175854" y="3488912"/>
              <a:ext cx="1345714" cy="1361726"/>
            </a:xfrm>
            <a:custGeom>
              <a:avLst/>
              <a:gdLst>
                <a:gd name="connsiteX0" fmla="*/ 716114 w 1421637"/>
                <a:gd name="connsiteY0" fmla="*/ 0 h 1421637"/>
                <a:gd name="connsiteX1" fmla="*/ 1421637 w 1421637"/>
                <a:gd name="connsiteY1" fmla="*/ 0 h 1421637"/>
                <a:gd name="connsiteX2" fmla="*/ 0 w 1421637"/>
                <a:gd name="connsiteY2" fmla="*/ 1421637 h 1421637"/>
                <a:gd name="connsiteX3" fmla="*/ 0 w 1421637"/>
                <a:gd name="connsiteY3" fmla="*/ 676457 h 1421637"/>
                <a:gd name="connsiteX4" fmla="*/ 1122 w 1421637"/>
                <a:gd name="connsiteY4" fmla="*/ 676565 h 1421637"/>
                <a:gd name="connsiteX5" fmla="*/ 702201 w 1421637"/>
                <a:gd name="connsiteY5" fmla="*/ 131623 h 1421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1637" h="1421637">
                  <a:moveTo>
                    <a:pt x="716114" y="0"/>
                  </a:moveTo>
                  <a:lnTo>
                    <a:pt x="1421637" y="0"/>
                  </a:lnTo>
                  <a:cubicBezTo>
                    <a:pt x="1421637" y="785148"/>
                    <a:pt x="785148" y="1421637"/>
                    <a:pt x="0" y="1421637"/>
                  </a:cubicBezTo>
                  <a:lnTo>
                    <a:pt x="0" y="676457"/>
                  </a:lnTo>
                  <a:lnTo>
                    <a:pt x="1122" y="676565"/>
                  </a:lnTo>
                  <a:cubicBezTo>
                    <a:pt x="346944" y="676565"/>
                    <a:pt x="635473" y="442621"/>
                    <a:pt x="702201" y="131623"/>
                  </a:cubicBezTo>
                  <a:close/>
                </a:path>
              </a:pathLst>
            </a:custGeom>
            <a:solidFill>
              <a:srgbClr val="FF0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04160" tIns="1504161" rIns="353311" bIns="556401" numCol="1" spcCol="1270" anchor="ctr" anchorCtr="0">
              <a:noAutofit/>
            </a:bodyPr>
            <a:lstStyle/>
            <a:p>
              <a:pPr marL="0" lvl="0" indent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2500" kern="1200" dirty="0"/>
            </a:p>
          </p:txBody>
        </p:sp>
        <p:sp>
          <p:nvSpPr>
            <p:cNvPr id="33" name="Полилиния: фигура 32">
              <a:extLst>
                <a:ext uri="{FF2B5EF4-FFF2-40B4-BE49-F238E27FC236}">
                  <a16:creationId xmlns:a16="http://schemas.microsoft.com/office/drawing/2014/main" id="{43ABF540-5B44-4F6D-AE9B-A47C4067EF13}"/>
                </a:ext>
              </a:extLst>
            </p:cNvPr>
            <p:cNvSpPr/>
            <p:nvPr/>
          </p:nvSpPr>
          <p:spPr>
            <a:xfrm>
              <a:off x="-245783" y="3488912"/>
              <a:ext cx="1345714" cy="1361726"/>
            </a:xfrm>
            <a:custGeom>
              <a:avLst/>
              <a:gdLst>
                <a:gd name="connsiteX0" fmla="*/ 0 w 1421637"/>
                <a:gd name="connsiteY0" fmla="*/ 0 h 1421637"/>
                <a:gd name="connsiteX1" fmla="*/ 694849 w 1421637"/>
                <a:gd name="connsiteY1" fmla="*/ 0 h 1421637"/>
                <a:gd name="connsiteX2" fmla="*/ 708136 w 1421637"/>
                <a:gd name="connsiteY2" fmla="*/ 125701 h 1421637"/>
                <a:gd name="connsiteX3" fmla="*/ 1409215 w 1421637"/>
                <a:gd name="connsiteY3" fmla="*/ 670643 h 1421637"/>
                <a:gd name="connsiteX4" fmla="*/ 1421637 w 1421637"/>
                <a:gd name="connsiteY4" fmla="*/ 669449 h 1421637"/>
                <a:gd name="connsiteX5" fmla="*/ 1421637 w 1421637"/>
                <a:gd name="connsiteY5" fmla="*/ 1421637 h 1421637"/>
                <a:gd name="connsiteX6" fmla="*/ 0 w 1421637"/>
                <a:gd name="connsiteY6" fmla="*/ 0 h 1421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1637" h="1421637">
                  <a:moveTo>
                    <a:pt x="0" y="0"/>
                  </a:moveTo>
                  <a:lnTo>
                    <a:pt x="694849" y="0"/>
                  </a:lnTo>
                  <a:lnTo>
                    <a:pt x="708136" y="125701"/>
                  </a:lnTo>
                  <a:cubicBezTo>
                    <a:pt x="774865" y="436699"/>
                    <a:pt x="1063393" y="670643"/>
                    <a:pt x="1409215" y="670643"/>
                  </a:cubicBezTo>
                  <a:lnTo>
                    <a:pt x="1421637" y="669449"/>
                  </a:lnTo>
                  <a:lnTo>
                    <a:pt x="1421637" y="1421637"/>
                  </a:lnTo>
                  <a:cubicBezTo>
                    <a:pt x="636489" y="1421637"/>
                    <a:pt x="0" y="785148"/>
                    <a:pt x="0" y="0"/>
                  </a:cubicBezTo>
                  <a:close/>
                </a:path>
              </a:pathLst>
            </a:custGeom>
            <a:solidFill>
              <a:srgbClr val="9933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53311" tIns="1504161" rIns="1504160" bIns="556401" numCol="1" spcCol="1270" anchor="ctr" anchorCtr="0">
              <a:noAutofit/>
            </a:bodyPr>
            <a:lstStyle/>
            <a:p>
              <a:pPr marL="0" lvl="0" indent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2500" kern="1200" dirty="0"/>
            </a:p>
          </p:txBody>
        </p:sp>
        <p:sp>
          <p:nvSpPr>
            <p:cNvPr id="34" name="Полилиния: фигура 33">
              <a:extLst>
                <a:ext uri="{FF2B5EF4-FFF2-40B4-BE49-F238E27FC236}">
                  <a16:creationId xmlns:a16="http://schemas.microsoft.com/office/drawing/2014/main" id="{40C88074-E3A9-41E1-986A-3195D08E9E81}"/>
                </a:ext>
              </a:extLst>
            </p:cNvPr>
            <p:cNvSpPr/>
            <p:nvPr/>
          </p:nvSpPr>
          <p:spPr>
            <a:xfrm>
              <a:off x="-245783" y="2061353"/>
              <a:ext cx="1345714" cy="1361726"/>
            </a:xfrm>
            <a:custGeom>
              <a:avLst/>
              <a:gdLst>
                <a:gd name="connsiteX0" fmla="*/ 1421637 w 1421637"/>
                <a:gd name="connsiteY0" fmla="*/ 0 h 1421637"/>
                <a:gd name="connsiteX1" fmla="*/ 1421637 w 1421637"/>
                <a:gd name="connsiteY1" fmla="*/ 733771 h 1421637"/>
                <a:gd name="connsiteX2" fmla="*/ 1415987 w 1421637"/>
                <a:gd name="connsiteY2" fmla="*/ 733228 h 1421637"/>
                <a:gd name="connsiteX3" fmla="*/ 700369 w 1421637"/>
                <a:gd name="connsiteY3" fmla="*/ 1415715 h 1421637"/>
                <a:gd name="connsiteX4" fmla="*/ 700995 w 1421637"/>
                <a:gd name="connsiteY4" fmla="*/ 1421637 h 1421637"/>
                <a:gd name="connsiteX5" fmla="*/ 0 w 1421637"/>
                <a:gd name="connsiteY5" fmla="*/ 1421637 h 1421637"/>
                <a:gd name="connsiteX6" fmla="*/ 1421637 w 1421637"/>
                <a:gd name="connsiteY6" fmla="*/ 0 h 1421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1637" h="1421637">
                  <a:moveTo>
                    <a:pt x="1421637" y="0"/>
                  </a:moveTo>
                  <a:lnTo>
                    <a:pt x="1421637" y="733771"/>
                  </a:lnTo>
                  <a:lnTo>
                    <a:pt x="1415987" y="733228"/>
                  </a:lnTo>
                  <a:cubicBezTo>
                    <a:pt x="1020762" y="733228"/>
                    <a:pt x="700369" y="1038788"/>
                    <a:pt x="700369" y="1415715"/>
                  </a:cubicBezTo>
                  <a:lnTo>
                    <a:pt x="700995" y="1421637"/>
                  </a:lnTo>
                  <a:lnTo>
                    <a:pt x="0" y="1421637"/>
                  </a:lnTo>
                  <a:cubicBezTo>
                    <a:pt x="0" y="636489"/>
                    <a:pt x="636489" y="0"/>
                    <a:pt x="1421637" y="0"/>
                  </a:cubicBezTo>
                  <a:close/>
                </a:path>
              </a:pathLst>
            </a:custGeom>
            <a:solidFill>
              <a:srgbClr val="F92FC4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8871" tIns="591962" rIns="1539720" bIns="1539720" numCol="1" spcCol="1270" anchor="ctr" anchorCtr="0">
              <a:noAutofit/>
            </a:bodyPr>
            <a:lstStyle/>
            <a:p>
              <a:pPr marL="0" lvl="0" indent="0" algn="ctr" defTabSz="2355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5300" kern="1200"/>
            </a:p>
          </p:txBody>
        </p:sp>
      </p:grpSp>
      <p:sp>
        <p:nvSpPr>
          <p:cNvPr id="40" name="Прямоугольник: скругленные углы 39">
            <a:extLst>
              <a:ext uri="{FF2B5EF4-FFF2-40B4-BE49-F238E27FC236}">
                <a16:creationId xmlns:a16="http://schemas.microsoft.com/office/drawing/2014/main" id="{5FB82BED-B496-47F6-BA70-C46156230C54}"/>
              </a:ext>
            </a:extLst>
          </p:cNvPr>
          <p:cNvSpPr/>
          <p:nvPr/>
        </p:nvSpPr>
        <p:spPr>
          <a:xfrm>
            <a:off x="10052049" y="3747126"/>
            <a:ext cx="6095999" cy="1304325"/>
          </a:xfrm>
          <a:prstGeom prst="roundRect">
            <a:avLst>
              <a:gd name="adj" fmla="val 50000"/>
            </a:avLst>
          </a:prstGeom>
          <a:solidFill>
            <a:srgbClr val="993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Удобство использования и наглядность</a:t>
            </a:r>
          </a:p>
        </p:txBody>
      </p:sp>
      <p:sp>
        <p:nvSpPr>
          <p:cNvPr id="41" name="Прямоугольник: скругленные углы 40">
            <a:extLst>
              <a:ext uri="{FF2B5EF4-FFF2-40B4-BE49-F238E27FC236}">
                <a16:creationId xmlns:a16="http://schemas.microsoft.com/office/drawing/2014/main" id="{DA0DEE84-5671-4BBD-9B45-B44807CEDFA9}"/>
              </a:ext>
            </a:extLst>
          </p:cNvPr>
          <p:cNvSpPr/>
          <p:nvPr/>
        </p:nvSpPr>
        <p:spPr>
          <a:xfrm>
            <a:off x="10024678" y="6128729"/>
            <a:ext cx="6123371" cy="1304325"/>
          </a:xfrm>
          <a:prstGeom prst="roundRect">
            <a:avLst>
              <a:gd name="adj" fmla="val 50000"/>
            </a:avLst>
          </a:prstGeom>
          <a:solidFill>
            <a:srgbClr val="F92F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Функциональность анализа доходов и расходов</a:t>
            </a:r>
          </a:p>
        </p:txBody>
      </p:sp>
      <p:cxnSp>
        <p:nvCxnSpPr>
          <p:cNvPr id="44" name="Прямая со стрелкой 43">
            <a:extLst>
              <a:ext uri="{FF2B5EF4-FFF2-40B4-BE49-F238E27FC236}">
                <a16:creationId xmlns:a16="http://schemas.microsoft.com/office/drawing/2014/main" id="{875AB4A1-2C33-44EF-AA3E-0E0C9EF0BBC5}"/>
              </a:ext>
            </a:extLst>
          </p:cNvPr>
          <p:cNvCxnSpPr>
            <a:cxnSpLocks/>
          </p:cNvCxnSpPr>
          <p:nvPr/>
        </p:nvCxnSpPr>
        <p:spPr>
          <a:xfrm>
            <a:off x="7357679" y="6797675"/>
            <a:ext cx="2666999" cy="0"/>
          </a:xfrm>
          <a:prstGeom prst="straightConnector1">
            <a:avLst/>
          </a:prstGeom>
          <a:ln w="38100">
            <a:solidFill>
              <a:srgbClr val="F92FC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1B994446-981D-480A-8A00-5FD15D9A21E4}"/>
              </a:ext>
            </a:extLst>
          </p:cNvPr>
          <p:cNvCxnSpPr>
            <a:cxnSpLocks/>
            <a:endCxn id="40" idx="1"/>
          </p:cNvCxnSpPr>
          <p:nvPr/>
        </p:nvCxnSpPr>
        <p:spPr>
          <a:xfrm>
            <a:off x="7385050" y="4399289"/>
            <a:ext cx="2666999" cy="0"/>
          </a:xfrm>
          <a:prstGeom prst="straightConnector1">
            <a:avLst/>
          </a:prstGeom>
          <a:ln w="38100">
            <a:solidFill>
              <a:srgbClr val="9933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48324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3747750" y="320674"/>
            <a:ext cx="67056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>
                <a:solidFill>
                  <a:srgbClr val="9933FF"/>
                </a:solidFill>
              </a:rPr>
              <a:t>Научная новизна идеи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020409FE-2617-4898-948B-F5C72FA982E5}"/>
              </a:ext>
            </a:extLst>
          </p:cNvPr>
          <p:cNvGrpSpPr/>
          <p:nvPr/>
        </p:nvGrpSpPr>
        <p:grpSpPr>
          <a:xfrm>
            <a:off x="603250" y="2179926"/>
            <a:ext cx="6967501" cy="6949497"/>
            <a:chOff x="-245783" y="2061353"/>
            <a:chExt cx="2767351" cy="2789285"/>
          </a:xfrm>
        </p:grpSpPr>
        <p:sp>
          <p:nvSpPr>
            <p:cNvPr id="31" name="Полилиния: фигура 30">
              <a:extLst>
                <a:ext uri="{FF2B5EF4-FFF2-40B4-BE49-F238E27FC236}">
                  <a16:creationId xmlns:a16="http://schemas.microsoft.com/office/drawing/2014/main" id="{77EE98E9-DF60-4AEC-84AA-B7514708E2A2}"/>
                </a:ext>
              </a:extLst>
            </p:cNvPr>
            <p:cNvSpPr/>
            <p:nvPr/>
          </p:nvSpPr>
          <p:spPr>
            <a:xfrm>
              <a:off x="1170204" y="2061353"/>
              <a:ext cx="1345714" cy="1361726"/>
            </a:xfrm>
            <a:custGeom>
              <a:avLst/>
              <a:gdLst>
                <a:gd name="connsiteX0" fmla="*/ 0 w 1421637"/>
                <a:gd name="connsiteY0" fmla="*/ 0 h 1421637"/>
                <a:gd name="connsiteX1" fmla="*/ 1421637 w 1421637"/>
                <a:gd name="connsiteY1" fmla="*/ 1421637 h 1421637"/>
                <a:gd name="connsiteX2" fmla="*/ 708846 w 1421637"/>
                <a:gd name="connsiteY2" fmla="*/ 1421637 h 1421637"/>
                <a:gd name="connsiteX3" fmla="*/ 137450 w 1421637"/>
                <a:gd name="connsiteY3" fmla="*/ 753016 h 1421637"/>
                <a:gd name="connsiteX4" fmla="*/ 0 w 1421637"/>
                <a:gd name="connsiteY4" fmla="*/ 739801 h 1421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1637" h="1421637">
                  <a:moveTo>
                    <a:pt x="0" y="0"/>
                  </a:moveTo>
                  <a:cubicBezTo>
                    <a:pt x="785148" y="0"/>
                    <a:pt x="1421637" y="636489"/>
                    <a:pt x="1421637" y="1421637"/>
                  </a:cubicBezTo>
                  <a:lnTo>
                    <a:pt x="708846" y="1421637"/>
                  </a:lnTo>
                  <a:cubicBezTo>
                    <a:pt x="708846" y="1091826"/>
                    <a:pt x="463545" y="816655"/>
                    <a:pt x="137450" y="753016"/>
                  </a:cubicBezTo>
                  <a:lnTo>
                    <a:pt x="0" y="739801"/>
                  </a:lnTo>
                  <a:close/>
                </a:path>
              </a:pathLst>
            </a:custGeom>
            <a:solidFill>
              <a:schemeClr val="accent6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85882" tIns="557756" rIns="371589" bIns="1502806" numCol="1" spcCol="1270" anchor="ctr" anchorCtr="0">
              <a:noAutofit/>
            </a:bodyPr>
            <a:lstStyle/>
            <a:p>
              <a:pPr marL="0" lvl="0" indent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2500" kern="1200" dirty="0"/>
            </a:p>
          </p:txBody>
        </p:sp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id="{5EF1BC85-F8AA-4785-8BD1-7ABB3CFC6E7E}"/>
                </a:ext>
              </a:extLst>
            </p:cNvPr>
            <p:cNvSpPr/>
            <p:nvPr/>
          </p:nvSpPr>
          <p:spPr>
            <a:xfrm>
              <a:off x="1175854" y="3488912"/>
              <a:ext cx="1345714" cy="1361726"/>
            </a:xfrm>
            <a:custGeom>
              <a:avLst/>
              <a:gdLst>
                <a:gd name="connsiteX0" fmla="*/ 716114 w 1421637"/>
                <a:gd name="connsiteY0" fmla="*/ 0 h 1421637"/>
                <a:gd name="connsiteX1" fmla="*/ 1421637 w 1421637"/>
                <a:gd name="connsiteY1" fmla="*/ 0 h 1421637"/>
                <a:gd name="connsiteX2" fmla="*/ 0 w 1421637"/>
                <a:gd name="connsiteY2" fmla="*/ 1421637 h 1421637"/>
                <a:gd name="connsiteX3" fmla="*/ 0 w 1421637"/>
                <a:gd name="connsiteY3" fmla="*/ 676457 h 1421637"/>
                <a:gd name="connsiteX4" fmla="*/ 1122 w 1421637"/>
                <a:gd name="connsiteY4" fmla="*/ 676565 h 1421637"/>
                <a:gd name="connsiteX5" fmla="*/ 702201 w 1421637"/>
                <a:gd name="connsiteY5" fmla="*/ 131623 h 1421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1637" h="1421637">
                  <a:moveTo>
                    <a:pt x="716114" y="0"/>
                  </a:moveTo>
                  <a:lnTo>
                    <a:pt x="1421637" y="0"/>
                  </a:lnTo>
                  <a:cubicBezTo>
                    <a:pt x="1421637" y="785148"/>
                    <a:pt x="785148" y="1421637"/>
                    <a:pt x="0" y="1421637"/>
                  </a:cubicBezTo>
                  <a:lnTo>
                    <a:pt x="0" y="676457"/>
                  </a:lnTo>
                  <a:lnTo>
                    <a:pt x="1122" y="676565"/>
                  </a:lnTo>
                  <a:cubicBezTo>
                    <a:pt x="346944" y="676565"/>
                    <a:pt x="635473" y="442621"/>
                    <a:pt x="702201" y="131623"/>
                  </a:cubicBezTo>
                  <a:close/>
                </a:path>
              </a:pathLst>
            </a:custGeom>
            <a:solidFill>
              <a:srgbClr val="FF0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04160" tIns="1504161" rIns="353311" bIns="556401" numCol="1" spcCol="1270" anchor="ctr" anchorCtr="0">
              <a:noAutofit/>
            </a:bodyPr>
            <a:lstStyle/>
            <a:p>
              <a:pPr marL="0" lvl="0" indent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2500" kern="1200" dirty="0"/>
            </a:p>
          </p:txBody>
        </p:sp>
        <p:sp>
          <p:nvSpPr>
            <p:cNvPr id="33" name="Полилиния: фигура 32">
              <a:extLst>
                <a:ext uri="{FF2B5EF4-FFF2-40B4-BE49-F238E27FC236}">
                  <a16:creationId xmlns:a16="http://schemas.microsoft.com/office/drawing/2014/main" id="{43ABF540-5B44-4F6D-AE9B-A47C4067EF13}"/>
                </a:ext>
              </a:extLst>
            </p:cNvPr>
            <p:cNvSpPr/>
            <p:nvPr/>
          </p:nvSpPr>
          <p:spPr>
            <a:xfrm>
              <a:off x="-245783" y="3488912"/>
              <a:ext cx="1345714" cy="1361726"/>
            </a:xfrm>
            <a:custGeom>
              <a:avLst/>
              <a:gdLst>
                <a:gd name="connsiteX0" fmla="*/ 0 w 1421637"/>
                <a:gd name="connsiteY0" fmla="*/ 0 h 1421637"/>
                <a:gd name="connsiteX1" fmla="*/ 694849 w 1421637"/>
                <a:gd name="connsiteY1" fmla="*/ 0 h 1421637"/>
                <a:gd name="connsiteX2" fmla="*/ 708136 w 1421637"/>
                <a:gd name="connsiteY2" fmla="*/ 125701 h 1421637"/>
                <a:gd name="connsiteX3" fmla="*/ 1409215 w 1421637"/>
                <a:gd name="connsiteY3" fmla="*/ 670643 h 1421637"/>
                <a:gd name="connsiteX4" fmla="*/ 1421637 w 1421637"/>
                <a:gd name="connsiteY4" fmla="*/ 669449 h 1421637"/>
                <a:gd name="connsiteX5" fmla="*/ 1421637 w 1421637"/>
                <a:gd name="connsiteY5" fmla="*/ 1421637 h 1421637"/>
                <a:gd name="connsiteX6" fmla="*/ 0 w 1421637"/>
                <a:gd name="connsiteY6" fmla="*/ 0 h 1421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1637" h="1421637">
                  <a:moveTo>
                    <a:pt x="0" y="0"/>
                  </a:moveTo>
                  <a:lnTo>
                    <a:pt x="694849" y="0"/>
                  </a:lnTo>
                  <a:lnTo>
                    <a:pt x="708136" y="125701"/>
                  </a:lnTo>
                  <a:cubicBezTo>
                    <a:pt x="774865" y="436699"/>
                    <a:pt x="1063393" y="670643"/>
                    <a:pt x="1409215" y="670643"/>
                  </a:cubicBezTo>
                  <a:lnTo>
                    <a:pt x="1421637" y="669449"/>
                  </a:lnTo>
                  <a:lnTo>
                    <a:pt x="1421637" y="1421637"/>
                  </a:lnTo>
                  <a:cubicBezTo>
                    <a:pt x="636489" y="1421637"/>
                    <a:pt x="0" y="785148"/>
                    <a:pt x="0" y="0"/>
                  </a:cubicBezTo>
                  <a:close/>
                </a:path>
              </a:pathLst>
            </a:custGeom>
            <a:solidFill>
              <a:srgbClr val="9933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53311" tIns="1504161" rIns="1504160" bIns="556401" numCol="1" spcCol="1270" anchor="ctr" anchorCtr="0">
              <a:noAutofit/>
            </a:bodyPr>
            <a:lstStyle/>
            <a:p>
              <a:pPr marL="0" lvl="0" indent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2500" kern="1200" dirty="0"/>
            </a:p>
          </p:txBody>
        </p:sp>
        <p:sp>
          <p:nvSpPr>
            <p:cNvPr id="34" name="Полилиния: фигура 33">
              <a:extLst>
                <a:ext uri="{FF2B5EF4-FFF2-40B4-BE49-F238E27FC236}">
                  <a16:creationId xmlns:a16="http://schemas.microsoft.com/office/drawing/2014/main" id="{40C88074-E3A9-41E1-986A-3195D08E9E81}"/>
                </a:ext>
              </a:extLst>
            </p:cNvPr>
            <p:cNvSpPr/>
            <p:nvPr/>
          </p:nvSpPr>
          <p:spPr>
            <a:xfrm>
              <a:off x="-245783" y="2061353"/>
              <a:ext cx="1345714" cy="1361726"/>
            </a:xfrm>
            <a:custGeom>
              <a:avLst/>
              <a:gdLst>
                <a:gd name="connsiteX0" fmla="*/ 1421637 w 1421637"/>
                <a:gd name="connsiteY0" fmla="*/ 0 h 1421637"/>
                <a:gd name="connsiteX1" fmla="*/ 1421637 w 1421637"/>
                <a:gd name="connsiteY1" fmla="*/ 733771 h 1421637"/>
                <a:gd name="connsiteX2" fmla="*/ 1415987 w 1421637"/>
                <a:gd name="connsiteY2" fmla="*/ 733228 h 1421637"/>
                <a:gd name="connsiteX3" fmla="*/ 700369 w 1421637"/>
                <a:gd name="connsiteY3" fmla="*/ 1415715 h 1421637"/>
                <a:gd name="connsiteX4" fmla="*/ 700995 w 1421637"/>
                <a:gd name="connsiteY4" fmla="*/ 1421637 h 1421637"/>
                <a:gd name="connsiteX5" fmla="*/ 0 w 1421637"/>
                <a:gd name="connsiteY5" fmla="*/ 1421637 h 1421637"/>
                <a:gd name="connsiteX6" fmla="*/ 1421637 w 1421637"/>
                <a:gd name="connsiteY6" fmla="*/ 0 h 1421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1637" h="1421637">
                  <a:moveTo>
                    <a:pt x="1421637" y="0"/>
                  </a:moveTo>
                  <a:lnTo>
                    <a:pt x="1421637" y="733771"/>
                  </a:lnTo>
                  <a:lnTo>
                    <a:pt x="1415987" y="733228"/>
                  </a:lnTo>
                  <a:cubicBezTo>
                    <a:pt x="1020762" y="733228"/>
                    <a:pt x="700369" y="1038788"/>
                    <a:pt x="700369" y="1415715"/>
                  </a:cubicBezTo>
                  <a:lnTo>
                    <a:pt x="700995" y="1421637"/>
                  </a:lnTo>
                  <a:lnTo>
                    <a:pt x="0" y="1421637"/>
                  </a:lnTo>
                  <a:cubicBezTo>
                    <a:pt x="0" y="636489"/>
                    <a:pt x="636489" y="0"/>
                    <a:pt x="1421637" y="0"/>
                  </a:cubicBezTo>
                  <a:close/>
                </a:path>
              </a:pathLst>
            </a:custGeom>
            <a:solidFill>
              <a:srgbClr val="F92FC4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8871" tIns="591962" rIns="1539720" bIns="1539720" numCol="1" spcCol="1270" anchor="ctr" anchorCtr="0">
              <a:noAutofit/>
            </a:bodyPr>
            <a:lstStyle/>
            <a:p>
              <a:pPr marL="0" lvl="0" indent="0" algn="ctr" defTabSz="2355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5300" kern="1200"/>
            </a:p>
          </p:txBody>
        </p:sp>
      </p:grpSp>
      <p:sp>
        <p:nvSpPr>
          <p:cNvPr id="40" name="Прямоугольник: скругленные углы 39">
            <a:extLst>
              <a:ext uri="{FF2B5EF4-FFF2-40B4-BE49-F238E27FC236}">
                <a16:creationId xmlns:a16="http://schemas.microsoft.com/office/drawing/2014/main" id="{5FB82BED-B496-47F6-BA70-C46156230C54}"/>
              </a:ext>
            </a:extLst>
          </p:cNvPr>
          <p:cNvSpPr/>
          <p:nvPr/>
        </p:nvSpPr>
        <p:spPr>
          <a:xfrm>
            <a:off x="10052049" y="1849688"/>
            <a:ext cx="6095999" cy="1304325"/>
          </a:xfrm>
          <a:prstGeom prst="roundRect">
            <a:avLst>
              <a:gd name="adj" fmla="val 50000"/>
            </a:avLst>
          </a:prstGeom>
          <a:solidFill>
            <a:srgbClr val="993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Удобство использования и наглядность</a:t>
            </a:r>
          </a:p>
        </p:txBody>
      </p:sp>
      <p:sp>
        <p:nvSpPr>
          <p:cNvPr id="41" name="Прямоугольник: скругленные углы 40">
            <a:extLst>
              <a:ext uri="{FF2B5EF4-FFF2-40B4-BE49-F238E27FC236}">
                <a16:creationId xmlns:a16="http://schemas.microsoft.com/office/drawing/2014/main" id="{DA0DEE84-5671-4BBD-9B45-B44807CEDFA9}"/>
              </a:ext>
            </a:extLst>
          </p:cNvPr>
          <p:cNvSpPr/>
          <p:nvPr/>
        </p:nvSpPr>
        <p:spPr>
          <a:xfrm>
            <a:off x="10052049" y="7459473"/>
            <a:ext cx="6123371" cy="1304325"/>
          </a:xfrm>
          <a:prstGeom prst="roundRect">
            <a:avLst>
              <a:gd name="adj" fmla="val 50000"/>
            </a:avLst>
          </a:prstGeom>
          <a:solidFill>
            <a:srgbClr val="F92F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Функциональность анализа доходов и расходов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B1960E60-28C3-4ECD-B1E8-E52321DFD722}"/>
              </a:ext>
            </a:extLst>
          </p:cNvPr>
          <p:cNvSpPr/>
          <p:nvPr/>
        </p:nvSpPr>
        <p:spPr>
          <a:xfrm>
            <a:off x="12176672" y="3829957"/>
            <a:ext cx="6123371" cy="1304325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Система уведомлений и предупреждений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3A7A7015-9F88-42CE-89B0-91FF0FD70C03}"/>
              </a:ext>
            </a:extLst>
          </p:cNvPr>
          <p:cNvSpPr/>
          <p:nvPr/>
        </p:nvSpPr>
        <p:spPr>
          <a:xfrm>
            <a:off x="12176672" y="5654578"/>
            <a:ext cx="6123371" cy="1304325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Интеграция с популярными финансовыми</a:t>
            </a:r>
            <a:r>
              <a:rPr lang="en-GB" sz="30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ru-RU" sz="30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инструментами</a:t>
            </a:r>
          </a:p>
        </p:txBody>
      </p:sp>
      <p:cxnSp>
        <p:nvCxnSpPr>
          <p:cNvPr id="3" name="Прямая со стрелкой 2">
            <a:extLst>
              <a:ext uri="{FF2B5EF4-FFF2-40B4-BE49-F238E27FC236}">
                <a16:creationId xmlns:a16="http://schemas.microsoft.com/office/drawing/2014/main" id="{225CAAAA-AF60-4FA3-82D8-4B5A4C7A2170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7385050" y="4482119"/>
            <a:ext cx="4791622" cy="1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9E314A4D-D269-4D4E-827C-8379D9B77F57}"/>
              </a:ext>
            </a:extLst>
          </p:cNvPr>
          <p:cNvCxnSpPr>
            <a:cxnSpLocks/>
          </p:cNvCxnSpPr>
          <p:nvPr/>
        </p:nvCxnSpPr>
        <p:spPr>
          <a:xfrm>
            <a:off x="7556526" y="6296877"/>
            <a:ext cx="4620146" cy="986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59215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5556250" y="28839"/>
            <a:ext cx="89916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>
                <a:solidFill>
                  <a:srgbClr val="9933FF"/>
                </a:solidFill>
              </a:rPr>
              <a:t>Техническая значимость идеи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D1890F11-2F65-4C38-8B0A-0D756FBD909C}"/>
              </a:ext>
            </a:extLst>
          </p:cNvPr>
          <p:cNvGrpSpPr/>
          <p:nvPr/>
        </p:nvGrpSpPr>
        <p:grpSpPr>
          <a:xfrm>
            <a:off x="4413250" y="1287680"/>
            <a:ext cx="3600000" cy="1338582"/>
            <a:chOff x="539750" y="2482215"/>
            <a:chExt cx="2514600" cy="523220"/>
          </a:xfrm>
          <a:solidFill>
            <a:srgbClr val="CC99FF"/>
          </a:solidFill>
        </p:grpSpPr>
        <p:sp>
          <p:nvSpPr>
            <p:cNvPr id="20" name="Прямоугольник: скругленные углы 19">
              <a:extLst>
                <a:ext uri="{FF2B5EF4-FFF2-40B4-BE49-F238E27FC236}">
                  <a16:creationId xmlns:a16="http://schemas.microsoft.com/office/drawing/2014/main" id="{62BBAEDF-DC09-4C45-B689-5FB913615F8D}"/>
                </a:ext>
              </a:extLst>
            </p:cNvPr>
            <p:cNvSpPr/>
            <p:nvPr/>
          </p:nvSpPr>
          <p:spPr>
            <a:xfrm>
              <a:off x="539750" y="2482215"/>
              <a:ext cx="2514600" cy="523220"/>
            </a:xfrm>
            <a:prstGeom prst="roundRect">
              <a:avLst>
                <a:gd name="adj" fmla="val 50000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ru-RU" sz="1400" b="0" i="0" u="none" strike="noStrike" kern="0" cap="none" spc="0" normalizeH="0" baseline="0" noProof="0">
                <a:ln>
                  <a:noFill/>
                </a:ln>
                <a:solidFill>
                  <a:srgbClr val="D7DDDD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73A0544-F81C-466C-A162-81A491BF2BF8}"/>
                </a:ext>
              </a:extLst>
            </p:cNvPr>
            <p:cNvSpPr txBox="1"/>
            <p:nvPr/>
          </p:nvSpPr>
          <p:spPr>
            <a:xfrm>
              <a:off x="689296" y="2567539"/>
              <a:ext cx="2215507" cy="32481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sz="4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  <a:sym typeface="Arial"/>
                </a:rPr>
                <a:t>1</a:t>
              </a:r>
              <a:endPara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Arial"/>
              </a:endParaRPr>
            </a:p>
          </p:txBody>
        </p:sp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6FC58A59-22FC-418F-BE3A-C305AC587E61}"/>
              </a:ext>
            </a:extLst>
          </p:cNvPr>
          <p:cNvGrpSpPr/>
          <p:nvPr/>
        </p:nvGrpSpPr>
        <p:grpSpPr>
          <a:xfrm>
            <a:off x="15249765" y="4641467"/>
            <a:ext cx="3600000" cy="1338582"/>
            <a:chOff x="539750" y="2482215"/>
            <a:chExt cx="2514600" cy="523220"/>
          </a:xfrm>
          <a:solidFill>
            <a:srgbClr val="9933FF"/>
          </a:solidFill>
        </p:grpSpPr>
        <p:sp>
          <p:nvSpPr>
            <p:cNvPr id="26" name="Прямоугольник: скругленные углы 25">
              <a:extLst>
                <a:ext uri="{FF2B5EF4-FFF2-40B4-BE49-F238E27FC236}">
                  <a16:creationId xmlns:a16="http://schemas.microsoft.com/office/drawing/2014/main" id="{B767BE5B-E179-4DA1-BD5F-AC8C7298214D}"/>
                </a:ext>
              </a:extLst>
            </p:cNvPr>
            <p:cNvSpPr/>
            <p:nvPr/>
          </p:nvSpPr>
          <p:spPr>
            <a:xfrm>
              <a:off x="539750" y="2482215"/>
              <a:ext cx="2514600" cy="523220"/>
            </a:xfrm>
            <a:prstGeom prst="roundRect">
              <a:avLst>
                <a:gd name="adj" fmla="val 50000"/>
              </a:avLst>
            </a:prstGeom>
            <a:solidFill>
              <a:srgbClr val="CC99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ru-RU" sz="1400" b="0" i="0" u="none" strike="noStrike" kern="0" cap="none" spc="0" normalizeH="0" baseline="0" noProof="0">
                <a:ln>
                  <a:noFill/>
                </a:ln>
                <a:solidFill>
                  <a:srgbClr val="D7DDDD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F473A89-75BA-4944-BCF1-AD3945CB3DCB}"/>
                </a:ext>
              </a:extLst>
            </p:cNvPr>
            <p:cNvSpPr txBox="1"/>
            <p:nvPr/>
          </p:nvSpPr>
          <p:spPr>
            <a:xfrm>
              <a:off x="689296" y="2586715"/>
              <a:ext cx="2215507" cy="3248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en-GB" sz="4800" kern="0" dirty="0">
                  <a:solidFill>
                    <a:srgbClr val="000000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  <a:sym typeface="Arial"/>
                </a:rPr>
                <a:t>4</a:t>
              </a:r>
              <a:endPara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Arial"/>
              </a:endParaRPr>
            </a:p>
          </p:txBody>
        </p:sp>
      </p:grp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D21BE63E-8B12-436C-9D45-DEAFB29399D9}"/>
              </a:ext>
            </a:extLst>
          </p:cNvPr>
          <p:cNvGrpSpPr/>
          <p:nvPr/>
        </p:nvGrpSpPr>
        <p:grpSpPr>
          <a:xfrm>
            <a:off x="1027346" y="4647167"/>
            <a:ext cx="3600000" cy="1338582"/>
            <a:chOff x="539750" y="2482215"/>
            <a:chExt cx="2514600" cy="523220"/>
          </a:xfrm>
          <a:solidFill>
            <a:srgbClr val="CC99FF"/>
          </a:solidFill>
        </p:grpSpPr>
        <p:sp>
          <p:nvSpPr>
            <p:cNvPr id="29" name="Прямоугольник: скругленные углы 28">
              <a:extLst>
                <a:ext uri="{FF2B5EF4-FFF2-40B4-BE49-F238E27FC236}">
                  <a16:creationId xmlns:a16="http://schemas.microsoft.com/office/drawing/2014/main" id="{E12C5BE1-EEEC-44CC-8BE5-73B41E5F729F}"/>
                </a:ext>
              </a:extLst>
            </p:cNvPr>
            <p:cNvSpPr/>
            <p:nvPr/>
          </p:nvSpPr>
          <p:spPr>
            <a:xfrm>
              <a:off x="539750" y="2482215"/>
              <a:ext cx="2514600" cy="523220"/>
            </a:xfrm>
            <a:prstGeom prst="roundRect">
              <a:avLst>
                <a:gd name="adj" fmla="val 50000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ru-RU" sz="1400" b="0" i="0" u="none" strike="noStrike" kern="0" cap="none" spc="0" normalizeH="0" baseline="0" noProof="0">
                <a:ln>
                  <a:noFill/>
                </a:ln>
                <a:solidFill>
                  <a:srgbClr val="D7DDDD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EB620C7-E557-473A-947E-5ABD8C3B86CA}"/>
                </a:ext>
              </a:extLst>
            </p:cNvPr>
            <p:cNvSpPr txBox="1"/>
            <p:nvPr/>
          </p:nvSpPr>
          <p:spPr>
            <a:xfrm>
              <a:off x="689296" y="2586715"/>
              <a:ext cx="2215507" cy="32481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en-GB" sz="4800" kern="0" dirty="0">
                  <a:solidFill>
                    <a:srgbClr val="000000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  <a:sym typeface="Arial"/>
                </a:rPr>
                <a:t>3</a:t>
              </a:r>
              <a:endPara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Arial"/>
              </a:endParaRPr>
            </a:p>
          </p:txBody>
        </p:sp>
      </p:grp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D086AD0D-1623-4727-A2C4-4789C13FB9D1}"/>
              </a:ext>
            </a:extLst>
          </p:cNvPr>
          <p:cNvGrpSpPr/>
          <p:nvPr/>
        </p:nvGrpSpPr>
        <p:grpSpPr>
          <a:xfrm>
            <a:off x="11118850" y="1287680"/>
            <a:ext cx="3600000" cy="1338582"/>
            <a:chOff x="539750" y="2482215"/>
            <a:chExt cx="2514600" cy="523220"/>
          </a:xfrm>
          <a:solidFill>
            <a:srgbClr val="CC99FF"/>
          </a:solidFill>
        </p:grpSpPr>
        <p:sp>
          <p:nvSpPr>
            <p:cNvPr id="32" name="Прямоугольник: скругленные углы 31">
              <a:extLst>
                <a:ext uri="{FF2B5EF4-FFF2-40B4-BE49-F238E27FC236}">
                  <a16:creationId xmlns:a16="http://schemas.microsoft.com/office/drawing/2014/main" id="{42F979EA-31C9-4C22-B236-319B20BD70CB}"/>
                </a:ext>
              </a:extLst>
            </p:cNvPr>
            <p:cNvSpPr/>
            <p:nvPr/>
          </p:nvSpPr>
          <p:spPr>
            <a:xfrm>
              <a:off x="539750" y="2482215"/>
              <a:ext cx="2514600" cy="523220"/>
            </a:xfrm>
            <a:prstGeom prst="roundRect">
              <a:avLst>
                <a:gd name="adj" fmla="val 50000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D7DDDD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162247A-19E8-46FF-AD6A-885460CEFAD1}"/>
                </a:ext>
              </a:extLst>
            </p:cNvPr>
            <p:cNvSpPr txBox="1"/>
            <p:nvPr/>
          </p:nvSpPr>
          <p:spPr>
            <a:xfrm>
              <a:off x="689296" y="2580882"/>
              <a:ext cx="2215507" cy="32481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en-GB" sz="4800" kern="0" dirty="0">
                  <a:solidFill>
                    <a:srgbClr val="000000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  <a:sym typeface="Arial"/>
                </a:rPr>
                <a:t>2</a:t>
              </a:r>
              <a:endPara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1960999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5556250" y="28839"/>
            <a:ext cx="89916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>
                <a:solidFill>
                  <a:srgbClr val="9933FF"/>
                </a:solidFill>
              </a:rPr>
              <a:t>Техническая значимость идеи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D1890F11-2F65-4C38-8B0A-0D756FBD909C}"/>
              </a:ext>
            </a:extLst>
          </p:cNvPr>
          <p:cNvGrpSpPr/>
          <p:nvPr/>
        </p:nvGrpSpPr>
        <p:grpSpPr>
          <a:xfrm>
            <a:off x="4413250" y="1287680"/>
            <a:ext cx="3600000" cy="1338582"/>
            <a:chOff x="539750" y="2482215"/>
            <a:chExt cx="2514600" cy="523220"/>
          </a:xfrm>
          <a:solidFill>
            <a:srgbClr val="9933FF"/>
          </a:solidFill>
        </p:grpSpPr>
        <p:sp>
          <p:nvSpPr>
            <p:cNvPr id="20" name="Прямоугольник: скругленные углы 19">
              <a:extLst>
                <a:ext uri="{FF2B5EF4-FFF2-40B4-BE49-F238E27FC236}">
                  <a16:creationId xmlns:a16="http://schemas.microsoft.com/office/drawing/2014/main" id="{62BBAEDF-DC09-4C45-B689-5FB913615F8D}"/>
                </a:ext>
              </a:extLst>
            </p:cNvPr>
            <p:cNvSpPr/>
            <p:nvPr/>
          </p:nvSpPr>
          <p:spPr>
            <a:xfrm>
              <a:off x="539750" y="2482215"/>
              <a:ext cx="2514600" cy="523220"/>
            </a:xfrm>
            <a:prstGeom prst="roundRect">
              <a:avLst>
                <a:gd name="adj" fmla="val 50000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ru-RU" sz="1400" b="0" i="0" u="none" strike="noStrike" kern="0" cap="none" spc="0" normalizeH="0" baseline="0" noProof="0">
                <a:ln>
                  <a:noFill/>
                </a:ln>
                <a:solidFill>
                  <a:srgbClr val="D7DDDD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73A0544-F81C-466C-A162-81A491BF2BF8}"/>
                </a:ext>
              </a:extLst>
            </p:cNvPr>
            <p:cNvSpPr txBox="1"/>
            <p:nvPr/>
          </p:nvSpPr>
          <p:spPr>
            <a:xfrm>
              <a:off x="689296" y="2567539"/>
              <a:ext cx="2215507" cy="32481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sz="4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  <a:sym typeface="Arial"/>
                </a:rPr>
                <a:t>1</a:t>
              </a:r>
              <a:endPara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Arial"/>
              </a:endParaRPr>
            </a:p>
          </p:txBody>
        </p:sp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6FC58A59-22FC-418F-BE3A-C305AC587E61}"/>
              </a:ext>
            </a:extLst>
          </p:cNvPr>
          <p:cNvGrpSpPr/>
          <p:nvPr/>
        </p:nvGrpSpPr>
        <p:grpSpPr>
          <a:xfrm>
            <a:off x="15249765" y="4641467"/>
            <a:ext cx="3600000" cy="1338582"/>
            <a:chOff x="539750" y="2482215"/>
            <a:chExt cx="2514600" cy="523220"/>
          </a:xfrm>
          <a:solidFill>
            <a:srgbClr val="9933FF"/>
          </a:solidFill>
        </p:grpSpPr>
        <p:sp>
          <p:nvSpPr>
            <p:cNvPr id="26" name="Прямоугольник: скругленные углы 25">
              <a:extLst>
                <a:ext uri="{FF2B5EF4-FFF2-40B4-BE49-F238E27FC236}">
                  <a16:creationId xmlns:a16="http://schemas.microsoft.com/office/drawing/2014/main" id="{B767BE5B-E179-4DA1-BD5F-AC8C7298214D}"/>
                </a:ext>
              </a:extLst>
            </p:cNvPr>
            <p:cNvSpPr/>
            <p:nvPr/>
          </p:nvSpPr>
          <p:spPr>
            <a:xfrm>
              <a:off x="539750" y="2482215"/>
              <a:ext cx="2514600" cy="523220"/>
            </a:xfrm>
            <a:prstGeom prst="roundRect">
              <a:avLst>
                <a:gd name="adj" fmla="val 50000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ru-RU" sz="1400" b="0" i="0" u="none" strike="noStrike" kern="0" cap="none" spc="0" normalizeH="0" baseline="0" noProof="0">
                <a:ln>
                  <a:noFill/>
                </a:ln>
                <a:solidFill>
                  <a:srgbClr val="D7DDDD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F473A89-75BA-4944-BCF1-AD3945CB3DCB}"/>
                </a:ext>
              </a:extLst>
            </p:cNvPr>
            <p:cNvSpPr txBox="1"/>
            <p:nvPr/>
          </p:nvSpPr>
          <p:spPr>
            <a:xfrm>
              <a:off x="689296" y="2586715"/>
              <a:ext cx="2215507" cy="32481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en-GB" sz="4800" kern="0" dirty="0">
                  <a:solidFill>
                    <a:srgbClr val="000000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  <a:sym typeface="Arial"/>
                </a:rPr>
                <a:t>4</a:t>
              </a:r>
              <a:endPara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Arial"/>
              </a:endParaRPr>
            </a:p>
          </p:txBody>
        </p:sp>
      </p:grp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D21BE63E-8B12-436C-9D45-DEAFB29399D9}"/>
              </a:ext>
            </a:extLst>
          </p:cNvPr>
          <p:cNvGrpSpPr/>
          <p:nvPr/>
        </p:nvGrpSpPr>
        <p:grpSpPr>
          <a:xfrm>
            <a:off x="1027346" y="4647167"/>
            <a:ext cx="3600000" cy="1338582"/>
            <a:chOff x="539750" y="2482215"/>
            <a:chExt cx="2514600" cy="523220"/>
          </a:xfrm>
          <a:solidFill>
            <a:srgbClr val="9933FF"/>
          </a:solidFill>
        </p:grpSpPr>
        <p:sp>
          <p:nvSpPr>
            <p:cNvPr id="29" name="Прямоугольник: скругленные углы 28">
              <a:extLst>
                <a:ext uri="{FF2B5EF4-FFF2-40B4-BE49-F238E27FC236}">
                  <a16:creationId xmlns:a16="http://schemas.microsoft.com/office/drawing/2014/main" id="{E12C5BE1-EEEC-44CC-8BE5-73B41E5F729F}"/>
                </a:ext>
              </a:extLst>
            </p:cNvPr>
            <p:cNvSpPr/>
            <p:nvPr/>
          </p:nvSpPr>
          <p:spPr>
            <a:xfrm>
              <a:off x="539750" y="2482215"/>
              <a:ext cx="2514600" cy="523220"/>
            </a:xfrm>
            <a:prstGeom prst="roundRect">
              <a:avLst>
                <a:gd name="adj" fmla="val 50000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ru-RU" sz="1400" b="0" i="0" u="none" strike="noStrike" kern="0" cap="none" spc="0" normalizeH="0" baseline="0" noProof="0">
                <a:ln>
                  <a:noFill/>
                </a:ln>
                <a:solidFill>
                  <a:srgbClr val="D7DDDD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EB620C7-E557-473A-947E-5ABD8C3B86CA}"/>
                </a:ext>
              </a:extLst>
            </p:cNvPr>
            <p:cNvSpPr txBox="1"/>
            <p:nvPr/>
          </p:nvSpPr>
          <p:spPr>
            <a:xfrm>
              <a:off x="689296" y="2586715"/>
              <a:ext cx="2215507" cy="32481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en-GB" sz="4800" kern="0" dirty="0">
                  <a:solidFill>
                    <a:srgbClr val="000000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  <a:sym typeface="Arial"/>
                </a:rPr>
                <a:t>3</a:t>
              </a:r>
              <a:endPara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Arial"/>
              </a:endParaRPr>
            </a:p>
          </p:txBody>
        </p:sp>
      </p:grp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D086AD0D-1623-4727-A2C4-4789C13FB9D1}"/>
              </a:ext>
            </a:extLst>
          </p:cNvPr>
          <p:cNvGrpSpPr/>
          <p:nvPr/>
        </p:nvGrpSpPr>
        <p:grpSpPr>
          <a:xfrm>
            <a:off x="11118850" y="1287680"/>
            <a:ext cx="3600000" cy="1338582"/>
            <a:chOff x="539750" y="2482215"/>
            <a:chExt cx="2514600" cy="523220"/>
          </a:xfrm>
          <a:solidFill>
            <a:srgbClr val="9933FF"/>
          </a:solidFill>
        </p:grpSpPr>
        <p:sp>
          <p:nvSpPr>
            <p:cNvPr id="32" name="Прямоугольник: скругленные углы 31">
              <a:extLst>
                <a:ext uri="{FF2B5EF4-FFF2-40B4-BE49-F238E27FC236}">
                  <a16:creationId xmlns:a16="http://schemas.microsoft.com/office/drawing/2014/main" id="{42F979EA-31C9-4C22-B236-319B20BD70CB}"/>
                </a:ext>
              </a:extLst>
            </p:cNvPr>
            <p:cNvSpPr/>
            <p:nvPr/>
          </p:nvSpPr>
          <p:spPr>
            <a:xfrm>
              <a:off x="539750" y="2482215"/>
              <a:ext cx="2514600" cy="523220"/>
            </a:xfrm>
            <a:prstGeom prst="roundRect">
              <a:avLst>
                <a:gd name="adj" fmla="val 50000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D7DDDD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162247A-19E8-46FF-AD6A-885460CEFAD1}"/>
                </a:ext>
              </a:extLst>
            </p:cNvPr>
            <p:cNvSpPr txBox="1"/>
            <p:nvPr/>
          </p:nvSpPr>
          <p:spPr>
            <a:xfrm>
              <a:off x="689296" y="2580882"/>
              <a:ext cx="2215507" cy="32481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en-GB" sz="4800" kern="0" dirty="0">
                  <a:solidFill>
                    <a:srgbClr val="000000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  <a:sym typeface="Arial"/>
                </a:rPr>
                <a:t>2</a:t>
              </a:r>
              <a:endPara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Arial"/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CFE41D57-E3F9-499C-A85E-BDB93CE8EAF8}"/>
              </a:ext>
            </a:extLst>
          </p:cNvPr>
          <p:cNvSpPr txBox="1"/>
          <p:nvPr/>
        </p:nvSpPr>
        <p:spPr>
          <a:xfrm>
            <a:off x="298450" y="6359587"/>
            <a:ext cx="640742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i="0" dirty="0">
                <a:solidFill>
                  <a:srgbClr val="9933FF"/>
                </a:solidFill>
                <a:effectLst/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Оптимизация Интерфейса и Использование UX-Принципов</a:t>
            </a:r>
            <a:endParaRPr lang="ru-RU" sz="3200" dirty="0">
              <a:solidFill>
                <a:srgbClr val="9933FF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EB92A9C-A648-420B-9EA0-F0412BC7B5A2}"/>
              </a:ext>
            </a:extLst>
          </p:cNvPr>
          <p:cNvSpPr txBox="1"/>
          <p:nvPr/>
        </p:nvSpPr>
        <p:spPr>
          <a:xfrm>
            <a:off x="4413249" y="2845049"/>
            <a:ext cx="506561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i="0" dirty="0">
                <a:solidFill>
                  <a:srgbClr val="9933FF"/>
                </a:solidFill>
                <a:effectLst/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Бизнес-Логика и Аналитика Данных</a:t>
            </a:r>
            <a:endParaRPr lang="ru-RU" sz="3200" dirty="0">
              <a:solidFill>
                <a:srgbClr val="9933FF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80455F3-97EF-461B-8BE8-0C4E674DA8A1}"/>
              </a:ext>
            </a:extLst>
          </p:cNvPr>
          <p:cNvSpPr txBox="1"/>
          <p:nvPr/>
        </p:nvSpPr>
        <p:spPr>
          <a:xfrm>
            <a:off x="10974478" y="2920441"/>
            <a:ext cx="640742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i="0" dirty="0">
                <a:solidFill>
                  <a:srgbClr val="9933FF"/>
                </a:solidFill>
                <a:effectLst/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Масштабируемость и Производительность</a:t>
            </a:r>
            <a:endParaRPr lang="ru-RU" sz="3200" dirty="0">
              <a:solidFill>
                <a:srgbClr val="9933FF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1E13E4C-7024-42A4-8001-952198D26784}"/>
              </a:ext>
            </a:extLst>
          </p:cNvPr>
          <p:cNvSpPr txBox="1"/>
          <p:nvPr/>
        </p:nvSpPr>
        <p:spPr>
          <a:xfrm>
            <a:off x="15249765" y="6127176"/>
            <a:ext cx="535775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i="0" dirty="0">
                <a:solidFill>
                  <a:srgbClr val="9933FF"/>
                </a:solidFill>
                <a:effectLst/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Интеграция API и Взаимодействие с Внешними Системами</a:t>
            </a:r>
            <a:endParaRPr lang="ru-RU" sz="3200" dirty="0">
              <a:solidFill>
                <a:srgbClr val="9933FF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033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868FF2FD-055E-AB9A-A891-E28B173A8161}"/>
              </a:ext>
            </a:extLst>
          </p:cNvPr>
          <p:cNvGrpSpPr/>
          <p:nvPr/>
        </p:nvGrpSpPr>
        <p:grpSpPr>
          <a:xfrm>
            <a:off x="-1965325" y="0"/>
            <a:ext cx="10348595" cy="11309350"/>
            <a:chOff x="0" y="-418443"/>
            <a:chExt cx="10348595" cy="11309350"/>
          </a:xfrm>
        </p:grpSpPr>
        <p:sp>
          <p:nvSpPr>
            <p:cNvPr id="13" name="Полилиния: фигура 12">
              <a:extLst>
                <a:ext uri="{FF2B5EF4-FFF2-40B4-BE49-F238E27FC236}">
                  <a16:creationId xmlns:a16="http://schemas.microsoft.com/office/drawing/2014/main" id="{7FD44CE0-4886-498A-A4DD-6C10ECCFC000}"/>
                </a:ext>
              </a:extLst>
            </p:cNvPr>
            <p:cNvSpPr/>
            <p:nvPr/>
          </p:nvSpPr>
          <p:spPr>
            <a:xfrm>
              <a:off x="0" y="-418443"/>
              <a:ext cx="9564370" cy="11309350"/>
            </a:xfrm>
            <a:custGeom>
              <a:avLst/>
              <a:gdLst>
                <a:gd name="connsiteX0" fmla="*/ 0 w 10052050"/>
                <a:gd name="connsiteY0" fmla="*/ 0 h 11309350"/>
                <a:gd name="connsiteX1" fmla="*/ 7693208 w 10052050"/>
                <a:gd name="connsiteY1" fmla="*/ 0 h 11309350"/>
                <a:gd name="connsiteX2" fmla="*/ 7727962 w 10052050"/>
                <a:gd name="connsiteY2" fmla="*/ 30108 h 11309350"/>
                <a:gd name="connsiteX3" fmla="*/ 10052050 w 10052050"/>
                <a:gd name="connsiteY3" fmla="*/ 5281613 h 11309350"/>
                <a:gd name="connsiteX4" fmla="*/ 6924462 w 10052050"/>
                <a:gd name="connsiteY4" fmla="*/ 11164515 h 11309350"/>
                <a:gd name="connsiteX5" fmla="*/ 6698565 w 10052050"/>
                <a:gd name="connsiteY5" fmla="*/ 11309350 h 11309350"/>
                <a:gd name="connsiteX6" fmla="*/ 0 w 10052050"/>
                <a:gd name="connsiteY6" fmla="*/ 11309350 h 11309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52050" h="11309350">
                  <a:moveTo>
                    <a:pt x="0" y="0"/>
                  </a:moveTo>
                  <a:lnTo>
                    <a:pt x="7693208" y="0"/>
                  </a:lnTo>
                  <a:lnTo>
                    <a:pt x="7727962" y="30108"/>
                  </a:lnTo>
                  <a:cubicBezTo>
                    <a:pt x="9155698" y="1327896"/>
                    <a:pt x="10052050" y="3200067"/>
                    <a:pt x="10052050" y="5281613"/>
                  </a:cubicBezTo>
                  <a:cubicBezTo>
                    <a:pt x="10052050" y="7730491"/>
                    <a:pt x="8811424" y="9889575"/>
                    <a:pt x="6924462" y="11164515"/>
                  </a:cubicBezTo>
                  <a:lnTo>
                    <a:pt x="6698565" y="11309350"/>
                  </a:lnTo>
                  <a:lnTo>
                    <a:pt x="0" y="11309350"/>
                  </a:lnTo>
                  <a:close/>
                </a:path>
              </a:pathLst>
            </a:custGeom>
            <a:solidFill>
              <a:srgbClr val="9933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 sz="5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F8DA416-5477-4499-A35B-C19186FDEDBF}"/>
                </a:ext>
              </a:extLst>
            </p:cNvPr>
            <p:cNvSpPr txBox="1"/>
            <p:nvPr/>
          </p:nvSpPr>
          <p:spPr>
            <a:xfrm>
              <a:off x="282575" y="1818512"/>
              <a:ext cx="10066020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4800" b="0" i="0" dirty="0">
                  <a:solidFill>
                    <a:schemeClr val="bg1"/>
                  </a:solidFill>
                  <a:effectLst/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6,1 млн. компаний</a:t>
              </a:r>
              <a:endParaRPr lang="ru-RU" sz="4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ECC0B7B-BB41-4A31-85DB-2CD15F158FD4}"/>
                </a:ext>
              </a:extLst>
            </p:cNvPr>
            <p:cNvSpPr txBox="1"/>
            <p:nvPr/>
          </p:nvSpPr>
          <p:spPr>
            <a:xfrm>
              <a:off x="3010337" y="2758245"/>
              <a:ext cx="5959038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400" b="0" i="0" dirty="0">
                  <a:solidFill>
                    <a:srgbClr val="E8EAED"/>
                  </a:solidFill>
                  <a:effectLst/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число субъектов малого и среднего бизнеса в России</a:t>
              </a:r>
              <a:endParaRPr lang="ru-RU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6EEAF7D-AABE-4F6F-A0D0-1195800EDECC}"/>
                </a:ext>
              </a:extLst>
            </p:cNvPr>
            <p:cNvSpPr txBox="1"/>
            <p:nvPr/>
          </p:nvSpPr>
          <p:spPr>
            <a:xfrm>
              <a:off x="3303755" y="4903676"/>
              <a:ext cx="3657600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4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21,9%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24C1E3C-7CC2-4D06-99B0-3C4A779BB14C}"/>
                </a:ext>
              </a:extLst>
            </p:cNvPr>
            <p:cNvSpPr txBox="1"/>
            <p:nvPr/>
          </p:nvSpPr>
          <p:spPr>
            <a:xfrm>
              <a:off x="3651529" y="5734673"/>
              <a:ext cx="6172200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400" b="0" i="0" dirty="0">
                  <a:solidFill>
                    <a:schemeClr val="bg1"/>
                  </a:solidFill>
                  <a:effectLst/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роста продаж товаров компании              1С за последние 3 года</a:t>
              </a:r>
              <a:endParaRPr lang="ru-RU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endParaRPr>
            </a:p>
          </p:txBody>
        </p:sp>
      </p:grpSp>
      <p:sp>
        <p:nvSpPr>
          <p:cNvPr id="17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9366250" y="0"/>
            <a:ext cx="103632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>
                <a:solidFill>
                  <a:srgbClr val="9933FF"/>
                </a:solidFill>
              </a:rPr>
              <a:t>Перспективы коммерциализации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2809AF0-77F6-2492-3281-BE5FF2E6C9AC}"/>
              </a:ext>
            </a:extLst>
          </p:cNvPr>
          <p:cNvSpPr/>
          <p:nvPr/>
        </p:nvSpPr>
        <p:spPr>
          <a:xfrm>
            <a:off x="8147051" y="2041094"/>
            <a:ext cx="2462332" cy="3272407"/>
          </a:xfrm>
          <a:prstGeom prst="rect">
            <a:avLst/>
          </a:prstGeom>
          <a:solidFill>
            <a:srgbClr val="66CC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Наша </a:t>
            </a:r>
          </a:p>
          <a:p>
            <a:pPr algn="ctr"/>
            <a:r>
              <a:rPr lang="ru-RU" sz="36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Компания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6044F50-F461-1197-9F28-E29B5C4B4B7C}"/>
              </a:ext>
            </a:extLst>
          </p:cNvPr>
          <p:cNvSpPr/>
          <p:nvPr/>
        </p:nvSpPr>
        <p:spPr>
          <a:xfrm>
            <a:off x="8147051" y="5393409"/>
            <a:ext cx="2462332" cy="325072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Конкуренты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285465D-0A36-DB46-2011-FC0C7CFB8C1E}"/>
              </a:ext>
            </a:extLst>
          </p:cNvPr>
          <p:cNvSpPr/>
          <p:nvPr/>
        </p:nvSpPr>
        <p:spPr>
          <a:xfrm>
            <a:off x="10737850" y="2041095"/>
            <a:ext cx="4038600" cy="7033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Достоинства</a:t>
            </a:r>
            <a:endParaRPr lang="ru-RU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1AB2A3E-32D9-629E-C9F9-CBD61C01F08A}"/>
              </a:ext>
            </a:extLst>
          </p:cNvPr>
          <p:cNvSpPr/>
          <p:nvPr/>
        </p:nvSpPr>
        <p:spPr>
          <a:xfrm>
            <a:off x="14928850" y="2041095"/>
            <a:ext cx="4038600" cy="7033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Недостатки</a:t>
            </a:r>
            <a:endParaRPr lang="ru-RU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B1E0C49-6835-A7F4-0FBF-7B53D847F7C8}"/>
              </a:ext>
            </a:extLst>
          </p:cNvPr>
          <p:cNvSpPr txBox="1"/>
          <p:nvPr/>
        </p:nvSpPr>
        <p:spPr>
          <a:xfrm>
            <a:off x="11042650" y="2905173"/>
            <a:ext cx="354057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Легкость в настройке и использовании</a:t>
            </a:r>
            <a:endParaRPr lang="ru-RU" sz="16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042DF4A-A67E-3039-ECD7-F5E4F6E3E7F9}"/>
              </a:ext>
            </a:extLst>
          </p:cNvPr>
          <p:cNvSpPr txBox="1"/>
          <p:nvPr/>
        </p:nvSpPr>
        <p:spPr>
          <a:xfrm>
            <a:off x="11042650" y="3656195"/>
            <a:ext cx="354057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Стратегическое планирование</a:t>
            </a:r>
            <a:endParaRPr lang="ru-RU" sz="16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E09A6F6-9EAB-0112-559F-14A753470804}"/>
              </a:ext>
            </a:extLst>
          </p:cNvPr>
          <p:cNvSpPr txBox="1"/>
          <p:nvPr/>
        </p:nvSpPr>
        <p:spPr>
          <a:xfrm>
            <a:off x="11028763" y="4410698"/>
            <a:ext cx="354057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Невысокая цена и отсутствие санкций</a:t>
            </a:r>
            <a:endParaRPr lang="ru-RU" sz="16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5CF3D2D-AC4B-56A1-F645-47DD358FA47E}"/>
              </a:ext>
            </a:extLst>
          </p:cNvPr>
          <p:cNvSpPr txBox="1"/>
          <p:nvPr/>
        </p:nvSpPr>
        <p:spPr>
          <a:xfrm>
            <a:off x="11042650" y="5622521"/>
            <a:ext cx="354057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Расширенный список источников данных </a:t>
            </a:r>
            <a:endParaRPr lang="ru-RU" sz="16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6A1B376-1505-3424-3EA4-2D4ABC7EE62D}"/>
              </a:ext>
            </a:extLst>
          </p:cNvPr>
          <p:cNvSpPr txBox="1"/>
          <p:nvPr/>
        </p:nvSpPr>
        <p:spPr>
          <a:xfrm>
            <a:off x="11042650" y="6660171"/>
            <a:ext cx="354057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Богатые возможности представления данных</a:t>
            </a:r>
            <a:endParaRPr lang="ru-RU" sz="16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2C807EC-0B9A-E5BC-EE43-4D92C39E81D9}"/>
              </a:ext>
            </a:extLst>
          </p:cNvPr>
          <p:cNvSpPr txBox="1"/>
          <p:nvPr/>
        </p:nvSpPr>
        <p:spPr>
          <a:xfrm>
            <a:off x="15090759" y="2905173"/>
            <a:ext cx="38812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Ограниченный список источников во время релиза</a:t>
            </a:r>
            <a:endParaRPr lang="ru-RU" sz="16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34552F3-11E7-3772-4D2E-7E0E63686746}"/>
              </a:ext>
            </a:extLst>
          </p:cNvPr>
          <p:cNvSpPr txBox="1"/>
          <p:nvPr/>
        </p:nvSpPr>
        <p:spPr>
          <a:xfrm>
            <a:off x="15007536" y="5598167"/>
            <a:ext cx="38812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Ограниченный список источников во время релиза</a:t>
            </a:r>
            <a:endParaRPr lang="ru-RU" sz="1600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7B259A2-0A5C-59DD-33B4-9D24B7AE8147}"/>
              </a:ext>
            </a:extLst>
          </p:cNvPr>
          <p:cNvSpPr txBox="1"/>
          <p:nvPr/>
        </p:nvSpPr>
        <p:spPr>
          <a:xfrm>
            <a:off x="15007535" y="6660171"/>
            <a:ext cx="375813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Отсутствие или ограниченная совместимость с российскими программными решениями  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0473669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4870450" y="257352"/>
            <a:ext cx="10363200" cy="81394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>
                <a:solidFill>
                  <a:srgbClr val="9933FF"/>
                </a:solidFill>
              </a:rPr>
              <a:t>План реализации стартап-проекта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sp>
        <p:nvSpPr>
          <p:cNvPr id="5" name="Стрелка: шеврон 4">
            <a:extLst>
              <a:ext uri="{FF2B5EF4-FFF2-40B4-BE49-F238E27FC236}">
                <a16:creationId xmlns:a16="http://schemas.microsoft.com/office/drawing/2014/main" id="{481B7905-0B3F-426A-7C91-FB75DB078EAE}"/>
              </a:ext>
            </a:extLst>
          </p:cNvPr>
          <p:cNvSpPr/>
          <p:nvPr/>
        </p:nvSpPr>
        <p:spPr>
          <a:xfrm>
            <a:off x="1287170" y="5109918"/>
            <a:ext cx="2820356" cy="1066800"/>
          </a:xfrm>
          <a:prstGeom prst="chevron">
            <a:avLst/>
          </a:prstGeom>
          <a:solidFill>
            <a:srgbClr val="F92FC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2023.11</a:t>
            </a:r>
            <a:endParaRPr lang="ru-RU" dirty="0">
              <a:solidFill>
                <a:schemeClr val="bg1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318DAC2B-0199-CB1B-9500-DFFE35D88E90}"/>
              </a:ext>
            </a:extLst>
          </p:cNvPr>
          <p:cNvCxnSpPr>
            <a:cxnSpLocks/>
          </p:cNvCxnSpPr>
          <p:nvPr/>
        </p:nvCxnSpPr>
        <p:spPr>
          <a:xfrm>
            <a:off x="1250950" y="6340475"/>
            <a:ext cx="16954500" cy="0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12245C28-FD93-0EEB-686B-FA55FA2D8E38}"/>
              </a:ext>
            </a:extLst>
          </p:cNvPr>
          <p:cNvCxnSpPr>
            <a:cxnSpLocks/>
          </p:cNvCxnSpPr>
          <p:nvPr/>
        </p:nvCxnSpPr>
        <p:spPr>
          <a:xfrm>
            <a:off x="1250950" y="4968875"/>
            <a:ext cx="16954500" cy="0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3FCB3DC6-ECF6-1620-C734-B880B624CFCC}"/>
              </a:ext>
            </a:extLst>
          </p:cNvPr>
          <p:cNvGrpSpPr/>
          <p:nvPr/>
        </p:nvGrpSpPr>
        <p:grpSpPr>
          <a:xfrm>
            <a:off x="2043291" y="6904401"/>
            <a:ext cx="1309007" cy="1304621"/>
            <a:chOff x="3215821" y="8203964"/>
            <a:chExt cx="1309007" cy="1304621"/>
          </a:xfrm>
        </p:grpSpPr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id="{A25041AC-674B-2265-CAC5-7D8A2E1F5576}"/>
                </a:ext>
              </a:extLst>
            </p:cNvPr>
            <p:cNvSpPr/>
            <p:nvPr/>
          </p:nvSpPr>
          <p:spPr>
            <a:xfrm>
              <a:off x="3215821" y="8203964"/>
              <a:ext cx="1309007" cy="1304621"/>
            </a:xfrm>
            <a:prstGeom prst="ellipse">
              <a:avLst/>
            </a:prstGeom>
            <a:solidFill>
              <a:srgbClr val="F92FC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D7F26463-48EA-AC4C-C6D5-E3CB1096623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486149" y="8461259"/>
              <a:ext cx="781050" cy="781050"/>
            </a:xfrm>
            <a:prstGeom prst="rect">
              <a:avLst/>
            </a:prstGeom>
          </p:spPr>
        </p:pic>
      </p:grp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E81284BF-56DF-D4C3-9276-8652301A3F45}"/>
              </a:ext>
            </a:extLst>
          </p:cNvPr>
          <p:cNvCxnSpPr>
            <a:cxnSpLocks/>
          </p:cNvCxnSpPr>
          <p:nvPr/>
        </p:nvCxnSpPr>
        <p:spPr>
          <a:xfrm flipV="1">
            <a:off x="2697795" y="6344966"/>
            <a:ext cx="0" cy="559435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Овал 22">
            <a:extLst>
              <a:ext uri="{FF2B5EF4-FFF2-40B4-BE49-F238E27FC236}">
                <a16:creationId xmlns:a16="http://schemas.microsoft.com/office/drawing/2014/main" id="{D77B9F34-538D-1BA7-4431-6B388DB8179C}"/>
              </a:ext>
            </a:extLst>
          </p:cNvPr>
          <p:cNvSpPr/>
          <p:nvPr/>
        </p:nvSpPr>
        <p:spPr>
          <a:xfrm>
            <a:off x="2658194" y="6305365"/>
            <a:ext cx="79200" cy="7920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96067915-727C-194D-8921-35E69B0E4D78}"/>
              </a:ext>
            </a:extLst>
          </p:cNvPr>
          <p:cNvCxnSpPr>
            <a:cxnSpLocks/>
          </p:cNvCxnSpPr>
          <p:nvPr/>
        </p:nvCxnSpPr>
        <p:spPr>
          <a:xfrm flipV="1">
            <a:off x="2704143" y="4135166"/>
            <a:ext cx="0" cy="83820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Овал 25">
            <a:extLst>
              <a:ext uri="{FF2B5EF4-FFF2-40B4-BE49-F238E27FC236}">
                <a16:creationId xmlns:a16="http://schemas.microsoft.com/office/drawing/2014/main" id="{9E63222A-D521-467D-57A2-56B7CBA24B27}"/>
              </a:ext>
            </a:extLst>
          </p:cNvPr>
          <p:cNvSpPr/>
          <p:nvPr/>
        </p:nvSpPr>
        <p:spPr>
          <a:xfrm>
            <a:off x="2664544" y="4930766"/>
            <a:ext cx="79200" cy="7920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FF984D9-4936-91DE-4BEF-47EE2A5B103C}"/>
              </a:ext>
            </a:extLst>
          </p:cNvPr>
          <p:cNvSpPr txBox="1"/>
          <p:nvPr/>
        </p:nvSpPr>
        <p:spPr>
          <a:xfrm>
            <a:off x="1733870" y="2293958"/>
            <a:ext cx="195592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2400" b="1" dirty="0">
                <a:solidFill>
                  <a:srgbClr val="F92FC4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   А</a:t>
            </a:r>
            <a:r>
              <a:rPr lang="ru-RU" sz="2400" b="1" i="0" dirty="0">
                <a:solidFill>
                  <a:srgbClr val="F92FC4"/>
                </a:solidFill>
                <a:effectLst/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нализ требований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8DFAB0D-F39E-5294-535E-109A794EB40E}"/>
              </a:ext>
            </a:extLst>
          </p:cNvPr>
          <p:cNvSpPr txBox="1"/>
          <p:nvPr/>
        </p:nvSpPr>
        <p:spPr>
          <a:xfrm>
            <a:off x="1154874" y="3240987"/>
            <a:ext cx="30985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       Провести встречи </a:t>
            </a:r>
          </a:p>
          <a:p>
            <a:r>
              <a:rPr lang="ru-RU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с представителями бизнеса</a:t>
            </a:r>
          </a:p>
        </p:txBody>
      </p:sp>
      <p:sp>
        <p:nvSpPr>
          <p:cNvPr id="34" name="Овал 33">
            <a:extLst>
              <a:ext uri="{FF2B5EF4-FFF2-40B4-BE49-F238E27FC236}">
                <a16:creationId xmlns:a16="http://schemas.microsoft.com/office/drawing/2014/main" id="{DCF842E5-7BCF-AADC-729A-E9EC15204C1B}"/>
              </a:ext>
            </a:extLst>
          </p:cNvPr>
          <p:cNvSpPr/>
          <p:nvPr/>
        </p:nvSpPr>
        <p:spPr>
          <a:xfrm>
            <a:off x="2664544" y="4058653"/>
            <a:ext cx="79200" cy="7920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трелка: шеврон 34">
            <a:extLst>
              <a:ext uri="{FF2B5EF4-FFF2-40B4-BE49-F238E27FC236}">
                <a16:creationId xmlns:a16="http://schemas.microsoft.com/office/drawing/2014/main" id="{2375D337-1B76-6CD8-AE5C-4A81D3D460E8}"/>
              </a:ext>
            </a:extLst>
          </p:cNvPr>
          <p:cNvSpPr/>
          <p:nvPr/>
        </p:nvSpPr>
        <p:spPr>
          <a:xfrm>
            <a:off x="4698258" y="5109918"/>
            <a:ext cx="2820356" cy="1066800"/>
          </a:xfrm>
          <a:prstGeom prst="chevron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2023.11</a:t>
            </a:r>
            <a:endParaRPr lang="ru-RU" dirty="0">
              <a:solidFill>
                <a:schemeClr val="bg1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37" name="Овал 36">
            <a:extLst>
              <a:ext uri="{FF2B5EF4-FFF2-40B4-BE49-F238E27FC236}">
                <a16:creationId xmlns:a16="http://schemas.microsoft.com/office/drawing/2014/main" id="{4BD69B65-1D2B-EF91-98EA-633E77FE3925}"/>
              </a:ext>
            </a:extLst>
          </p:cNvPr>
          <p:cNvSpPr/>
          <p:nvPr/>
        </p:nvSpPr>
        <p:spPr>
          <a:xfrm>
            <a:off x="5414333" y="6996353"/>
            <a:ext cx="1309007" cy="1304621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0870C2C3-F5E8-59CB-8A83-20C7CCF78566}"/>
              </a:ext>
            </a:extLst>
          </p:cNvPr>
          <p:cNvCxnSpPr>
            <a:cxnSpLocks/>
          </p:cNvCxnSpPr>
          <p:nvPr/>
        </p:nvCxnSpPr>
        <p:spPr>
          <a:xfrm flipV="1">
            <a:off x="6068837" y="6436918"/>
            <a:ext cx="0" cy="559435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Овал 39">
            <a:extLst>
              <a:ext uri="{FF2B5EF4-FFF2-40B4-BE49-F238E27FC236}">
                <a16:creationId xmlns:a16="http://schemas.microsoft.com/office/drawing/2014/main" id="{AF066539-3263-1F44-DAA0-2FF65BAE579C}"/>
              </a:ext>
            </a:extLst>
          </p:cNvPr>
          <p:cNvSpPr/>
          <p:nvPr/>
        </p:nvSpPr>
        <p:spPr>
          <a:xfrm>
            <a:off x="6029236" y="6311576"/>
            <a:ext cx="79200" cy="7920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id="{A8755936-2096-D0BA-DFE8-52F07BBF2E3A}"/>
              </a:ext>
            </a:extLst>
          </p:cNvPr>
          <p:cNvCxnSpPr>
            <a:cxnSpLocks/>
          </p:cNvCxnSpPr>
          <p:nvPr/>
        </p:nvCxnSpPr>
        <p:spPr>
          <a:xfrm flipV="1">
            <a:off x="6075185" y="4227118"/>
            <a:ext cx="0" cy="83820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Овал 41">
            <a:extLst>
              <a:ext uri="{FF2B5EF4-FFF2-40B4-BE49-F238E27FC236}">
                <a16:creationId xmlns:a16="http://schemas.microsoft.com/office/drawing/2014/main" id="{1AFBFEE5-DE0D-21A4-C764-DD0555955807}"/>
              </a:ext>
            </a:extLst>
          </p:cNvPr>
          <p:cNvSpPr/>
          <p:nvPr/>
        </p:nvSpPr>
        <p:spPr>
          <a:xfrm>
            <a:off x="6035586" y="4926275"/>
            <a:ext cx="79200" cy="7920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2E96339-A001-5126-83CB-039E64CD2E5D}"/>
              </a:ext>
            </a:extLst>
          </p:cNvPr>
          <p:cNvSpPr txBox="1"/>
          <p:nvPr/>
        </p:nvSpPr>
        <p:spPr>
          <a:xfrm>
            <a:off x="4765668" y="2293958"/>
            <a:ext cx="26190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2400" b="1" dirty="0">
                <a:solidFill>
                  <a:srgbClr val="FF0000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Проектирование</a:t>
            </a:r>
            <a:endParaRPr lang="ru-RU" sz="2400" b="1" i="0" dirty="0">
              <a:solidFill>
                <a:srgbClr val="FF0000"/>
              </a:solidFill>
              <a:effectLst/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B2A5711-FF82-6FDD-7E01-314AA1424637}"/>
              </a:ext>
            </a:extLst>
          </p:cNvPr>
          <p:cNvSpPr txBox="1"/>
          <p:nvPr/>
        </p:nvSpPr>
        <p:spPr>
          <a:xfrm>
            <a:off x="4557965" y="3061266"/>
            <a:ext cx="30368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Выбор платформы, определение ключевых метрик и показателей</a:t>
            </a:r>
          </a:p>
        </p:txBody>
      </p:sp>
      <p:sp>
        <p:nvSpPr>
          <p:cNvPr id="45" name="Овал 44">
            <a:extLst>
              <a:ext uri="{FF2B5EF4-FFF2-40B4-BE49-F238E27FC236}">
                <a16:creationId xmlns:a16="http://schemas.microsoft.com/office/drawing/2014/main" id="{A5B41540-2006-DCF3-40D5-27B519A57988}"/>
              </a:ext>
            </a:extLst>
          </p:cNvPr>
          <p:cNvSpPr/>
          <p:nvPr/>
        </p:nvSpPr>
        <p:spPr>
          <a:xfrm>
            <a:off x="6035586" y="4150605"/>
            <a:ext cx="79200" cy="7920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Стрелка: шеврон 45">
            <a:extLst>
              <a:ext uri="{FF2B5EF4-FFF2-40B4-BE49-F238E27FC236}">
                <a16:creationId xmlns:a16="http://schemas.microsoft.com/office/drawing/2014/main" id="{D41B8DF0-7507-3C06-2FA4-9F098628715D}"/>
              </a:ext>
            </a:extLst>
          </p:cNvPr>
          <p:cNvSpPr/>
          <p:nvPr/>
        </p:nvSpPr>
        <p:spPr>
          <a:xfrm>
            <a:off x="8123653" y="5121275"/>
            <a:ext cx="2820356" cy="1066800"/>
          </a:xfrm>
          <a:prstGeom prst="chevron">
            <a:avLst/>
          </a:prstGeom>
          <a:solidFill>
            <a:srgbClr val="CC00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2023.12</a:t>
            </a:r>
            <a:endParaRPr lang="ru-RU" dirty="0">
              <a:solidFill>
                <a:schemeClr val="bg1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48" name="Овал 47">
            <a:extLst>
              <a:ext uri="{FF2B5EF4-FFF2-40B4-BE49-F238E27FC236}">
                <a16:creationId xmlns:a16="http://schemas.microsoft.com/office/drawing/2014/main" id="{2576B914-DFA9-1DBE-C91D-D5ADE83A5E47}"/>
              </a:ext>
            </a:extLst>
          </p:cNvPr>
          <p:cNvSpPr/>
          <p:nvPr/>
        </p:nvSpPr>
        <p:spPr>
          <a:xfrm>
            <a:off x="8918927" y="6878227"/>
            <a:ext cx="1309007" cy="1304621"/>
          </a:xfrm>
          <a:prstGeom prst="ellipse">
            <a:avLst/>
          </a:prstGeom>
          <a:solidFill>
            <a:srgbClr val="CC00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50" name="Прямая соединительная линия 49">
            <a:extLst>
              <a:ext uri="{FF2B5EF4-FFF2-40B4-BE49-F238E27FC236}">
                <a16:creationId xmlns:a16="http://schemas.microsoft.com/office/drawing/2014/main" id="{D0AF45D0-8F40-1FE5-8991-B9C026435B6D}"/>
              </a:ext>
            </a:extLst>
          </p:cNvPr>
          <p:cNvCxnSpPr>
            <a:cxnSpLocks/>
          </p:cNvCxnSpPr>
          <p:nvPr/>
        </p:nvCxnSpPr>
        <p:spPr>
          <a:xfrm flipV="1">
            <a:off x="9573432" y="6324236"/>
            <a:ext cx="0" cy="559435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Овал 50">
            <a:extLst>
              <a:ext uri="{FF2B5EF4-FFF2-40B4-BE49-F238E27FC236}">
                <a16:creationId xmlns:a16="http://schemas.microsoft.com/office/drawing/2014/main" id="{8280C5A7-DDF6-77B3-C517-EE0DF4407261}"/>
              </a:ext>
            </a:extLst>
          </p:cNvPr>
          <p:cNvSpPr/>
          <p:nvPr/>
        </p:nvSpPr>
        <p:spPr>
          <a:xfrm>
            <a:off x="9533831" y="6284635"/>
            <a:ext cx="79200" cy="7920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2" name="Прямая соединительная линия 51">
            <a:extLst>
              <a:ext uri="{FF2B5EF4-FFF2-40B4-BE49-F238E27FC236}">
                <a16:creationId xmlns:a16="http://schemas.microsoft.com/office/drawing/2014/main" id="{810D3ACE-37A4-8A7D-5294-DDD9C185787A}"/>
              </a:ext>
            </a:extLst>
          </p:cNvPr>
          <p:cNvCxnSpPr>
            <a:cxnSpLocks/>
          </p:cNvCxnSpPr>
          <p:nvPr/>
        </p:nvCxnSpPr>
        <p:spPr>
          <a:xfrm flipV="1">
            <a:off x="9579780" y="4114436"/>
            <a:ext cx="0" cy="83820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Овал 52">
            <a:extLst>
              <a:ext uri="{FF2B5EF4-FFF2-40B4-BE49-F238E27FC236}">
                <a16:creationId xmlns:a16="http://schemas.microsoft.com/office/drawing/2014/main" id="{AF5F01A5-4D3D-BBCD-E20E-29F16E8A2B20}"/>
              </a:ext>
            </a:extLst>
          </p:cNvPr>
          <p:cNvSpPr/>
          <p:nvPr/>
        </p:nvSpPr>
        <p:spPr>
          <a:xfrm>
            <a:off x="9540181" y="4910036"/>
            <a:ext cx="79200" cy="7920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E5BD3B0-F024-9A7B-187B-79CE87D4A19A}"/>
              </a:ext>
            </a:extLst>
          </p:cNvPr>
          <p:cNvSpPr txBox="1"/>
          <p:nvPr/>
        </p:nvSpPr>
        <p:spPr>
          <a:xfrm>
            <a:off x="8394630" y="2221446"/>
            <a:ext cx="23703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92FC4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Разработка и интеграция</a:t>
            </a:r>
            <a:endParaRPr lang="ru-RU" sz="2400" b="1" i="0" dirty="0">
              <a:solidFill>
                <a:srgbClr val="F92FC4"/>
              </a:solidFill>
              <a:effectLst/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4FBEE28-0D75-7751-A34E-9A2C3CC3E957}"/>
              </a:ext>
            </a:extLst>
          </p:cNvPr>
          <p:cNvSpPr txBox="1"/>
          <p:nvPr/>
        </p:nvSpPr>
        <p:spPr>
          <a:xfrm>
            <a:off x="7976748" y="3006693"/>
            <a:ext cx="312686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Подготовка данных, разработка и тестирование функциональности</a:t>
            </a:r>
          </a:p>
        </p:txBody>
      </p:sp>
      <p:sp>
        <p:nvSpPr>
          <p:cNvPr id="56" name="Овал 55">
            <a:extLst>
              <a:ext uri="{FF2B5EF4-FFF2-40B4-BE49-F238E27FC236}">
                <a16:creationId xmlns:a16="http://schemas.microsoft.com/office/drawing/2014/main" id="{F8A4B654-9707-9323-AD4F-785EAC416436}"/>
              </a:ext>
            </a:extLst>
          </p:cNvPr>
          <p:cNvSpPr/>
          <p:nvPr/>
        </p:nvSpPr>
        <p:spPr>
          <a:xfrm>
            <a:off x="9540181" y="4037923"/>
            <a:ext cx="79200" cy="7920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Стрелка: шеврон 56">
            <a:extLst>
              <a:ext uri="{FF2B5EF4-FFF2-40B4-BE49-F238E27FC236}">
                <a16:creationId xmlns:a16="http://schemas.microsoft.com/office/drawing/2014/main" id="{77E6CC07-72CF-AD98-96F5-FC87669C105A}"/>
              </a:ext>
            </a:extLst>
          </p:cNvPr>
          <p:cNvSpPr/>
          <p:nvPr/>
        </p:nvSpPr>
        <p:spPr>
          <a:xfrm>
            <a:off x="11586333" y="5109918"/>
            <a:ext cx="2771589" cy="1066800"/>
          </a:xfrm>
          <a:prstGeom prst="chevron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2024.02</a:t>
            </a:r>
            <a:endParaRPr lang="ru-RU" dirty="0">
              <a:solidFill>
                <a:schemeClr val="bg1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59" name="Овал 58">
            <a:extLst>
              <a:ext uri="{FF2B5EF4-FFF2-40B4-BE49-F238E27FC236}">
                <a16:creationId xmlns:a16="http://schemas.microsoft.com/office/drawing/2014/main" id="{C9A554CF-9064-78F5-997E-506F9015CB1C}"/>
              </a:ext>
            </a:extLst>
          </p:cNvPr>
          <p:cNvSpPr/>
          <p:nvPr/>
        </p:nvSpPr>
        <p:spPr>
          <a:xfrm>
            <a:off x="12317625" y="6899910"/>
            <a:ext cx="1309007" cy="1304621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61" name="Прямая соединительная линия 60">
            <a:extLst>
              <a:ext uri="{FF2B5EF4-FFF2-40B4-BE49-F238E27FC236}">
                <a16:creationId xmlns:a16="http://schemas.microsoft.com/office/drawing/2014/main" id="{7415DDB7-A25B-E09F-0249-1CBA491C2F44}"/>
              </a:ext>
            </a:extLst>
          </p:cNvPr>
          <p:cNvCxnSpPr>
            <a:cxnSpLocks/>
          </p:cNvCxnSpPr>
          <p:nvPr/>
        </p:nvCxnSpPr>
        <p:spPr>
          <a:xfrm flipV="1">
            <a:off x="12972129" y="6340475"/>
            <a:ext cx="0" cy="559435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Овал 61">
            <a:extLst>
              <a:ext uri="{FF2B5EF4-FFF2-40B4-BE49-F238E27FC236}">
                <a16:creationId xmlns:a16="http://schemas.microsoft.com/office/drawing/2014/main" id="{30FFD028-0188-014E-10A8-4E989F6F215E}"/>
              </a:ext>
            </a:extLst>
          </p:cNvPr>
          <p:cNvSpPr/>
          <p:nvPr/>
        </p:nvSpPr>
        <p:spPr>
          <a:xfrm>
            <a:off x="12932528" y="6300874"/>
            <a:ext cx="79200" cy="7920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3" name="Прямая соединительная линия 62">
            <a:extLst>
              <a:ext uri="{FF2B5EF4-FFF2-40B4-BE49-F238E27FC236}">
                <a16:creationId xmlns:a16="http://schemas.microsoft.com/office/drawing/2014/main" id="{83549068-0BCF-0F9D-7CED-240573AABAC1}"/>
              </a:ext>
            </a:extLst>
          </p:cNvPr>
          <p:cNvCxnSpPr>
            <a:cxnSpLocks/>
          </p:cNvCxnSpPr>
          <p:nvPr/>
        </p:nvCxnSpPr>
        <p:spPr>
          <a:xfrm flipV="1">
            <a:off x="12978477" y="4130675"/>
            <a:ext cx="0" cy="83820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Овал 63">
            <a:extLst>
              <a:ext uri="{FF2B5EF4-FFF2-40B4-BE49-F238E27FC236}">
                <a16:creationId xmlns:a16="http://schemas.microsoft.com/office/drawing/2014/main" id="{ADDF921F-CFE8-616E-1F63-9D96F364F91B}"/>
              </a:ext>
            </a:extLst>
          </p:cNvPr>
          <p:cNvSpPr/>
          <p:nvPr/>
        </p:nvSpPr>
        <p:spPr>
          <a:xfrm>
            <a:off x="12938878" y="4926275"/>
            <a:ext cx="79200" cy="7920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215C8B32-5AF1-969B-6633-CAFFF2AF78FB}"/>
              </a:ext>
            </a:extLst>
          </p:cNvPr>
          <p:cNvSpPr txBox="1"/>
          <p:nvPr/>
        </p:nvSpPr>
        <p:spPr>
          <a:xfrm>
            <a:off x="11648304" y="2180838"/>
            <a:ext cx="258114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Развёртывание и обучение</a:t>
            </a:r>
            <a:endParaRPr lang="ru-RU" sz="2400" b="1" i="0" dirty="0">
              <a:solidFill>
                <a:schemeClr val="accent5">
                  <a:lumMod val="75000"/>
                </a:schemeClr>
              </a:solidFill>
              <a:effectLst/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74910CC7-237D-D8EE-193F-D0988193F93E}"/>
              </a:ext>
            </a:extLst>
          </p:cNvPr>
          <p:cNvSpPr txBox="1"/>
          <p:nvPr/>
        </p:nvSpPr>
        <p:spPr>
          <a:xfrm>
            <a:off x="11414088" y="3061266"/>
            <a:ext cx="30368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Запуск в рабочей среде, обучение пользователей работе</a:t>
            </a:r>
          </a:p>
        </p:txBody>
      </p:sp>
      <p:sp>
        <p:nvSpPr>
          <p:cNvPr id="67" name="Овал 66">
            <a:extLst>
              <a:ext uri="{FF2B5EF4-FFF2-40B4-BE49-F238E27FC236}">
                <a16:creationId xmlns:a16="http://schemas.microsoft.com/office/drawing/2014/main" id="{E63802F7-1406-8599-D19B-69D604E00B9D}"/>
              </a:ext>
            </a:extLst>
          </p:cNvPr>
          <p:cNvSpPr/>
          <p:nvPr/>
        </p:nvSpPr>
        <p:spPr>
          <a:xfrm>
            <a:off x="12938878" y="4054162"/>
            <a:ext cx="79200" cy="7920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Стрелка: шеврон 67">
            <a:extLst>
              <a:ext uri="{FF2B5EF4-FFF2-40B4-BE49-F238E27FC236}">
                <a16:creationId xmlns:a16="http://schemas.microsoft.com/office/drawing/2014/main" id="{281FEDB9-F72A-4C59-25B1-0507F47B6DB9}"/>
              </a:ext>
            </a:extLst>
          </p:cNvPr>
          <p:cNvSpPr/>
          <p:nvPr/>
        </p:nvSpPr>
        <p:spPr>
          <a:xfrm>
            <a:off x="15059655" y="5136693"/>
            <a:ext cx="2742236" cy="1066800"/>
          </a:xfrm>
          <a:prstGeom prst="chevron">
            <a:avLst/>
          </a:prstGeom>
          <a:solidFill>
            <a:srgbClr val="008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2024.03</a:t>
            </a:r>
            <a:endParaRPr lang="ru-RU" dirty="0">
              <a:solidFill>
                <a:schemeClr val="bg1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70" name="Овал 69">
            <a:extLst>
              <a:ext uri="{FF2B5EF4-FFF2-40B4-BE49-F238E27FC236}">
                <a16:creationId xmlns:a16="http://schemas.microsoft.com/office/drawing/2014/main" id="{5F91D5BA-9BE5-3B01-53A1-676972E396BA}"/>
              </a:ext>
            </a:extLst>
          </p:cNvPr>
          <p:cNvSpPr/>
          <p:nvPr/>
        </p:nvSpPr>
        <p:spPr>
          <a:xfrm>
            <a:off x="15776270" y="6926685"/>
            <a:ext cx="1309007" cy="1304621"/>
          </a:xfrm>
          <a:prstGeom prst="ellipse">
            <a:avLst/>
          </a:prstGeom>
          <a:solidFill>
            <a:srgbClr val="008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72" name="Прямая соединительная линия 71">
            <a:extLst>
              <a:ext uri="{FF2B5EF4-FFF2-40B4-BE49-F238E27FC236}">
                <a16:creationId xmlns:a16="http://schemas.microsoft.com/office/drawing/2014/main" id="{41FD4BD8-10FB-A467-B4D8-D68428725B05}"/>
              </a:ext>
            </a:extLst>
          </p:cNvPr>
          <p:cNvCxnSpPr>
            <a:cxnSpLocks/>
          </p:cNvCxnSpPr>
          <p:nvPr/>
        </p:nvCxnSpPr>
        <p:spPr>
          <a:xfrm flipV="1">
            <a:off x="16430774" y="6367250"/>
            <a:ext cx="0" cy="559435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Овал 72">
            <a:extLst>
              <a:ext uri="{FF2B5EF4-FFF2-40B4-BE49-F238E27FC236}">
                <a16:creationId xmlns:a16="http://schemas.microsoft.com/office/drawing/2014/main" id="{6F47CF66-B92C-D955-4325-5DD54CD460FF}"/>
              </a:ext>
            </a:extLst>
          </p:cNvPr>
          <p:cNvSpPr/>
          <p:nvPr/>
        </p:nvSpPr>
        <p:spPr>
          <a:xfrm>
            <a:off x="16391173" y="6327649"/>
            <a:ext cx="79200" cy="7920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4" name="Прямая соединительная линия 73">
            <a:extLst>
              <a:ext uri="{FF2B5EF4-FFF2-40B4-BE49-F238E27FC236}">
                <a16:creationId xmlns:a16="http://schemas.microsoft.com/office/drawing/2014/main" id="{A829E1AF-E1AA-6531-CF99-DB00DF129A8F}"/>
              </a:ext>
            </a:extLst>
          </p:cNvPr>
          <p:cNvCxnSpPr>
            <a:cxnSpLocks/>
          </p:cNvCxnSpPr>
          <p:nvPr/>
        </p:nvCxnSpPr>
        <p:spPr>
          <a:xfrm flipV="1">
            <a:off x="16437122" y="4157450"/>
            <a:ext cx="0" cy="83820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Овал 74">
            <a:extLst>
              <a:ext uri="{FF2B5EF4-FFF2-40B4-BE49-F238E27FC236}">
                <a16:creationId xmlns:a16="http://schemas.microsoft.com/office/drawing/2014/main" id="{D84C1774-04A6-8C2D-E6ED-886795E0BF70}"/>
              </a:ext>
            </a:extLst>
          </p:cNvPr>
          <p:cNvSpPr/>
          <p:nvPr/>
        </p:nvSpPr>
        <p:spPr>
          <a:xfrm>
            <a:off x="16397523" y="4935806"/>
            <a:ext cx="79200" cy="7920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D2A57B17-68A8-FAA8-044C-A7A663A422E4}"/>
              </a:ext>
            </a:extLst>
          </p:cNvPr>
          <p:cNvSpPr txBox="1"/>
          <p:nvPr/>
        </p:nvSpPr>
        <p:spPr>
          <a:xfrm>
            <a:off x="14841021" y="2180838"/>
            <a:ext cx="327140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8000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Поддержка и дальнейшее развитие</a:t>
            </a:r>
            <a:endParaRPr lang="ru-RU" sz="2400" b="1" i="0" dirty="0">
              <a:solidFill>
                <a:srgbClr val="008000"/>
              </a:solidFill>
              <a:effectLst/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5C95EC58-FE02-C587-0162-1706FB89EBAB}"/>
              </a:ext>
            </a:extLst>
          </p:cNvPr>
          <p:cNvSpPr txBox="1"/>
          <p:nvPr/>
        </p:nvSpPr>
        <p:spPr>
          <a:xfrm>
            <a:off x="14643430" y="3017797"/>
            <a:ext cx="358738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Обеспечить стабильную работу, оперативное реагирование на запросы пользователей</a:t>
            </a:r>
          </a:p>
        </p:txBody>
      </p:sp>
      <p:sp>
        <p:nvSpPr>
          <p:cNvPr id="78" name="Овал 77">
            <a:extLst>
              <a:ext uri="{FF2B5EF4-FFF2-40B4-BE49-F238E27FC236}">
                <a16:creationId xmlns:a16="http://schemas.microsoft.com/office/drawing/2014/main" id="{595FF97C-46B2-FA4A-DD98-FA1C3177079E}"/>
              </a:ext>
            </a:extLst>
          </p:cNvPr>
          <p:cNvSpPr/>
          <p:nvPr/>
        </p:nvSpPr>
        <p:spPr>
          <a:xfrm>
            <a:off x="16397523" y="4080937"/>
            <a:ext cx="79200" cy="7920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04749B74-75FA-5191-13D1-427D8644C34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742853" y="7261280"/>
            <a:ext cx="739596" cy="739596"/>
          </a:xfrm>
          <a:prstGeom prst="rect">
            <a:avLst/>
          </a:prstGeom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AA608722-911F-EE55-B21F-61DAC3CF11D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064461" y="7018036"/>
            <a:ext cx="1017935" cy="1017935"/>
          </a:xfrm>
          <a:prstGeom prst="rect">
            <a:avLst/>
          </a:prstGeom>
        </p:spPr>
      </p:pic>
      <p:pic>
        <p:nvPicPr>
          <p:cNvPr id="86" name="Рисунок 85">
            <a:extLst>
              <a:ext uri="{FF2B5EF4-FFF2-40B4-BE49-F238E27FC236}">
                <a16:creationId xmlns:a16="http://schemas.microsoft.com/office/drawing/2014/main" id="{955BD66C-D55C-54BF-5F7D-47A204802AE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2591193" y="7170731"/>
            <a:ext cx="761871" cy="761871"/>
          </a:xfrm>
          <a:prstGeom prst="rect">
            <a:avLst/>
          </a:prstGeom>
        </p:spPr>
      </p:pic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4A533A3D-D9E9-0739-C134-C303DB62780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6011673" y="7127572"/>
            <a:ext cx="83820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709040"/>
      </p:ext>
    </p:extLst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212850" y="701675"/>
            <a:ext cx="114300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>
                <a:solidFill>
                  <a:srgbClr val="9933FF"/>
                </a:solidFill>
              </a:rPr>
              <a:t>Целевая аудитория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sp>
        <p:nvSpPr>
          <p:cNvPr id="2" name="Дуга 1">
            <a:extLst>
              <a:ext uri="{FF2B5EF4-FFF2-40B4-BE49-F238E27FC236}">
                <a16:creationId xmlns:a16="http://schemas.microsoft.com/office/drawing/2014/main" id="{37DEF059-947B-D368-F19B-FC6DA7ABBBF2}"/>
              </a:ext>
            </a:extLst>
          </p:cNvPr>
          <p:cNvSpPr/>
          <p:nvPr/>
        </p:nvSpPr>
        <p:spPr>
          <a:xfrm>
            <a:off x="6944228" y="3021022"/>
            <a:ext cx="4648200" cy="4648200"/>
          </a:xfrm>
          <a:prstGeom prst="arc">
            <a:avLst>
              <a:gd name="adj1" fmla="val 16200000"/>
              <a:gd name="adj2" fmla="val 10841957"/>
            </a:avLst>
          </a:prstGeom>
          <a:ln w="317500" cap="rnd">
            <a:solidFill>
              <a:srgbClr val="993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91B16C93-5E43-582C-99A5-8C7A96B2B356}"/>
              </a:ext>
            </a:extLst>
          </p:cNvPr>
          <p:cNvSpPr/>
          <p:nvPr/>
        </p:nvSpPr>
        <p:spPr>
          <a:xfrm>
            <a:off x="1212850" y="2951111"/>
            <a:ext cx="990600" cy="990000"/>
          </a:xfrm>
          <a:prstGeom prst="ellipse">
            <a:avLst/>
          </a:prstGeom>
          <a:solidFill>
            <a:srgbClr val="9933FF"/>
          </a:solidFill>
          <a:ln>
            <a:solidFill>
              <a:schemeClr val="bg1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3D076F5-F371-BFF8-2A8C-CC103812543F}"/>
              </a:ext>
            </a:extLst>
          </p:cNvPr>
          <p:cNvSpPr txBox="1"/>
          <p:nvPr/>
        </p:nvSpPr>
        <p:spPr>
          <a:xfrm>
            <a:off x="2432050" y="2853521"/>
            <a:ext cx="28956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Малый и средний бизнес</a:t>
            </a:r>
            <a:endParaRPr lang="ru-RU" sz="2800" dirty="0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AB6D34A5-3836-7BB9-B978-BDD28483CE17}"/>
              </a:ext>
            </a:extLst>
          </p:cNvPr>
          <p:cNvSpPr/>
          <p:nvPr/>
        </p:nvSpPr>
        <p:spPr>
          <a:xfrm>
            <a:off x="1212850" y="6873240"/>
            <a:ext cx="990600" cy="990000"/>
          </a:xfrm>
          <a:prstGeom prst="ellipse">
            <a:avLst/>
          </a:prstGeom>
          <a:solidFill>
            <a:srgbClr val="372FDD"/>
          </a:solidFill>
          <a:ln>
            <a:solidFill>
              <a:schemeClr val="bg1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9BABDE9-8429-A9EB-529C-6D63E4E41C7E}"/>
              </a:ext>
            </a:extLst>
          </p:cNvPr>
          <p:cNvSpPr txBox="1"/>
          <p:nvPr/>
        </p:nvSpPr>
        <p:spPr>
          <a:xfrm>
            <a:off x="2241550" y="6921658"/>
            <a:ext cx="32766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Консультанты и бизнес-аналитики</a:t>
            </a:r>
            <a:endParaRPr lang="ru-RU" sz="2800" dirty="0"/>
          </a:p>
        </p:txBody>
      </p:sp>
      <p:sp>
        <p:nvSpPr>
          <p:cNvPr id="20" name="Дуга 19">
            <a:extLst>
              <a:ext uri="{FF2B5EF4-FFF2-40B4-BE49-F238E27FC236}">
                <a16:creationId xmlns:a16="http://schemas.microsoft.com/office/drawing/2014/main" id="{AC764C14-2924-E749-EF1F-D1D22AD6C726}"/>
              </a:ext>
            </a:extLst>
          </p:cNvPr>
          <p:cNvSpPr/>
          <p:nvPr/>
        </p:nvSpPr>
        <p:spPr>
          <a:xfrm>
            <a:off x="7371311" y="3456088"/>
            <a:ext cx="3794034" cy="3794034"/>
          </a:xfrm>
          <a:prstGeom prst="arc">
            <a:avLst>
              <a:gd name="adj1" fmla="val 16200000"/>
              <a:gd name="adj2" fmla="val 7396231"/>
            </a:avLst>
          </a:prstGeom>
          <a:ln w="317500" cap="rnd">
            <a:solidFill>
              <a:srgbClr val="372F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Дуга 20">
            <a:extLst>
              <a:ext uri="{FF2B5EF4-FFF2-40B4-BE49-F238E27FC236}">
                <a16:creationId xmlns:a16="http://schemas.microsoft.com/office/drawing/2014/main" id="{949CB6E2-A6A4-91D3-3E97-564AA67CFF80}"/>
              </a:ext>
            </a:extLst>
          </p:cNvPr>
          <p:cNvSpPr/>
          <p:nvPr/>
        </p:nvSpPr>
        <p:spPr>
          <a:xfrm>
            <a:off x="7828511" y="3913288"/>
            <a:ext cx="2879634" cy="2879634"/>
          </a:xfrm>
          <a:prstGeom prst="arc">
            <a:avLst>
              <a:gd name="adj1" fmla="val 16200000"/>
              <a:gd name="adj2" fmla="val 3827801"/>
            </a:avLst>
          </a:prstGeom>
          <a:ln w="3175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D24A65C6-1998-13E1-865C-625EF010EA73}"/>
              </a:ext>
            </a:extLst>
          </p:cNvPr>
          <p:cNvSpPr/>
          <p:nvPr/>
        </p:nvSpPr>
        <p:spPr>
          <a:xfrm>
            <a:off x="13207192" y="2893962"/>
            <a:ext cx="990600" cy="990000"/>
          </a:xfrm>
          <a:prstGeom prst="ellipse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6A0711D-44E8-0C87-852A-27B52BC5E916}"/>
              </a:ext>
            </a:extLst>
          </p:cNvPr>
          <p:cNvSpPr txBox="1"/>
          <p:nvPr/>
        </p:nvSpPr>
        <p:spPr>
          <a:xfrm>
            <a:off x="14235892" y="2942380"/>
            <a:ext cx="32766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Управленческий персонал</a:t>
            </a:r>
            <a:endParaRPr lang="ru-RU" sz="2800" dirty="0"/>
          </a:p>
        </p:txBody>
      </p:sp>
      <p:sp>
        <p:nvSpPr>
          <p:cNvPr id="25" name="Дуга 24">
            <a:extLst>
              <a:ext uri="{FF2B5EF4-FFF2-40B4-BE49-F238E27FC236}">
                <a16:creationId xmlns:a16="http://schemas.microsoft.com/office/drawing/2014/main" id="{43AA4B93-8310-4DD2-1AA3-760AFDFBE39B}"/>
              </a:ext>
            </a:extLst>
          </p:cNvPr>
          <p:cNvSpPr/>
          <p:nvPr/>
        </p:nvSpPr>
        <p:spPr>
          <a:xfrm>
            <a:off x="8273591" y="4359275"/>
            <a:ext cx="1987660" cy="1987660"/>
          </a:xfrm>
          <a:prstGeom prst="arc">
            <a:avLst>
              <a:gd name="adj1" fmla="val 16200000"/>
              <a:gd name="adj2" fmla="val 992132"/>
            </a:avLst>
          </a:prstGeom>
          <a:ln w="317500" cap="rnd">
            <a:solidFill>
              <a:srgbClr val="FC42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A8733240-E2CA-1403-8772-EE0EA7528689}"/>
              </a:ext>
            </a:extLst>
          </p:cNvPr>
          <p:cNvSpPr/>
          <p:nvPr/>
        </p:nvSpPr>
        <p:spPr>
          <a:xfrm>
            <a:off x="13207192" y="6666697"/>
            <a:ext cx="990600" cy="990000"/>
          </a:xfrm>
          <a:prstGeom prst="ellipse">
            <a:avLst/>
          </a:prstGeom>
          <a:solidFill>
            <a:srgbClr val="FC4242"/>
          </a:solidFill>
          <a:ln>
            <a:solidFill>
              <a:schemeClr val="bg1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9897955-0F2B-8069-D436-AB40FBDCA466}"/>
              </a:ext>
            </a:extLst>
          </p:cNvPr>
          <p:cNvSpPr txBox="1"/>
          <p:nvPr/>
        </p:nvSpPr>
        <p:spPr>
          <a:xfrm>
            <a:off x="14254942" y="6773068"/>
            <a:ext cx="381715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Стартапы и растущие компании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20067136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52D50E7D-D493-8CD0-17C4-0848E5824BF9}"/>
              </a:ext>
            </a:extLst>
          </p:cNvPr>
          <p:cNvSpPr/>
          <p:nvPr/>
        </p:nvSpPr>
        <p:spPr>
          <a:xfrm>
            <a:off x="20121789" y="6926338"/>
            <a:ext cx="10052050" cy="1379561"/>
          </a:xfrm>
          <a:prstGeom prst="rect">
            <a:avLst/>
          </a:prstGeom>
          <a:solidFill>
            <a:srgbClr val="9933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02C936E4-0568-2499-A9C6-B4E50A034D71}"/>
              </a:ext>
            </a:extLst>
          </p:cNvPr>
          <p:cNvSpPr/>
          <p:nvPr/>
        </p:nvSpPr>
        <p:spPr>
          <a:xfrm>
            <a:off x="20113625" y="5562722"/>
            <a:ext cx="10052050" cy="1379561"/>
          </a:xfrm>
          <a:prstGeom prst="rect">
            <a:avLst/>
          </a:prstGeom>
          <a:solidFill>
            <a:srgbClr val="9933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3E84DF92-FDC3-8251-87AB-16C5C00205D5}"/>
              </a:ext>
            </a:extLst>
          </p:cNvPr>
          <p:cNvSpPr/>
          <p:nvPr/>
        </p:nvSpPr>
        <p:spPr>
          <a:xfrm>
            <a:off x="20121789" y="3824307"/>
            <a:ext cx="10052050" cy="1729150"/>
          </a:xfrm>
          <a:prstGeom prst="rect">
            <a:avLst/>
          </a:prstGeom>
          <a:solidFill>
            <a:srgbClr val="9933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4F887AB2-5552-E38C-E6E0-9573ACD5125D}"/>
              </a:ext>
            </a:extLst>
          </p:cNvPr>
          <p:cNvSpPr/>
          <p:nvPr/>
        </p:nvSpPr>
        <p:spPr>
          <a:xfrm>
            <a:off x="10031186" y="2083856"/>
            <a:ext cx="10052050" cy="1729150"/>
          </a:xfrm>
          <a:prstGeom prst="rect">
            <a:avLst/>
          </a:prstGeom>
          <a:solidFill>
            <a:srgbClr val="9933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212850" y="701675"/>
            <a:ext cx="114300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>
                <a:solidFill>
                  <a:srgbClr val="9933FF"/>
                </a:solidFill>
              </a:rPr>
              <a:t>Команда проекта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pic>
        <p:nvPicPr>
          <p:cNvPr id="6" name="Рисунок 5" descr="Изображение выглядит как Человеческое лицо, человек, дерево, бровь&#10;&#10;Автоматически созданное описание">
            <a:extLst>
              <a:ext uri="{FF2B5EF4-FFF2-40B4-BE49-F238E27FC236}">
                <a16:creationId xmlns:a16="http://schemas.microsoft.com/office/drawing/2014/main" id="{4565C9BF-D28F-D1CF-E78D-50965DCED1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26242" y="10859102"/>
            <a:ext cx="1863954" cy="2352856"/>
          </a:xfrm>
          <a:prstGeom prst="roundRect">
            <a:avLst/>
          </a:prstGeom>
        </p:spPr>
      </p:pic>
      <p:pic>
        <p:nvPicPr>
          <p:cNvPr id="10" name="Рисунок 9" descr="Изображение выглядит как Человеческое лицо, человек, Селфи, Подбородок&#10;&#10;Автоматически созданное описание">
            <a:extLst>
              <a:ext uri="{FF2B5EF4-FFF2-40B4-BE49-F238E27FC236}">
                <a16:creationId xmlns:a16="http://schemas.microsoft.com/office/drawing/2014/main" id="{FFF472AC-3B64-CF51-4D8A-3E0BB0B228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27243" y="670739"/>
            <a:ext cx="2344812" cy="2344806"/>
          </a:xfrm>
          <a:prstGeom prst="roundRect">
            <a:avLst/>
          </a:prstGeom>
        </p:spPr>
      </p:pic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B8648D51-7078-7D50-3D14-39F9A502F1AF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10052050" y="0"/>
            <a:ext cx="108" cy="1085910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1049E395-DC99-DE1B-2C52-CA34EFEEAEE5}"/>
              </a:ext>
            </a:extLst>
          </p:cNvPr>
          <p:cNvSpPr txBox="1"/>
          <p:nvPr/>
        </p:nvSpPr>
        <p:spPr>
          <a:xfrm>
            <a:off x="9437465" y="2547948"/>
            <a:ext cx="69339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Курбанов Курбан</a:t>
            </a:r>
            <a:endParaRPr lang="ru-RU" sz="4800" dirty="0"/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5ADB55E2-21BF-9B75-4AA4-A20C4F6F9058}"/>
              </a:ext>
            </a:extLst>
          </p:cNvPr>
          <p:cNvCxnSpPr>
            <a:cxnSpLocks/>
          </p:cNvCxnSpPr>
          <p:nvPr/>
        </p:nvCxnSpPr>
        <p:spPr>
          <a:xfrm flipH="1">
            <a:off x="0" y="2066323"/>
            <a:ext cx="20104100" cy="5323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Рисунок 7" descr="Изображение выглядит как Человеческое лицо, черно-белый, человек, Селфи&#10;&#10;Автоматически созданное описание">
            <a:extLst>
              <a:ext uri="{FF2B5EF4-FFF2-40B4-BE49-F238E27FC236}">
                <a16:creationId xmlns:a16="http://schemas.microsoft.com/office/drawing/2014/main" id="{06F0DF31-8768-B2F7-E711-A7E0FD9E0D0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88602">
            <a:off x="16037495" y="1246380"/>
            <a:ext cx="2940702" cy="3020180"/>
          </a:xfrm>
          <a:prstGeom prst="roundRect">
            <a:avLst/>
          </a:prstGeom>
          <a:effectLst>
            <a:softEdge rad="0"/>
          </a:effec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1C6B69C6-3556-186E-8BCD-F7C1B56AA286}"/>
              </a:ext>
            </a:extLst>
          </p:cNvPr>
          <p:cNvSpPr txBox="1"/>
          <p:nvPr/>
        </p:nvSpPr>
        <p:spPr>
          <a:xfrm>
            <a:off x="9174752" y="4233657"/>
            <a:ext cx="69339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Айгумов Ахмед</a:t>
            </a:r>
            <a:endParaRPr lang="ru-RU" sz="48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6D1B587-F064-A21D-2CA1-11C6D75611EB}"/>
              </a:ext>
            </a:extLst>
          </p:cNvPr>
          <p:cNvSpPr txBox="1"/>
          <p:nvPr/>
        </p:nvSpPr>
        <p:spPr>
          <a:xfrm>
            <a:off x="5360657" y="5801928"/>
            <a:ext cx="150876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Даудов Зайнулла</a:t>
            </a:r>
            <a:endParaRPr kumimoji="0" lang="ru-RU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6115101-86B1-7C97-6B70-DAF709A43800}"/>
              </a:ext>
            </a:extLst>
          </p:cNvPr>
          <p:cNvSpPr txBox="1"/>
          <p:nvPr/>
        </p:nvSpPr>
        <p:spPr>
          <a:xfrm>
            <a:off x="9091217" y="6866104"/>
            <a:ext cx="6856255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Магомедов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Али Магомедович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Рисунок 2" descr="Изображение выглядит как человек, Человеческое лицо, одежда, галстук&#10;&#10;Автоматически созданное описание">
            <a:extLst>
              <a:ext uri="{FF2B5EF4-FFF2-40B4-BE49-F238E27FC236}">
                <a16:creationId xmlns:a16="http://schemas.microsoft.com/office/drawing/2014/main" id="{B41B579A-7830-1D18-CD94-1B702E85AE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75281">
            <a:off x="27878316" y="12036256"/>
            <a:ext cx="2324378" cy="2351402"/>
          </a:xfrm>
          <a:prstGeom prst="roundRect">
            <a:avLst/>
          </a:prstGeom>
          <a:ln>
            <a:solidFill>
              <a:schemeClr val="bg1"/>
            </a:solidFill>
          </a:ln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10BDA3F0-2620-F0AB-8F71-A0AA5F6D292A}"/>
              </a:ext>
            </a:extLst>
          </p:cNvPr>
          <p:cNvSpPr txBox="1"/>
          <p:nvPr/>
        </p:nvSpPr>
        <p:spPr>
          <a:xfrm>
            <a:off x="788078" y="2295525"/>
            <a:ext cx="781075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Студент 4 курса ФИиИТ</a:t>
            </a:r>
            <a:br>
              <a:rPr lang="ru-RU" sz="4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</a:br>
            <a:r>
              <a:rPr lang="ru-RU" sz="4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роль в команде: Разработчик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82602113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52D50E7D-D493-8CD0-17C4-0848E5824BF9}"/>
              </a:ext>
            </a:extLst>
          </p:cNvPr>
          <p:cNvSpPr/>
          <p:nvPr/>
        </p:nvSpPr>
        <p:spPr>
          <a:xfrm>
            <a:off x="20121789" y="6926338"/>
            <a:ext cx="10052050" cy="1379561"/>
          </a:xfrm>
          <a:prstGeom prst="rect">
            <a:avLst/>
          </a:prstGeom>
          <a:solidFill>
            <a:srgbClr val="9933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02C936E4-0568-2499-A9C6-B4E50A034D71}"/>
              </a:ext>
            </a:extLst>
          </p:cNvPr>
          <p:cNvSpPr/>
          <p:nvPr/>
        </p:nvSpPr>
        <p:spPr>
          <a:xfrm>
            <a:off x="20113625" y="5562722"/>
            <a:ext cx="10052050" cy="1379561"/>
          </a:xfrm>
          <a:prstGeom prst="rect">
            <a:avLst/>
          </a:prstGeom>
          <a:solidFill>
            <a:srgbClr val="9933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3E84DF92-FDC3-8251-87AB-16C5C00205D5}"/>
              </a:ext>
            </a:extLst>
          </p:cNvPr>
          <p:cNvSpPr/>
          <p:nvPr/>
        </p:nvSpPr>
        <p:spPr>
          <a:xfrm>
            <a:off x="10069847" y="3824307"/>
            <a:ext cx="10052050" cy="1729150"/>
          </a:xfrm>
          <a:prstGeom prst="rect">
            <a:avLst/>
          </a:prstGeom>
          <a:solidFill>
            <a:srgbClr val="9933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4F887AB2-5552-E38C-E6E0-9573ACD5125D}"/>
              </a:ext>
            </a:extLst>
          </p:cNvPr>
          <p:cNvSpPr/>
          <p:nvPr/>
        </p:nvSpPr>
        <p:spPr>
          <a:xfrm>
            <a:off x="20121789" y="2066323"/>
            <a:ext cx="10052050" cy="1729150"/>
          </a:xfrm>
          <a:prstGeom prst="rect">
            <a:avLst/>
          </a:prstGeom>
          <a:solidFill>
            <a:srgbClr val="9933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212850" y="701675"/>
            <a:ext cx="114300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>
                <a:solidFill>
                  <a:srgbClr val="9933FF"/>
                </a:solidFill>
              </a:rPr>
              <a:t>Команда проекта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pic>
        <p:nvPicPr>
          <p:cNvPr id="6" name="Рисунок 5" descr="Изображение выглядит как Человеческое лицо, человек, дерево, бровь&#10;&#10;Автоматически созданное описание">
            <a:extLst>
              <a:ext uri="{FF2B5EF4-FFF2-40B4-BE49-F238E27FC236}">
                <a16:creationId xmlns:a16="http://schemas.microsoft.com/office/drawing/2014/main" id="{4565C9BF-D28F-D1CF-E78D-50965DCED1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26242" y="10859102"/>
            <a:ext cx="1863954" cy="2352856"/>
          </a:xfrm>
          <a:prstGeom prst="roundRect">
            <a:avLst/>
          </a:prstGeom>
        </p:spPr>
      </p:pic>
      <p:pic>
        <p:nvPicPr>
          <p:cNvPr id="10" name="Рисунок 9" descr="Изображение выглядит как Человеческое лицо, человек, Селфи, Подбородок&#10;&#10;Автоматически созданное описание">
            <a:extLst>
              <a:ext uri="{FF2B5EF4-FFF2-40B4-BE49-F238E27FC236}">
                <a16:creationId xmlns:a16="http://schemas.microsoft.com/office/drawing/2014/main" id="{FFF472AC-3B64-CF51-4D8A-3E0BB0B228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1206">
            <a:off x="16627544" y="3162758"/>
            <a:ext cx="2875284" cy="2875276"/>
          </a:xfrm>
          <a:prstGeom prst="roundRect">
            <a:avLst>
              <a:gd name="adj" fmla="val 19104"/>
            </a:avLst>
          </a:prstGeom>
        </p:spPr>
      </p:pic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B8648D51-7078-7D50-3D14-39F9A502F1AF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10052050" y="0"/>
            <a:ext cx="108" cy="1085910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1049E395-DC99-DE1B-2C52-CA34EFEEAEE5}"/>
              </a:ext>
            </a:extLst>
          </p:cNvPr>
          <p:cNvSpPr txBox="1"/>
          <p:nvPr/>
        </p:nvSpPr>
        <p:spPr>
          <a:xfrm>
            <a:off x="9437465" y="2547948"/>
            <a:ext cx="69339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Курбанов Курбан</a:t>
            </a:r>
            <a:endParaRPr lang="ru-RU" sz="4800" dirty="0"/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5ADB55E2-21BF-9B75-4AA4-A20C4F6F9058}"/>
              </a:ext>
            </a:extLst>
          </p:cNvPr>
          <p:cNvCxnSpPr>
            <a:cxnSpLocks/>
          </p:cNvCxnSpPr>
          <p:nvPr/>
        </p:nvCxnSpPr>
        <p:spPr>
          <a:xfrm flipH="1">
            <a:off x="0" y="2066323"/>
            <a:ext cx="20104100" cy="5323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Рисунок 7" descr="Изображение выглядит как Человеческое лицо, черно-белый, человек, Селфи&#10;&#10;Автоматически созданное описание">
            <a:extLst>
              <a:ext uri="{FF2B5EF4-FFF2-40B4-BE49-F238E27FC236}">
                <a16:creationId xmlns:a16="http://schemas.microsoft.com/office/drawing/2014/main" id="{06F0DF31-8768-B2F7-E711-A7E0FD9E0D0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88602">
            <a:off x="27329979" y="1849543"/>
            <a:ext cx="948040" cy="973662"/>
          </a:xfrm>
          <a:prstGeom prst="roundRect">
            <a:avLst/>
          </a:prstGeom>
          <a:effectLst>
            <a:softEdge rad="0"/>
          </a:effec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1C6B69C6-3556-186E-8BCD-F7C1B56AA286}"/>
              </a:ext>
            </a:extLst>
          </p:cNvPr>
          <p:cNvSpPr txBox="1"/>
          <p:nvPr/>
        </p:nvSpPr>
        <p:spPr>
          <a:xfrm>
            <a:off x="9174752" y="4233657"/>
            <a:ext cx="69339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Айгумов Ахмед</a:t>
            </a:r>
            <a:endParaRPr lang="ru-RU" sz="48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6D1B587-F064-A21D-2CA1-11C6D75611EB}"/>
              </a:ext>
            </a:extLst>
          </p:cNvPr>
          <p:cNvSpPr txBox="1"/>
          <p:nvPr/>
        </p:nvSpPr>
        <p:spPr>
          <a:xfrm>
            <a:off x="5360657" y="5801928"/>
            <a:ext cx="150876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Даудов Зайнулла</a:t>
            </a:r>
            <a:endParaRPr kumimoji="0" lang="ru-RU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6115101-86B1-7C97-6B70-DAF709A43800}"/>
              </a:ext>
            </a:extLst>
          </p:cNvPr>
          <p:cNvSpPr txBox="1"/>
          <p:nvPr/>
        </p:nvSpPr>
        <p:spPr>
          <a:xfrm>
            <a:off x="9091217" y="6866104"/>
            <a:ext cx="6856255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Магомедов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Али Магомедович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Рисунок 2" descr="Изображение выглядит как человек, Человеческое лицо, одежда, галстук&#10;&#10;Автоматически созданное описание">
            <a:extLst>
              <a:ext uri="{FF2B5EF4-FFF2-40B4-BE49-F238E27FC236}">
                <a16:creationId xmlns:a16="http://schemas.microsoft.com/office/drawing/2014/main" id="{B41B579A-7830-1D18-CD94-1B702E85AE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75281">
            <a:off x="27878316" y="12036256"/>
            <a:ext cx="2324378" cy="2351402"/>
          </a:xfrm>
          <a:prstGeom prst="roundRect">
            <a:avLst/>
          </a:prstGeom>
          <a:ln>
            <a:solidFill>
              <a:schemeClr val="bg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BAEE9FE-53CF-E5CD-5D32-86E25319F2D8}"/>
              </a:ext>
            </a:extLst>
          </p:cNvPr>
          <p:cNvSpPr txBox="1"/>
          <p:nvPr/>
        </p:nvSpPr>
        <p:spPr>
          <a:xfrm>
            <a:off x="358387" y="3987435"/>
            <a:ext cx="781075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Студент 4 курса ФИиИТ</a:t>
            </a:r>
            <a:br>
              <a:rPr lang="ru-RU" sz="4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</a:br>
            <a:r>
              <a:rPr lang="ru-RU" sz="4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роль в команде: Дизайнер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56433735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52D50E7D-D493-8CD0-17C4-0848E5824BF9}"/>
              </a:ext>
            </a:extLst>
          </p:cNvPr>
          <p:cNvSpPr/>
          <p:nvPr/>
        </p:nvSpPr>
        <p:spPr>
          <a:xfrm>
            <a:off x="20121789" y="6926338"/>
            <a:ext cx="10052050" cy="1379561"/>
          </a:xfrm>
          <a:prstGeom prst="rect">
            <a:avLst/>
          </a:prstGeom>
          <a:solidFill>
            <a:srgbClr val="9933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02C936E4-0568-2499-A9C6-B4E50A034D71}"/>
              </a:ext>
            </a:extLst>
          </p:cNvPr>
          <p:cNvSpPr/>
          <p:nvPr/>
        </p:nvSpPr>
        <p:spPr>
          <a:xfrm>
            <a:off x="20113625" y="5562722"/>
            <a:ext cx="10052050" cy="1379561"/>
          </a:xfrm>
          <a:prstGeom prst="rect">
            <a:avLst/>
          </a:prstGeom>
          <a:solidFill>
            <a:srgbClr val="9933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3E84DF92-FDC3-8251-87AB-16C5C00205D5}"/>
              </a:ext>
            </a:extLst>
          </p:cNvPr>
          <p:cNvSpPr/>
          <p:nvPr/>
        </p:nvSpPr>
        <p:spPr>
          <a:xfrm>
            <a:off x="10069847" y="5285117"/>
            <a:ext cx="10052050" cy="1729150"/>
          </a:xfrm>
          <a:prstGeom prst="rect">
            <a:avLst/>
          </a:prstGeom>
          <a:solidFill>
            <a:srgbClr val="9933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4F887AB2-5552-E38C-E6E0-9573ACD5125D}"/>
              </a:ext>
            </a:extLst>
          </p:cNvPr>
          <p:cNvSpPr/>
          <p:nvPr/>
        </p:nvSpPr>
        <p:spPr>
          <a:xfrm>
            <a:off x="20121789" y="2066323"/>
            <a:ext cx="10052050" cy="1729150"/>
          </a:xfrm>
          <a:prstGeom prst="rect">
            <a:avLst/>
          </a:prstGeom>
          <a:solidFill>
            <a:srgbClr val="9933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212850" y="701675"/>
            <a:ext cx="114300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>
                <a:solidFill>
                  <a:srgbClr val="9933FF"/>
                </a:solidFill>
              </a:rPr>
              <a:t>Команда проекта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pic>
        <p:nvPicPr>
          <p:cNvPr id="6" name="Рисунок 5" descr="Изображение выглядит как Человеческое лицо, человек, дерево, бровь&#10;&#10;Автоматически созданное описание">
            <a:extLst>
              <a:ext uri="{FF2B5EF4-FFF2-40B4-BE49-F238E27FC236}">
                <a16:creationId xmlns:a16="http://schemas.microsoft.com/office/drawing/2014/main" id="{4565C9BF-D28F-D1CF-E78D-50965DCED1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25987">
            <a:off x="17528588" y="4759439"/>
            <a:ext cx="1863954" cy="2352856"/>
          </a:xfrm>
          <a:prstGeom prst="roundRect">
            <a:avLst/>
          </a:prstGeom>
        </p:spPr>
      </p:pic>
      <p:pic>
        <p:nvPicPr>
          <p:cNvPr id="10" name="Рисунок 9" descr="Изображение выглядит как Человеческое лицо, человек, Селфи, Подбородок&#10;&#10;Автоматически созданное описание">
            <a:extLst>
              <a:ext uri="{FF2B5EF4-FFF2-40B4-BE49-F238E27FC236}">
                <a16:creationId xmlns:a16="http://schemas.microsoft.com/office/drawing/2014/main" id="{FFF472AC-3B64-CF51-4D8A-3E0BB0B228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1206">
            <a:off x="21185338" y="3433451"/>
            <a:ext cx="2344812" cy="2344806"/>
          </a:xfrm>
          <a:prstGeom prst="roundRect">
            <a:avLst>
              <a:gd name="adj" fmla="val 19104"/>
            </a:avLst>
          </a:prstGeom>
        </p:spPr>
      </p:pic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B8648D51-7078-7D50-3D14-39F9A502F1AF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10052050" y="0"/>
            <a:ext cx="108" cy="1085910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1049E395-DC99-DE1B-2C52-CA34EFEEAEE5}"/>
              </a:ext>
            </a:extLst>
          </p:cNvPr>
          <p:cNvSpPr txBox="1"/>
          <p:nvPr/>
        </p:nvSpPr>
        <p:spPr>
          <a:xfrm>
            <a:off x="9437465" y="2547948"/>
            <a:ext cx="69339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Курбанов Курбан</a:t>
            </a:r>
            <a:endParaRPr lang="ru-RU" sz="4800" dirty="0"/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5ADB55E2-21BF-9B75-4AA4-A20C4F6F9058}"/>
              </a:ext>
            </a:extLst>
          </p:cNvPr>
          <p:cNvCxnSpPr>
            <a:cxnSpLocks/>
          </p:cNvCxnSpPr>
          <p:nvPr/>
        </p:nvCxnSpPr>
        <p:spPr>
          <a:xfrm flipH="1">
            <a:off x="0" y="2066323"/>
            <a:ext cx="20104100" cy="5323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Рисунок 7" descr="Изображение выглядит как Человеческое лицо, черно-белый, человек, Селфи&#10;&#10;Автоматически созданное описание">
            <a:extLst>
              <a:ext uri="{FF2B5EF4-FFF2-40B4-BE49-F238E27FC236}">
                <a16:creationId xmlns:a16="http://schemas.microsoft.com/office/drawing/2014/main" id="{06F0DF31-8768-B2F7-E711-A7E0FD9E0D0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88602">
            <a:off x="27329979" y="1849543"/>
            <a:ext cx="948040" cy="973662"/>
          </a:xfrm>
          <a:prstGeom prst="roundRect">
            <a:avLst/>
          </a:prstGeom>
          <a:effectLst>
            <a:softEdge rad="0"/>
          </a:effec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1C6B69C6-3556-186E-8BCD-F7C1B56AA286}"/>
              </a:ext>
            </a:extLst>
          </p:cNvPr>
          <p:cNvSpPr txBox="1"/>
          <p:nvPr/>
        </p:nvSpPr>
        <p:spPr>
          <a:xfrm>
            <a:off x="9174752" y="4233657"/>
            <a:ext cx="69339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Айгумов Ахмед</a:t>
            </a:r>
            <a:endParaRPr lang="ru-RU" sz="48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6D1B587-F064-A21D-2CA1-11C6D75611EB}"/>
              </a:ext>
            </a:extLst>
          </p:cNvPr>
          <p:cNvSpPr txBox="1"/>
          <p:nvPr/>
        </p:nvSpPr>
        <p:spPr>
          <a:xfrm>
            <a:off x="5360657" y="5801928"/>
            <a:ext cx="150876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Даудов Зайнулла</a:t>
            </a:r>
            <a:endParaRPr kumimoji="0" lang="ru-RU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6115101-86B1-7C97-6B70-DAF709A43800}"/>
              </a:ext>
            </a:extLst>
          </p:cNvPr>
          <p:cNvSpPr txBox="1"/>
          <p:nvPr/>
        </p:nvSpPr>
        <p:spPr>
          <a:xfrm>
            <a:off x="9091217" y="6866104"/>
            <a:ext cx="6856255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Магомедов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Али Магомедович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Рисунок 2" descr="Изображение выглядит как человек, Человеческое лицо, одежда, галстук&#10;&#10;Автоматически созданное описание">
            <a:extLst>
              <a:ext uri="{FF2B5EF4-FFF2-40B4-BE49-F238E27FC236}">
                <a16:creationId xmlns:a16="http://schemas.microsoft.com/office/drawing/2014/main" id="{B41B579A-7830-1D18-CD94-1B702E85AE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75281">
            <a:off x="27878316" y="12036256"/>
            <a:ext cx="2324378" cy="2351402"/>
          </a:xfrm>
          <a:prstGeom prst="roundRect">
            <a:avLst/>
          </a:prstGeom>
          <a:ln>
            <a:solidFill>
              <a:schemeClr val="bg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10CA6DA-41FD-5593-06BA-0A0B85C6A333}"/>
              </a:ext>
            </a:extLst>
          </p:cNvPr>
          <p:cNvSpPr txBox="1"/>
          <p:nvPr/>
        </p:nvSpPr>
        <p:spPr>
          <a:xfrm>
            <a:off x="841809" y="5487972"/>
            <a:ext cx="781075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Студент 4 курса ФИиИТ</a:t>
            </a:r>
            <a:br>
              <a:rPr lang="ru-RU" sz="4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</a:br>
            <a:r>
              <a:rPr lang="ru-RU" sz="4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роль в команде: Руководитель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37918055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52D50E7D-D493-8CD0-17C4-0848E5824BF9}"/>
              </a:ext>
            </a:extLst>
          </p:cNvPr>
          <p:cNvSpPr/>
          <p:nvPr/>
        </p:nvSpPr>
        <p:spPr>
          <a:xfrm>
            <a:off x="20121789" y="6926338"/>
            <a:ext cx="10052050" cy="1379561"/>
          </a:xfrm>
          <a:prstGeom prst="rect">
            <a:avLst/>
          </a:prstGeom>
          <a:solidFill>
            <a:srgbClr val="9933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02C936E4-0568-2499-A9C6-B4E50A034D71}"/>
              </a:ext>
            </a:extLst>
          </p:cNvPr>
          <p:cNvSpPr/>
          <p:nvPr/>
        </p:nvSpPr>
        <p:spPr>
          <a:xfrm>
            <a:off x="20113625" y="5562722"/>
            <a:ext cx="10052050" cy="1379561"/>
          </a:xfrm>
          <a:prstGeom prst="rect">
            <a:avLst/>
          </a:prstGeom>
          <a:solidFill>
            <a:srgbClr val="9933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3E84DF92-FDC3-8251-87AB-16C5C00205D5}"/>
              </a:ext>
            </a:extLst>
          </p:cNvPr>
          <p:cNvSpPr/>
          <p:nvPr/>
        </p:nvSpPr>
        <p:spPr>
          <a:xfrm>
            <a:off x="10069847" y="6682250"/>
            <a:ext cx="10052050" cy="1729150"/>
          </a:xfrm>
          <a:prstGeom prst="rect">
            <a:avLst/>
          </a:prstGeom>
          <a:solidFill>
            <a:srgbClr val="9933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4F887AB2-5552-E38C-E6E0-9573ACD5125D}"/>
              </a:ext>
            </a:extLst>
          </p:cNvPr>
          <p:cNvSpPr/>
          <p:nvPr/>
        </p:nvSpPr>
        <p:spPr>
          <a:xfrm>
            <a:off x="20121789" y="2066323"/>
            <a:ext cx="10052050" cy="1729150"/>
          </a:xfrm>
          <a:prstGeom prst="rect">
            <a:avLst/>
          </a:prstGeom>
          <a:solidFill>
            <a:srgbClr val="9933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212850" y="701675"/>
            <a:ext cx="114300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>
                <a:solidFill>
                  <a:srgbClr val="9933FF"/>
                </a:solidFill>
              </a:rPr>
              <a:t>Команда проекта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pic>
        <p:nvPicPr>
          <p:cNvPr id="6" name="Рисунок 5" descr="Изображение выглядит как Человеческое лицо, человек, дерево, бровь&#10;&#10;Автоматически созданное описание">
            <a:extLst>
              <a:ext uri="{FF2B5EF4-FFF2-40B4-BE49-F238E27FC236}">
                <a16:creationId xmlns:a16="http://schemas.microsoft.com/office/drawing/2014/main" id="{4565C9BF-D28F-D1CF-E78D-50965DCED1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25987">
            <a:off x="21625901" y="4759440"/>
            <a:ext cx="1863954" cy="2352856"/>
          </a:xfrm>
          <a:prstGeom prst="roundRect">
            <a:avLst/>
          </a:prstGeom>
        </p:spPr>
      </p:pic>
      <p:pic>
        <p:nvPicPr>
          <p:cNvPr id="10" name="Рисунок 9" descr="Изображение выглядит как Человеческое лицо, человек, Селфи, Подбородок&#10;&#10;Автоматически созданное описание">
            <a:extLst>
              <a:ext uri="{FF2B5EF4-FFF2-40B4-BE49-F238E27FC236}">
                <a16:creationId xmlns:a16="http://schemas.microsoft.com/office/drawing/2014/main" id="{FFF472AC-3B64-CF51-4D8A-3E0BB0B228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1206">
            <a:off x="21185338" y="3433451"/>
            <a:ext cx="2344812" cy="2344806"/>
          </a:xfrm>
          <a:prstGeom prst="roundRect">
            <a:avLst>
              <a:gd name="adj" fmla="val 19104"/>
            </a:avLst>
          </a:prstGeom>
        </p:spPr>
      </p:pic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B8648D51-7078-7D50-3D14-39F9A502F1AF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10052050" y="0"/>
            <a:ext cx="108" cy="1085910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1049E395-DC99-DE1B-2C52-CA34EFEEAEE5}"/>
              </a:ext>
            </a:extLst>
          </p:cNvPr>
          <p:cNvSpPr txBox="1"/>
          <p:nvPr/>
        </p:nvSpPr>
        <p:spPr>
          <a:xfrm>
            <a:off x="9437465" y="2547948"/>
            <a:ext cx="69339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Курбанов Курбан</a:t>
            </a:r>
            <a:endParaRPr lang="ru-RU" sz="4800" dirty="0"/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5ADB55E2-21BF-9B75-4AA4-A20C4F6F9058}"/>
              </a:ext>
            </a:extLst>
          </p:cNvPr>
          <p:cNvCxnSpPr>
            <a:cxnSpLocks/>
          </p:cNvCxnSpPr>
          <p:nvPr/>
        </p:nvCxnSpPr>
        <p:spPr>
          <a:xfrm flipH="1">
            <a:off x="0" y="2066323"/>
            <a:ext cx="20104100" cy="5323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Рисунок 7" descr="Изображение выглядит как Человеческое лицо, черно-белый, человек, Селфи&#10;&#10;Автоматически созданное описание">
            <a:extLst>
              <a:ext uri="{FF2B5EF4-FFF2-40B4-BE49-F238E27FC236}">
                <a16:creationId xmlns:a16="http://schemas.microsoft.com/office/drawing/2014/main" id="{06F0DF31-8768-B2F7-E711-A7E0FD9E0D0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88602">
            <a:off x="27329979" y="1849543"/>
            <a:ext cx="948040" cy="973662"/>
          </a:xfrm>
          <a:prstGeom prst="roundRect">
            <a:avLst/>
          </a:prstGeom>
          <a:effectLst>
            <a:softEdge rad="0"/>
          </a:effec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1C6B69C6-3556-186E-8BCD-F7C1B56AA286}"/>
              </a:ext>
            </a:extLst>
          </p:cNvPr>
          <p:cNvSpPr txBox="1"/>
          <p:nvPr/>
        </p:nvSpPr>
        <p:spPr>
          <a:xfrm>
            <a:off x="9174752" y="4233657"/>
            <a:ext cx="69339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Айгумов Ахмед</a:t>
            </a:r>
            <a:endParaRPr lang="ru-RU" sz="48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6D1B587-F064-A21D-2CA1-11C6D75611EB}"/>
              </a:ext>
            </a:extLst>
          </p:cNvPr>
          <p:cNvSpPr txBox="1"/>
          <p:nvPr/>
        </p:nvSpPr>
        <p:spPr>
          <a:xfrm>
            <a:off x="5360657" y="5801928"/>
            <a:ext cx="150876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Даудов Зайнулла</a:t>
            </a:r>
            <a:endParaRPr kumimoji="0" lang="ru-RU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6115101-86B1-7C97-6B70-DAF709A43800}"/>
              </a:ext>
            </a:extLst>
          </p:cNvPr>
          <p:cNvSpPr txBox="1"/>
          <p:nvPr/>
        </p:nvSpPr>
        <p:spPr>
          <a:xfrm>
            <a:off x="9091217" y="6866104"/>
            <a:ext cx="6856255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Магомедов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Али Магомедович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Рисунок 2" descr="Изображение выглядит как человек, Человеческое лицо, одежда, галстук&#10;&#10;Автоматически созданное описание">
            <a:extLst>
              <a:ext uri="{FF2B5EF4-FFF2-40B4-BE49-F238E27FC236}">
                <a16:creationId xmlns:a16="http://schemas.microsoft.com/office/drawing/2014/main" id="{B41B579A-7830-1D18-CD94-1B702E85AE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75281">
            <a:off x="16623738" y="5987548"/>
            <a:ext cx="2863046" cy="2896332"/>
          </a:xfrm>
          <a:prstGeom prst="roundRect">
            <a:avLst/>
          </a:prstGeom>
          <a:ln>
            <a:solidFill>
              <a:schemeClr val="bg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8E44289-E29C-7F44-F4A6-D96002EC5EC0}"/>
              </a:ext>
            </a:extLst>
          </p:cNvPr>
          <p:cNvSpPr txBox="1"/>
          <p:nvPr/>
        </p:nvSpPr>
        <p:spPr>
          <a:xfrm>
            <a:off x="988095" y="6738955"/>
            <a:ext cx="781075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Кандидат экономических наук, Профессор</a:t>
            </a:r>
            <a:br>
              <a:rPr lang="ru-RU" sz="36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</a:br>
            <a:r>
              <a:rPr lang="ru-RU" sz="36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роль в команде: Куратор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403341056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Рисунок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7283" y="0"/>
            <a:ext cx="9476817" cy="1130935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650" y="1060726"/>
            <a:ext cx="1600200" cy="1600200"/>
          </a:xfrm>
          <a:prstGeom prst="rect">
            <a:avLst/>
          </a:prstGeom>
        </p:spPr>
      </p:pic>
      <p:sp>
        <p:nvSpPr>
          <p:cNvPr id="18" name="Подзаголовок 2"/>
          <p:cNvSpPr txBox="1">
            <a:spLocks/>
          </p:cNvSpPr>
          <p:nvPr/>
        </p:nvSpPr>
        <p:spPr>
          <a:xfrm>
            <a:off x="1136650" y="5108308"/>
            <a:ext cx="8559800" cy="3915451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6600" b="1" kern="0" dirty="0">
                <a:solidFill>
                  <a:srgbClr val="9933FF"/>
                </a:solidFill>
              </a:rPr>
              <a:t>Спасибо за внимание!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10627175" cy="450248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2133" y="987525"/>
            <a:ext cx="2362200" cy="619962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30000"/>
                    </a14:imgEffect>
                    <a14:imgEffect>
                      <a14:brightnessContrast bright="-1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0017" y="889646"/>
            <a:ext cx="1643176" cy="815720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0017" y="6492876"/>
            <a:ext cx="6397194" cy="718350"/>
          </a:xfrm>
          <a:prstGeom prst="rect">
            <a:avLst/>
          </a:prstGeom>
        </p:spPr>
      </p:pic>
      <p:sp>
        <p:nvSpPr>
          <p:cNvPr id="25" name="Подзаголовок 2"/>
          <p:cNvSpPr txBox="1">
            <a:spLocks/>
          </p:cNvSpPr>
          <p:nvPr/>
        </p:nvSpPr>
        <p:spPr>
          <a:xfrm>
            <a:off x="15684500" y="7406632"/>
            <a:ext cx="4419600" cy="519279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spc="600" dirty="0">
                <a:solidFill>
                  <a:schemeClr val="bg1"/>
                </a:solidFill>
              </a:rPr>
              <a:t>АКСЕЛЕРАТОР ДГУ</a:t>
            </a:r>
            <a:endParaRPr lang="ru-RU" sz="2800" kern="0" spc="600" dirty="0">
              <a:solidFill>
                <a:schemeClr val="bg1"/>
              </a:solidFill>
            </a:endParaRPr>
          </a:p>
        </p:txBody>
      </p:sp>
      <p:sp>
        <p:nvSpPr>
          <p:cNvPr id="29" name="Подзаголовок 2"/>
          <p:cNvSpPr txBox="1">
            <a:spLocks/>
          </p:cNvSpPr>
          <p:nvPr/>
        </p:nvSpPr>
        <p:spPr>
          <a:xfrm>
            <a:off x="18339430" y="9617075"/>
            <a:ext cx="1371600" cy="5852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spc="600" dirty="0">
                <a:solidFill>
                  <a:schemeClr val="bg1"/>
                </a:solidFill>
              </a:rPr>
              <a:t>2023</a:t>
            </a:r>
            <a:endParaRPr lang="ru-RU" sz="2800" b="1" kern="0" spc="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3637469"/>
      </p:ext>
    </p:extLst>
  </p:cSld>
  <p:clrMapOvr>
    <a:masterClrMapping/>
  </p:clrMapOvr>
  <p:transition spd="slow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971</TotalTime>
  <Words>571</Words>
  <Application>Microsoft Office PowerPoint</Application>
  <PresentationFormat>Произвольный</PresentationFormat>
  <Paragraphs>159</Paragraphs>
  <Slides>21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8" baseType="lpstr">
      <vt:lpstr>Roboto</vt:lpstr>
      <vt:lpstr>Lato Light</vt:lpstr>
      <vt:lpstr>Times New Roman</vt:lpstr>
      <vt:lpstr>Lato</vt:lpstr>
      <vt:lpstr>Calibri</vt:lpstr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Визуальный  стиль Платформа университетского  технологического предпринимательства</dc:title>
  <dc:creator>Dima Gusev</dc:creator>
  <cp:lastModifiedBy>Шахбан Курбанов</cp:lastModifiedBy>
  <cp:revision>40</cp:revision>
  <dcterms:created xsi:type="dcterms:W3CDTF">2022-06-08T08:32:52Z</dcterms:created>
  <dcterms:modified xsi:type="dcterms:W3CDTF">2023-11-28T02:39:29Z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2022-06-07T00:00:00Z</vt:filetime>
  </property>
  <property fmtid="{D5CDD505-2E9C-101B-9397-08002B2CF9AE}" pid="3" name="Creator">
    <vt:lpwstr>Adobe InDesign 17.1 (Windows)</vt:lpwstr>
  </property>
  <property fmtid="{D5CDD505-2E9C-101B-9397-08002B2CF9AE}" pid="4" name="LastSaved">
    <vt:filetime>2022-06-08T00:00:00Z</vt:filetime>
  </property>
</Properties>
</file>