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embeddedFontLst>
    <p:embeddedFont>
      <p:font typeface="Montserrat" panose="00000500000000000000" pitchFamily="2" charset="-52"/>
      <p:regular r:id="rId10"/>
      <p:bold r:id="rId11"/>
      <p:italic r:id="rId12"/>
      <p:boldItalic r:id="rId13"/>
    </p:embeddedFont>
    <p:embeddedFont>
      <p:font typeface="Montserrat SemiBold" panose="00000700000000000000" pitchFamily="2" charset="-52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jcj4OGTWbxuvPJSaOk/mT5UME0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3186B8-ADBA-4196-B029-6DA1406B9FF0}">
  <a:tblStyle styleId="{773186B8-ADBA-4196-B029-6DA1406B9FF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1" y="0"/>
            <a:ext cx="1956391" cy="315239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956391" y="0"/>
            <a:ext cx="3264194" cy="436245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0" y="3152398"/>
            <a:ext cx="1956390" cy="218514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956391" y="4362453"/>
            <a:ext cx="3264193" cy="249554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-1" y="5337545"/>
            <a:ext cx="1956391" cy="152045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44224" y="298925"/>
            <a:ext cx="6625856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Разработка экспресс-набора обеззараживания воды на основе природных биофильтров в естественных условиях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5444224" y="3326451"/>
            <a:ext cx="5985776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Создание простого и эффективного решения для очистки воды с использованием экологически чистых материалов в различных условиях</a:t>
            </a:r>
            <a:endParaRPr dirty="0"/>
          </a:p>
        </p:txBody>
      </p:sp>
      <p:cxnSp>
        <p:nvCxnSpPr>
          <p:cNvPr id="91" name="Google Shape;91;p1"/>
          <p:cNvCxnSpPr/>
          <p:nvPr/>
        </p:nvCxnSpPr>
        <p:spPr>
          <a:xfrm>
            <a:off x="5901070" y="2892056"/>
            <a:ext cx="4423144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6390" y="605818"/>
            <a:ext cx="3217237" cy="1425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3463" y="3849747"/>
            <a:ext cx="1049462" cy="54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3463" y="5696607"/>
            <a:ext cx="1049462" cy="7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4840" y="765639"/>
            <a:ext cx="1426708" cy="1032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66526" y="818540"/>
            <a:ext cx="75052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1360897" y="157911"/>
            <a:ext cx="5835723" cy="998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82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1360897" y="1283007"/>
            <a:ext cx="6518183" cy="535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Montserrat"/>
              <a:buNone/>
            </a:pPr>
            <a:r>
              <a:rPr lang="ru-RU" sz="1800" b="0" i="0" u="none" strike="noStrike" cap="none" dirty="0">
                <a:solidFill>
                  <a:srgbClr val="0C0C0C"/>
                </a:solidFill>
                <a:latin typeface="Montserrat"/>
                <a:ea typeface="Montserrat"/>
                <a:cs typeface="Montserrat"/>
                <a:sym typeface="Montserrat"/>
              </a:rPr>
              <a:t>Известно, что в населенных пунктах глубинки Российской Федерации слабо развиты, несовершенны или отсутствуют очистные коммуникации и местному населению приходиться принимать в пищу и использовать в быту воду из открытых водоемов, подземных источников. Многие из современных методов и средств обеззараживания воды требуют специализированного оборудования и дорогостоящих технологических решений, тогда как применение природных биофильтров существенно упрощает и удешевляет процессы обеззараживания воды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0C0C0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Montserrat"/>
              <a:buNone/>
            </a:pPr>
            <a:r>
              <a:rPr lang="ru-RU" sz="1800" b="0" i="0" u="none" strike="noStrike" cap="none" dirty="0">
                <a:solidFill>
                  <a:srgbClr val="0C0C0C"/>
                </a:solidFill>
                <a:latin typeface="Montserrat"/>
                <a:ea typeface="Montserrat"/>
                <a:cs typeface="Montserrat"/>
                <a:sym typeface="Montserrat"/>
              </a:rPr>
              <a:t>Наша команда предлагает экологически чистый и простой метод биологического обеззараживания питьевой воды в отдаленных районах, а также в других регионах с отсутствием очистных сооружений</a:t>
            </a:r>
            <a:endParaRPr dirty="0"/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 l="26970" r="26378"/>
          <a:stretch/>
        </p:blipFill>
        <p:spPr>
          <a:xfrm>
            <a:off x="8422925" y="1732466"/>
            <a:ext cx="3301470" cy="3692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64121" y="1808301"/>
            <a:ext cx="75533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1282637" y="177718"/>
            <a:ext cx="5911103" cy="998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82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1554480" y="1523261"/>
            <a:ext cx="9829800" cy="1538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Решением данной проблемы является исследование и подготовка к коммерческому использованию научной продукции: набор фильтров, содержащий противомикробные биологически активные растительные компоненты. Будут проведены предварительные испытания их в сельских районах для санитарно-экологической очистки питьевой воды</a:t>
            </a:r>
          </a:p>
        </p:txBody>
      </p:sp>
      <p:sp>
        <p:nvSpPr>
          <p:cNvPr id="125" name="Google Shape;125;p3"/>
          <p:cNvSpPr txBox="1"/>
          <p:nvPr/>
        </p:nvSpPr>
        <p:spPr>
          <a:xfrm>
            <a:off x="1554480" y="3361216"/>
            <a:ext cx="982980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Данный набор будет предложен жителям городских и районных центров и поселков в отдаленных районах для осуществления дополнительной очистки воды от санитарных и условно-патогенных микроорганизмов. </a:t>
            </a:r>
            <a:endParaRPr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1554480" y="4891394"/>
            <a:ext cx="982980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Результатом работы будет разработка экспресс-набора фильтров, включающего компоненты растений-биофильтров с противомикробными биологически активными свойствами для санитарно-экологической очистки и обеззараживания воды. </a:t>
            </a:r>
            <a:endParaRPr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35267" y="2839109"/>
            <a:ext cx="81304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1216013" y="324598"/>
            <a:ext cx="594425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ПОТРЕБИТЕЛЬСКИЕ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СЕГМЕНТЫ</a:t>
            </a:r>
            <a:endParaRPr/>
          </a:p>
        </p:txBody>
      </p:sp>
      <p:sp>
        <p:nvSpPr>
          <p:cNvPr id="140" name="Google Shape;140;p4"/>
          <p:cNvSpPr txBox="1"/>
          <p:nvPr/>
        </p:nvSpPr>
        <p:spPr>
          <a:xfrm>
            <a:off x="1425534" y="2377444"/>
            <a:ext cx="1000446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1. </a:t>
            </a:r>
            <a:r>
              <a:rPr lang="ru-RU" sz="2000" b="1" dirty="0">
                <a:latin typeface="Montserrat"/>
                <a:ea typeface="Montserrat"/>
                <a:cs typeface="Montserrat"/>
                <a:sym typeface="Montserrat"/>
              </a:rPr>
              <a:t>Примеры к</a:t>
            </a:r>
            <a:r>
              <a:rPr lang="ru-RU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омпаний, производящих фильтры-кувшины и фильтры для питьевой воды под мойку: Барьер, ИЗУМРУД, </a:t>
            </a:r>
            <a:r>
              <a:rPr lang="ru-RU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Гидровелл</a:t>
            </a:r>
            <a:r>
              <a:rPr lang="ru-RU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Гейзер (ООО НЕОТЕХ), </a:t>
            </a:r>
            <a:r>
              <a:rPr lang="ru-RU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Экодар</a:t>
            </a:r>
            <a:r>
              <a:rPr lang="ru-RU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ru-RU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Diasel</a:t>
            </a:r>
            <a:r>
              <a:rPr lang="ru-RU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engineering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49917" y="3827173"/>
            <a:ext cx="75854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1493876" y="192623"/>
            <a:ext cx="5178055" cy="998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82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endParaRPr/>
          </a:p>
        </p:txBody>
      </p:sp>
      <p:graphicFrame>
        <p:nvGraphicFramePr>
          <p:cNvPr id="154" name="Google Shape;154;p5"/>
          <p:cNvGraphicFramePr/>
          <p:nvPr>
            <p:extLst>
              <p:ext uri="{D42A27DB-BD31-4B8C-83A1-F6EECF244321}">
                <p14:modId xmlns:p14="http://schemas.microsoft.com/office/powerpoint/2010/main" val="2287673557"/>
              </p:ext>
            </p:extLst>
          </p:nvPr>
        </p:nvGraphicFramePr>
        <p:xfrm>
          <a:off x="1493875" y="1452150"/>
          <a:ext cx="9817600" cy="3305450"/>
        </p:xfrm>
        <a:graphic>
          <a:graphicData uri="http://schemas.openxmlformats.org/drawingml/2006/table">
            <a:tbl>
              <a:tblPr firstRow="1" bandRow="1">
                <a:noFill/>
                <a:tableStyleId>{773186B8-ADBA-4196-B029-6DA1406B9FF0}</a:tableStyleId>
              </a:tblPr>
              <a:tblGrid>
                <a:gridCol w="286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4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Конкуренты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Продукт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/>
                        <a:t>Конкурентные преимущества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ООО </a:t>
                      </a:r>
                      <a:r>
                        <a:rPr lang="ru-RU" sz="1100" b="1" u="none" strike="noStrike" cap="none" dirty="0" err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Гидровелл</a:t>
                      </a:r>
                      <a:r>
                        <a:rPr lang="ru-RU" sz="1100" b="1" u="none" strike="noStrike" cap="none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-Сервис</a:t>
                      </a:r>
                      <a:endParaRPr sz="11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Фильтры для очистки воды в коттедже и системы водоподготовки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Наш экспресс набор мобилен и не требует установки</a:t>
                      </a:r>
                      <a:endParaRPr sz="11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ООО «НЕОТЕХ»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Бытовые фильтры, системы очистки воды для загородных домов, промышленное оборудование для очистки воды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>
                        <a:solidFill>
                          <a:srgbClr val="26323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Наш экспресс набор мобилен и не требует установки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BWT BARRIER</a:t>
                      </a:r>
                      <a:endParaRPr sz="11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Фильтры-кувшины БАРЬЕР объемом от 2,5 до 4,2 л. </a:t>
                      </a:r>
                      <a:endParaRPr sz="11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 нашего экспресс-набора нет ограничений по объему очищения воды</a:t>
                      </a:r>
                      <a:endParaRPr sz="11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ООО «МВК ЭКОДАР»</a:t>
                      </a:r>
                      <a:endParaRPr sz="11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Продажа и установка систем водоподготовки и водоочистки в Москве и Московской области</a:t>
                      </a:r>
                      <a:endParaRPr sz="11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Наш экспресс набор мобилен и не требует установки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46488" y="4798976"/>
            <a:ext cx="79060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1589864" y="61452"/>
            <a:ext cx="9356052" cy="998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193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КАЛЕНДАРНЫЙ ПЛАН</a:t>
            </a:r>
            <a:endParaRPr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CA34F9D-B7C4-CBD3-49F3-AD5E739D6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721953"/>
              </p:ext>
            </p:extLst>
          </p:nvPr>
        </p:nvGraphicFramePr>
        <p:xfrm>
          <a:off x="1252980" y="1479477"/>
          <a:ext cx="10265250" cy="4805680"/>
        </p:xfrm>
        <a:graphic>
          <a:graphicData uri="http://schemas.openxmlformats.org/drawingml/2006/table">
            <a:tbl>
              <a:tblPr firstRow="1" bandRow="1">
                <a:tableStyleId>{773186B8-ADBA-4196-B029-6DA1406B9FF0}</a:tableStyleId>
              </a:tblPr>
              <a:tblGrid>
                <a:gridCol w="912704">
                  <a:extLst>
                    <a:ext uri="{9D8B030D-6E8A-4147-A177-3AD203B41FA5}">
                      <a16:colId xmlns:a16="http://schemas.microsoft.com/office/drawing/2014/main" val="3770571207"/>
                    </a:ext>
                  </a:extLst>
                </a:gridCol>
                <a:gridCol w="2213811">
                  <a:extLst>
                    <a:ext uri="{9D8B030D-6E8A-4147-A177-3AD203B41FA5}">
                      <a16:colId xmlns:a16="http://schemas.microsoft.com/office/drawing/2014/main" val="2990267217"/>
                    </a:ext>
                  </a:extLst>
                </a:gridCol>
                <a:gridCol w="7138735">
                  <a:extLst>
                    <a:ext uri="{9D8B030D-6E8A-4147-A177-3AD203B41FA5}">
                      <a16:colId xmlns:a16="http://schemas.microsoft.com/office/drawing/2014/main" val="2570363514"/>
                    </a:ext>
                  </a:extLst>
                </a:gridCol>
              </a:tblGrid>
              <a:tr h="292193">
                <a:tc>
                  <a:txBody>
                    <a:bodyPr/>
                    <a:lstStyle/>
                    <a:p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Мероприятие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39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01.11.2024-20.11.2024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Оценка рынка сбыта во избежание появления избытка товара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96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21.11.2024-01.12.2024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Научная разработка новых подобных товаров или вариантов в соответствии с потребительским спросом на рынке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24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08.01.2025-01.02.2025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Испытание биологически активных компонентов, выделенных из растений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0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02.02.2025-14.02.2025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Производство пробной партии коммерческих препаратов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58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15.02.2025-01.03.2025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Создание производственной лаборатории для дальнейших разработок, предложения по применению экспресс-наборов с фитопрепаратами в области санитарного, профилактического направлений, профессионального и бытового их применения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1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01.03.2025-20.04.2025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Лицензирование технологии, получение разрешительной документации на производство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83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21.04.2025-21.05.2025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Привлечение инвесторов, заключение договоров на продажу продукции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92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21.05.2025-30.05.2025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Производство и сбыт готовой продукции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23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01.06.2025-25.06.2025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Проведение мероприятий по экологическому сохранению ценных лекарственных растений в природе с противомикробными свойствами.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91856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8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 txBox="1"/>
          <p:nvPr/>
        </p:nvSpPr>
        <p:spPr>
          <a:xfrm>
            <a:off x="68128" y="5787040"/>
            <a:ext cx="74732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8"/>
          <p:cNvSpPr txBox="1"/>
          <p:nvPr/>
        </p:nvSpPr>
        <p:spPr>
          <a:xfrm>
            <a:off x="2684722" y="109755"/>
            <a:ext cx="7400259" cy="1008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82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КОМАНДА ПРОЕКТА</a:t>
            </a:r>
            <a:endParaRPr sz="4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8086060" y="3648981"/>
            <a:ext cx="337442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Делягина Полина Валерьевна</a:t>
            </a:r>
            <a:endParaRPr/>
          </a:p>
        </p:txBody>
      </p:sp>
      <p:sp>
        <p:nvSpPr>
          <p:cNvPr id="201" name="Google Shape;201;p8"/>
          <p:cNvSpPr txBox="1"/>
          <p:nvPr/>
        </p:nvSpPr>
        <p:spPr>
          <a:xfrm>
            <a:off x="2813579" y="5842104"/>
            <a:ext cx="158195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</a:t>
            </a:r>
            <a:r>
              <a:rPr lang="ru-RU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der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ID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8"/>
          <p:cNvSpPr txBox="1"/>
          <p:nvPr/>
        </p:nvSpPr>
        <p:spPr>
          <a:xfrm>
            <a:off x="8086060" y="5842104"/>
            <a:ext cx="250511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</a:t>
            </a:r>
            <a:r>
              <a:rPr lang="ru-RU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der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ID: 6255140</a:t>
            </a:r>
            <a:endParaRPr dirty="0"/>
          </a:p>
        </p:txBody>
      </p:sp>
      <p:sp>
        <p:nvSpPr>
          <p:cNvPr id="203" name="Google Shape;203;p8"/>
          <p:cNvSpPr txBox="1"/>
          <p:nvPr/>
        </p:nvSpPr>
        <p:spPr>
          <a:xfrm>
            <a:off x="8059984" y="4565356"/>
            <a:ext cx="253118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Институт ветеринарии, ветеринарной-санитарной экспертизы и агробезопасности</a:t>
            </a:r>
            <a:br>
              <a:rPr lang="ru-RU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Группа 21-ВС-5</a:t>
            </a:r>
            <a:endParaRPr/>
          </a:p>
        </p:txBody>
      </p:sp>
      <p:sp>
        <p:nvSpPr>
          <p:cNvPr id="204" name="Google Shape;204;p8"/>
          <p:cNvSpPr txBox="1"/>
          <p:nvPr/>
        </p:nvSpPr>
        <p:spPr>
          <a:xfrm>
            <a:off x="2702377" y="3648981"/>
            <a:ext cx="337442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Пашаев Вагид Шарафудинович</a:t>
            </a:r>
            <a:endParaRPr sz="24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2684722" y="4710810"/>
            <a:ext cx="283215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Координатор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C53A6D-C206-2E82-BB85-B2EDCAF6CF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14" t="3094" r="9868" b="30823"/>
          <a:stretch/>
        </p:blipFill>
        <p:spPr>
          <a:xfrm>
            <a:off x="2813579" y="1470908"/>
            <a:ext cx="2047820" cy="216046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F9AB48-F9BE-ABD0-167A-F15DC9DD26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510" t="20521" r="13756" b="12672"/>
          <a:stretch/>
        </p:blipFill>
        <p:spPr>
          <a:xfrm flipH="1">
            <a:off x="8059984" y="1488512"/>
            <a:ext cx="2065578" cy="21604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482</Words>
  <Application>Microsoft Office PowerPoint</Application>
  <PresentationFormat>Широкоэкранный</PresentationFormat>
  <Paragraphs>73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Roboto</vt:lpstr>
      <vt:lpstr>Montserrat</vt:lpstr>
      <vt:lpstr>Calibri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Михаил Груздев</dc:creator>
  <cp:lastModifiedBy>Полина Делягина</cp:lastModifiedBy>
  <cp:revision>7</cp:revision>
  <dcterms:created xsi:type="dcterms:W3CDTF">2023-10-28T09:28:14Z</dcterms:created>
  <dcterms:modified xsi:type="dcterms:W3CDTF">2024-10-29T17:54:34Z</dcterms:modified>
</cp:coreProperties>
</file>