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9" r:id="rId6"/>
    <p:sldId id="261" r:id="rId7"/>
    <p:sldId id="262" r:id="rId8"/>
    <p:sldId id="266" r:id="rId9"/>
    <p:sldId id="264" r:id="rId10"/>
    <p:sldId id="263" r:id="rId11"/>
    <p:sldId id="267" r:id="rId12"/>
    <p:sldId id="265" r:id="rId13"/>
  </p:sldIdLst>
  <p:sldSz cx="9144000" cy="6858000" type="screen4x3"/>
  <p:notesSz cx="6858000" cy="9144000"/>
  <p:embeddedFontLst>
    <p:embeddedFont>
      <p:font typeface="Montserrat SemiBold" panose="00000700000000000000" pitchFamily="2" charset="-52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Black" panose="02000000000000000000" pitchFamily="2" charset="0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000000"/>
          </p15:clr>
        </p15:guide>
        <p15:guide id="2" orient="horz" pos="1077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525252"/>
    <a:srgbClr val="EA857A"/>
    <a:srgbClr val="E14D3C"/>
    <a:srgbClr val="F4BB5E"/>
    <a:srgbClr val="EFA01E"/>
    <a:srgbClr val="8100FF"/>
    <a:srgbClr val="C9E0E5"/>
    <a:srgbClr val="B1D3DA"/>
    <a:srgbClr val="4F5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1"/>
    <p:restoredTop sz="94702"/>
  </p:normalViewPr>
  <p:slideViewPr>
    <p:cSldViewPr snapToGrid="0">
      <p:cViewPr>
        <p:scale>
          <a:sx n="125" d="100"/>
          <a:sy n="125" d="100"/>
        </p:scale>
        <p:origin x="114" y="690"/>
      </p:cViewPr>
      <p:guideLst>
        <p:guide pos="2880"/>
        <p:guide orient="horz" pos="10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30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gorl\OneDrive\Desktop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gorl\OneDrive\Desktop\&#1051;&#1080;&#1089;&#1090;%20Microsoft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gorl\OneDrive\Desktop\&#1051;&#1080;&#1089;&#1090;%20Microsoft%20Excel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pPr>
            <a:r>
              <a:rPr lang="ru-RU" sz="1000" b="0" i="0" u="none" strike="noStrike" baseline="0" dirty="0">
                <a:solidFill>
                  <a:srgbClr val="434343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Как часто вы опаздываете на занятия из-за того, что не успеваете проверить расписание?</a:t>
            </a:r>
            <a:r>
              <a:rPr lang="ru-RU" sz="1000" b="0" i="0" u="none" strike="noStrike" baseline="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968AE1"/>
            </a:solidFill>
          </c:spPr>
          <c:dPt>
            <c:idx val="0"/>
            <c:bubble3D val="0"/>
            <c:spPr>
              <a:solidFill>
                <a:srgbClr val="E14D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3F-4129-9C35-05D703C400B2}"/>
              </c:ext>
            </c:extLst>
          </c:dPt>
          <c:dPt>
            <c:idx val="1"/>
            <c:bubble3D val="0"/>
            <c:spPr>
              <a:solidFill>
                <a:srgbClr val="EFA01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3F-4129-9C35-05D703C400B2}"/>
              </c:ext>
            </c:extLst>
          </c:dPt>
          <c:dPt>
            <c:idx val="2"/>
            <c:bubble3D val="0"/>
            <c:spPr>
              <a:solidFill>
                <a:srgbClr val="81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63F-4129-9C35-05D703C400B2}"/>
              </c:ext>
            </c:extLst>
          </c:dPt>
          <c:cat>
            <c:strRef>
              <c:f>Лист2!$A$6:$A$8</c:f>
              <c:strCache>
                <c:ptCount val="3"/>
                <c:pt idx="0">
                  <c:v>1 раз в неделю</c:v>
                </c:pt>
                <c:pt idx="1">
                  <c:v>1 раз в месяц </c:v>
                </c:pt>
                <c:pt idx="2">
                  <c:v>Не опаздываю</c:v>
                </c:pt>
              </c:strCache>
              <c:extLst/>
            </c:strRef>
          </c:cat>
          <c:val>
            <c:numRef>
              <c:f>Лист2!$B$6:$B$8</c:f>
              <c:numCache>
                <c:formatCode>0%</c:formatCode>
                <c:ptCount val="3"/>
                <c:pt idx="0">
                  <c:v>0.41000000000000003</c:v>
                </c:pt>
                <c:pt idx="1">
                  <c:v>1.0000000000000002E-2</c:v>
                </c:pt>
                <c:pt idx="2">
                  <c:v>0.48000000000000004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463F-4129-9C35-05D703C40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434343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pPr>
            <a:r>
              <a:rPr lang="ru-RU" sz="1000" b="0" i="0" u="none" strike="noStrike" baseline="0" dirty="0">
                <a:solidFill>
                  <a:srgbClr val="434343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Удобно ли вам ориентироваться в расписании?</a:t>
            </a:r>
            <a:r>
              <a:rPr lang="ru-RU" sz="1000" b="0" i="0" u="none" strike="noStrike" baseline="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E14D3C"/>
            </a:solidFill>
          </c:spPr>
          <c:dPt>
            <c:idx val="0"/>
            <c:bubble3D val="0"/>
            <c:spPr>
              <a:solidFill>
                <a:srgbClr val="E14D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5-4394-882F-5E864B7AC35D}"/>
              </c:ext>
            </c:extLst>
          </c:dPt>
          <c:dPt>
            <c:idx val="1"/>
            <c:bubble3D val="0"/>
            <c:spPr>
              <a:solidFill>
                <a:srgbClr val="EFA0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5-4394-882F-5E864B7AC35D}"/>
              </c:ext>
            </c:extLst>
          </c:dPt>
          <c:cat>
            <c:strRef>
              <c:f>Лист2!$A$2:$A$3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  <c:extLst/>
            </c:strRef>
          </c:cat>
          <c:val>
            <c:numRef>
              <c:f>Лист2!$B$2:$B$3</c:f>
              <c:numCache>
                <c:formatCode>0%</c:formatCode>
                <c:ptCount val="2"/>
                <c:pt idx="0">
                  <c:v>0.51</c:v>
                </c:pt>
                <c:pt idx="1">
                  <c:v>0.49000000000000005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2B5-4394-882F-5E864B7AC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9591430378434"/>
          <c:y val="0.85456877732106562"/>
          <c:w val="0.47125308738424521"/>
          <c:h val="0.118314775687910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434343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pPr>
            <a:r>
              <a:rPr lang="en-US" sz="1000" b="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Telegram </a:t>
            </a:r>
            <a:r>
              <a:rPr lang="ru-RU" sz="1000" b="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является преобладающий сетью мессенджером для Вас?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1D3D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EA-4698-99AC-549A793371C3}"/>
              </c:ext>
            </c:extLst>
          </c:dPt>
          <c:dPt>
            <c:idx val="1"/>
            <c:bubble3D val="0"/>
            <c:spPr>
              <a:solidFill>
                <a:srgbClr val="EFA0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EA-4698-99AC-549A793371C3}"/>
              </c:ext>
            </c:extLst>
          </c:dPt>
          <c:dPt>
            <c:idx val="2"/>
            <c:bubble3D val="0"/>
            <c:spPr>
              <a:solidFill>
                <a:srgbClr val="81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CEA-4698-99AC-549A793371C3}"/>
              </c:ext>
            </c:extLst>
          </c:dPt>
          <c:dPt>
            <c:idx val="3"/>
            <c:bubble3D val="0"/>
            <c:spPr>
              <a:solidFill>
                <a:srgbClr val="81818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CEA-4698-99AC-549A793371C3}"/>
              </c:ext>
            </c:extLst>
          </c:dPt>
          <c:dPt>
            <c:idx val="4"/>
            <c:bubble3D val="0"/>
            <c:spPr>
              <a:solidFill>
                <a:srgbClr val="E14D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CEA-4698-99AC-549A793371C3}"/>
              </c:ext>
            </c:extLst>
          </c:dPt>
          <c:cat>
            <c:strRef>
              <c:f>Лист1!$A$2:$A$6</c:f>
              <c:strCache>
                <c:ptCount val="5"/>
                <c:pt idx="0">
                  <c:v>Да</c:v>
                </c:pt>
                <c:pt idx="1">
                  <c:v>Нет </c:v>
                </c:pt>
                <c:pt idx="2">
                  <c:v>Да, но использую для работы </c:v>
                </c:pt>
                <c:pt idx="3">
                  <c:v>Наравне с ВК </c:v>
                </c:pt>
                <c:pt idx="4">
                  <c:v>Часть переписок ведется в ВК, часть в ТГ, часть в вайбере 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0.94899999999999995</c:v>
                </c:pt>
                <c:pt idx="1">
                  <c:v>2.9000000000000001E-2</c:v>
                </c:pt>
                <c:pt idx="2">
                  <c:v>7.000000000000001E-3</c:v>
                </c:pt>
                <c:pt idx="3">
                  <c:v>7.000000000000001E-3</c:v>
                </c:pt>
                <c:pt idx="4">
                  <c:v>7.000000000000001E-3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CEA-4698-99AC-549A79337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434343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8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B4FCB096-EF5B-81DD-D1B5-527B6F021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>
            <a:extLst>
              <a:ext uri="{FF2B5EF4-FFF2-40B4-BE49-F238E27FC236}">
                <a16:creationId xmlns:a16="http://schemas.microsoft.com/office/drawing/2014/main" id="{FF23E5FB-B1C8-90C9-E30D-8084873D5C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>
            <a:extLst>
              <a:ext uri="{FF2B5EF4-FFF2-40B4-BE49-F238E27FC236}">
                <a16:creationId xmlns:a16="http://schemas.microsoft.com/office/drawing/2014/main" id="{FA8C2049-B553-5D48-5CF9-2FEEF691D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555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3453B0B5-1AEB-200E-49C0-E078187E4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>
            <a:extLst>
              <a:ext uri="{FF2B5EF4-FFF2-40B4-BE49-F238E27FC236}">
                <a16:creationId xmlns:a16="http://schemas.microsoft.com/office/drawing/2014/main" id="{BD960593-DC75-D2B5-E7BB-2624E0AB1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>
            <a:extLst>
              <a:ext uri="{FF2B5EF4-FFF2-40B4-BE49-F238E27FC236}">
                <a16:creationId xmlns:a16="http://schemas.microsoft.com/office/drawing/2014/main" id="{9207AB69-E578-9999-FA1F-F3C09B899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1560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6CDE7E9D-9693-8B2B-349F-FD2401C4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>
            <a:extLst>
              <a:ext uri="{FF2B5EF4-FFF2-40B4-BE49-F238E27FC236}">
                <a16:creationId xmlns:a16="http://schemas.microsoft.com/office/drawing/2014/main" id="{7E18D940-CFEF-0084-8EC5-F6B0F4AF52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>
            <a:extLst>
              <a:ext uri="{FF2B5EF4-FFF2-40B4-BE49-F238E27FC236}">
                <a16:creationId xmlns:a16="http://schemas.microsoft.com/office/drawing/2014/main" id="{9634F8E1-F406-DFE3-3C50-FA2909AE06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2797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309100" y="-251700"/>
            <a:ext cx="4525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g"/><Relationship Id="rId5" Type="http://schemas.openxmlformats.org/officeDocument/2006/relationships/image" Target="../media/image4.png"/><Relationship Id="rId10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1015495" y="962825"/>
            <a:ext cx="8128505" cy="58949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29696" y="1216746"/>
            <a:ext cx="5752800" cy="458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1500" b="1" i="0" u="none" strike="noStrike" cap="none" dirty="0">
              <a:solidFill>
                <a:srgbClr val="2A4BA0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Чат-бот расписание ПНИПУ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5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Гусева Софья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 err="1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Крещёнова</a:t>
            </a: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 Маргарита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 err="1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Ребецкая</a:t>
            </a: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 Алина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Бабкин Платон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 err="1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Сахипов</a:t>
            </a: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 Алмаз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Лазарев Егор </a:t>
            </a:r>
            <a:endParaRPr lang="en-US" sz="1500" b="1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i="0" u="none" strike="noStrike" cap="none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+7 982 468-63-43,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kots697@gmail.com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ПНИПУ, г. Пермь</a:t>
            </a: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429696" y="1216746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349704" y="1867766"/>
            <a:ext cx="83646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Был проведен опрос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, ц</a:t>
            </a: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ель которого – выявление проблем, связанных информированием о расписании занятий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Объект – студенты 1 курса </a:t>
            </a:r>
            <a:r>
              <a:rPr lang="ru-RU" sz="1200" b="0" i="0" u="none" strike="noStrike" cap="none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ГумФ</a:t>
            </a:r>
            <a:endParaRPr lang="ru-RU" sz="12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Количество опрошенных – 2023/24 уч. г. – 100 чел, 2024/25 уч. г. – 137 чел.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Сроки – 02.2024 - 10.2024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– онлайн-опрос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12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Инструмент – анкета, 6 вопросов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97" name="Google Shape;97;g1948d42ddd2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48d42ddd2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948d42ddd2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C8A9AE81-A9FD-94BD-1C34-96ECF66068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883662"/>
              </p:ext>
            </p:extLst>
          </p:nvPr>
        </p:nvGraphicFramePr>
        <p:xfrm>
          <a:off x="88128" y="3329126"/>
          <a:ext cx="2832625" cy="323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D1763DC-589F-10EB-05B9-A020D8BE9A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927552"/>
              </p:ext>
            </p:extLst>
          </p:nvPr>
        </p:nvGraphicFramePr>
        <p:xfrm>
          <a:off x="6669817" y="3329127"/>
          <a:ext cx="2386056" cy="323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042EE58-C6EE-BED6-D296-506F7FBFA2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992392"/>
              </p:ext>
            </p:extLst>
          </p:nvPr>
        </p:nvGraphicFramePr>
        <p:xfrm>
          <a:off x="2969692" y="3329126"/>
          <a:ext cx="3651185" cy="323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29696" y="1209708"/>
            <a:ext cx="5752800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 –ЧАТ БОТ</a:t>
            </a:r>
            <a:endParaRPr sz="3700" b="0" i="0" u="none" strike="noStrike" cap="none" dirty="0">
              <a:solidFill>
                <a:srgbClr val="FF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882211-32C7-5AEC-727D-5C9949854D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56" y="2657749"/>
            <a:ext cx="1742462" cy="3490378"/>
          </a:xfrm>
          <a:prstGeom prst="rect">
            <a:avLst/>
          </a:prstGeom>
          <a:ln>
            <a:solidFill>
              <a:srgbClr val="434343"/>
            </a:solidFill>
          </a:ln>
        </p:spPr>
      </p:pic>
      <p:pic>
        <p:nvPicPr>
          <p:cNvPr id="3" name="IMG_5646">
            <a:hlinkClick r:id="" action="ppaction://media"/>
            <a:extLst>
              <a:ext uri="{FF2B5EF4-FFF2-40B4-BE49-F238E27FC236}">
                <a16:creationId xmlns:a16="http://schemas.microsoft.com/office/drawing/2014/main" id="{56A40D54-9C73-A0B9-A273-947E22C0D1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42277" y="2662639"/>
            <a:ext cx="1656342" cy="3485488"/>
          </a:xfrm>
          <a:prstGeom prst="rect">
            <a:avLst/>
          </a:prstGeom>
          <a:ln>
            <a:solidFill>
              <a:srgbClr val="434343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B01E86-FE6B-3056-74B2-B7D84B20DC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0435" y="3466323"/>
            <a:ext cx="2575909" cy="2689424"/>
          </a:xfrm>
          <a:prstGeom prst="rect">
            <a:avLst/>
          </a:prstGeom>
          <a:ln>
            <a:solidFill>
              <a:srgbClr val="434343"/>
            </a:solidFill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5648861-B2B0-DD28-7335-D5A57B6FB857}"/>
              </a:ext>
            </a:extLst>
          </p:cNvPr>
          <p:cNvSpPr/>
          <p:nvPr/>
        </p:nvSpPr>
        <p:spPr>
          <a:xfrm>
            <a:off x="3945537" y="4022966"/>
            <a:ext cx="2277980" cy="43114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Определение 1/2 недели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E9AE354-51FE-4552-C407-0C1C4AD40D61}"/>
              </a:ext>
            </a:extLst>
          </p:cNvPr>
          <p:cNvSpPr/>
          <p:nvPr/>
        </p:nvSpPr>
        <p:spPr>
          <a:xfrm>
            <a:off x="3945537" y="3349270"/>
            <a:ext cx="2277980" cy="613123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Удобная платформа (</a:t>
            </a:r>
            <a:r>
              <a:rPr lang="en-US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Telegram)</a:t>
            </a:r>
            <a:endParaRPr lang="ru-RU" sz="1000" dirty="0">
              <a:solidFill>
                <a:srgbClr val="434343"/>
              </a:solidFill>
              <a:latin typeface="Montserrat SemiBold" panose="00000700000000000000" pitchFamily="2" charset="-52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83BFBC3-D252-7F66-956D-53B01DAFB18A}"/>
              </a:ext>
            </a:extLst>
          </p:cNvPr>
          <p:cNvSpPr/>
          <p:nvPr/>
        </p:nvSpPr>
        <p:spPr>
          <a:xfrm>
            <a:off x="3945537" y="4514685"/>
            <a:ext cx="2277980" cy="43114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Дополнительная информация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69A6C7-43BB-222A-82CB-5EC3092A0E37}"/>
              </a:ext>
            </a:extLst>
          </p:cNvPr>
          <p:cNvSpPr/>
          <p:nvPr/>
        </p:nvSpPr>
        <p:spPr>
          <a:xfrm>
            <a:off x="3945537" y="5003776"/>
            <a:ext cx="2277980" cy="670110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Эмоциональная поддержка в виде пожеланий на день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90C9F29-5462-E4AC-BD78-C148ABC070A5}"/>
              </a:ext>
            </a:extLst>
          </p:cNvPr>
          <p:cNvSpPr/>
          <p:nvPr/>
        </p:nvSpPr>
        <p:spPr>
          <a:xfrm>
            <a:off x="3945537" y="5731831"/>
            <a:ext cx="2277980" cy="443499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Montserrat SemiBold" panose="000007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Легкий доступ к расписанию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F2C97D-FF3E-0A33-57BB-9C8CF398D0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9499" y="2269744"/>
            <a:ext cx="4874798" cy="932425"/>
          </a:xfrm>
          <a:prstGeom prst="rect">
            <a:avLst/>
          </a:prstGeom>
          <a:ln>
            <a:solidFill>
              <a:srgbClr val="43434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429696" y="1220522"/>
            <a:ext cx="7728879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 -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НОВИЗНА И ТЕХНОЛОГИЯ</a:t>
            </a: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9961DDC-D969-B352-878A-FAD1002CAF3F}"/>
              </a:ext>
            </a:extLst>
          </p:cNvPr>
          <p:cNvSpPr/>
          <p:nvPr/>
        </p:nvSpPr>
        <p:spPr>
          <a:xfrm>
            <a:off x="675348" y="2751527"/>
            <a:ext cx="2524123" cy="558389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Удобная платформа (Telegram)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6339A32-6327-5A2A-ACB7-F81E41AD213B}"/>
              </a:ext>
            </a:extLst>
          </p:cNvPr>
          <p:cNvSpPr/>
          <p:nvPr/>
        </p:nvSpPr>
        <p:spPr>
          <a:xfrm>
            <a:off x="678271" y="3369579"/>
            <a:ext cx="2521200" cy="809088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Точное расписание и автоматическое определение 1/2 недели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D1925D-B0A9-58E7-799D-84FCA392012F}"/>
              </a:ext>
            </a:extLst>
          </p:cNvPr>
          <p:cNvSpPr/>
          <p:nvPr/>
        </p:nvSpPr>
        <p:spPr>
          <a:xfrm>
            <a:off x="675348" y="5036657"/>
            <a:ext cx="2524123" cy="636467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Эмоциональная поддержка в виде пожеланий на день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7B4624B-ED4A-5CCA-0A8C-ACAAB81FBE1C}"/>
              </a:ext>
            </a:extLst>
          </p:cNvPr>
          <p:cNvSpPr/>
          <p:nvPr/>
        </p:nvSpPr>
        <p:spPr>
          <a:xfrm>
            <a:off x="675347" y="4238330"/>
            <a:ext cx="2524124" cy="73866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Дополнительная информация (ФИО преподавателя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48D82E9-D305-EE8B-10D1-5520B6471586}"/>
              </a:ext>
            </a:extLst>
          </p:cNvPr>
          <p:cNvSpPr/>
          <p:nvPr/>
        </p:nvSpPr>
        <p:spPr>
          <a:xfrm>
            <a:off x="675347" y="5732787"/>
            <a:ext cx="2524124" cy="558389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Легкий доступ к расписанию</a:t>
            </a:r>
            <a:endParaRPr lang="ru-RU" sz="1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9D4809-4A0E-CA12-28FE-41BD56103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15" y="2543931"/>
            <a:ext cx="4447914" cy="3924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E9A278D4-E25D-C35E-9509-4A64A8F20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1C797D12-6BB1-2B30-D8C4-3B3C5260363A}"/>
              </a:ext>
            </a:extLst>
          </p:cNvPr>
          <p:cNvSpPr txBox="1"/>
          <p:nvPr/>
        </p:nvSpPr>
        <p:spPr>
          <a:xfrm>
            <a:off x="429696" y="1220522"/>
            <a:ext cx="7728879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ОСНОВНЫЕ ТЕХНИЧЕСКИЕ ПАРАМЕТРЫ</a:t>
            </a:r>
          </a:p>
        </p:txBody>
      </p:sp>
      <p:pic>
        <p:nvPicPr>
          <p:cNvPr id="116" name="Google Shape;116;p16">
            <a:extLst>
              <a:ext uri="{FF2B5EF4-FFF2-40B4-BE49-F238E27FC236}">
                <a16:creationId xmlns:a16="http://schemas.microsoft.com/office/drawing/2014/main" id="{090B63FF-6A25-6CC5-27E6-3CBA776BC23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>
            <a:extLst>
              <a:ext uri="{FF2B5EF4-FFF2-40B4-BE49-F238E27FC236}">
                <a16:creationId xmlns:a16="http://schemas.microsoft.com/office/drawing/2014/main" id="{7FDB8961-7E56-77F5-24E7-C47697E0C02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>
            <a:extLst>
              <a:ext uri="{FF2B5EF4-FFF2-40B4-BE49-F238E27FC236}">
                <a16:creationId xmlns:a16="http://schemas.microsoft.com/office/drawing/2014/main" id="{1127BB1C-2719-58B0-968F-59E7D405848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2;p5">
            <a:extLst>
              <a:ext uri="{FF2B5EF4-FFF2-40B4-BE49-F238E27FC236}">
                <a16:creationId xmlns:a16="http://schemas.microsoft.com/office/drawing/2014/main" id="{48329F60-95CD-06D7-EA7C-F8B54FEDE09B}"/>
              </a:ext>
            </a:extLst>
          </p:cNvPr>
          <p:cNvSpPr txBox="1"/>
          <p:nvPr/>
        </p:nvSpPr>
        <p:spPr>
          <a:xfrm>
            <a:off x="233081" y="2744569"/>
            <a:ext cx="8561216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0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Технические</a:t>
            </a:r>
            <a:r>
              <a:rPr lang="ru-RU" sz="1200" b="1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 характеристики</a:t>
            </a: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: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Максимальное число пользователей: не ограниченное количество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Язык программирования: Python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API Telegram: использование </a:t>
            </a:r>
            <a:r>
              <a:rPr lang="ru-RU" sz="1200" dirty="0" err="1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TelegramBot</a:t>
            </a: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 API для взаимодействия с пользователями.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Источник данных: обновляемая база данных по расписанию на сайте университет</a:t>
            </a:r>
            <a:r>
              <a:rPr lang="en-US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.</a:t>
            </a: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Скорость ответа: время, необходимое для обработки запросов и отправки ответов пользователям.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513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Масштабируемость: возможность обработки большого количества пользователей одновременно (порядка 1000 запросов).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43B9E0-4EAE-346D-55CF-5B9F7405F6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96" y="4498735"/>
            <a:ext cx="3904346" cy="16929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5E0C87-E4DB-C356-5994-28090F5A90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5387" y="4295118"/>
            <a:ext cx="2805953" cy="21044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3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29696" y="1172197"/>
            <a:ext cx="8222814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ПОТРЕБИТЕЛИ</a:t>
            </a:r>
            <a:endParaRPr sz="3500" b="1" i="0" u="none" strike="noStrike" cap="none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Объект 13">
            <a:extLst>
              <a:ext uri="{FF2B5EF4-FFF2-40B4-BE49-F238E27FC236}">
                <a16:creationId xmlns:a16="http://schemas.microsoft.com/office/drawing/2014/main" id="{E928730F-7E7D-8913-8E88-79C0953E1637}"/>
              </a:ext>
            </a:extLst>
          </p:cNvPr>
          <p:cNvSpPr txBox="1">
            <a:spLocks/>
          </p:cNvSpPr>
          <p:nvPr/>
        </p:nvSpPr>
        <p:spPr>
          <a:xfrm>
            <a:off x="932532" y="1902994"/>
            <a:ext cx="2434330" cy="1101718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sz="1100" b="1" u="sng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Цели и ценности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Цели:</a:t>
            </a:r>
            <a:r>
              <a:rPr lang="en-US" sz="1100" b="1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потребность в удобном формате расписания и в эмоциональной поддержке</a:t>
            </a:r>
            <a:endParaRPr lang="ru-RU" sz="1100" kern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sz="1100" b="1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Ценности:</a:t>
            </a:r>
            <a:r>
              <a:rPr lang="en-US" sz="1100" b="1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100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время, учеба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ru-RU" sz="1000" kern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1BA8BAA-9D53-47D3-8CBE-567E717FFD4C}"/>
              </a:ext>
            </a:extLst>
          </p:cNvPr>
          <p:cNvSpPr/>
          <p:nvPr/>
        </p:nvSpPr>
        <p:spPr>
          <a:xfrm>
            <a:off x="932532" y="3118293"/>
            <a:ext cx="2434330" cy="2841362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Источники информации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Взаимодействия: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Частые взаимодействия с продуктом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Критерии: Удобная платформа с точным расписанием, автоматическим определением недели и рассылкой в 20:00, дополнительной информацией (ФИО преподавателя, номер аудитории), эмоциональной поддержкой,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5230323-9EE3-2597-65CB-CEAFCDBE4F59}"/>
              </a:ext>
            </a:extLst>
          </p:cNvPr>
          <p:cNvSpPr/>
          <p:nvPr/>
        </p:nvSpPr>
        <p:spPr>
          <a:xfrm>
            <a:off x="5801191" y="1902994"/>
            <a:ext cx="2410277" cy="188994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u="sng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Эмоции/страхи: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Опоздание/отсутствие на паре, ухудшение отношений с преподавателем, невыполнение домашнего задания из-за путаницы в расписании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5984B65-3661-6B05-1E20-D36BB3873475}"/>
              </a:ext>
            </a:extLst>
          </p:cNvPr>
          <p:cNvSpPr/>
          <p:nvPr/>
        </p:nvSpPr>
        <p:spPr>
          <a:xfrm>
            <a:off x="5801192" y="3903622"/>
            <a:ext cx="2410276" cy="204492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Возражения и роль в процессе покупки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Количество: </a:t>
            </a: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457 чел.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Поведение, интересы: </a:t>
            </a:r>
            <a:r>
              <a:rPr lang="ru-RU" sz="11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учебная активность, социальные взаимодействия, внеучебная активность, дополнительное обучение, подработка/работа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90BB8804-4B2C-7CC7-B091-230B9F2C8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820" y="2649929"/>
            <a:ext cx="2118359" cy="51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Возраст: </a:t>
            </a:r>
            <a:r>
              <a:rPr kumimoji="0" lang="en-US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17-22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Место проживания: Пермь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A244F36A-0C05-8C67-4931-1F6C2CAD6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820" y="4655804"/>
            <a:ext cx="2118359" cy="66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Род</a:t>
            </a:r>
            <a:r>
              <a:rPr lang="ru-RU" altLang="ru-RU" sz="1100" kern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деятельности: студент</a:t>
            </a:r>
            <a:endParaRPr lang="ru-RU" altLang="ru-RU" sz="1100" kern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Уровень дохода: низкий - средний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5891C6-8028-8306-5BBC-4373AD302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9777" y="3125327"/>
            <a:ext cx="1622652" cy="1556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789DE8-530B-8A22-1169-B3E167FFB2DE}"/>
              </a:ext>
            </a:extLst>
          </p:cNvPr>
          <p:cNvSpPr txBox="1"/>
          <p:nvPr/>
        </p:nvSpPr>
        <p:spPr>
          <a:xfrm>
            <a:off x="3452456" y="1902994"/>
            <a:ext cx="22631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Плохо</a:t>
            </a:r>
            <a:r>
              <a:rPr lang="en-US" sz="15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5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разбирающиеся в расписании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179296" y="-92184"/>
            <a:ext cx="8542854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КОНКУРЕНТЫ</a:t>
            </a:r>
            <a:endParaRPr sz="1200" b="1" i="0" u="none" strike="noStrike" cap="none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528850" y="5948350"/>
            <a:ext cx="8193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Сравнение характеристик вашего продукта с аналогами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A7EE9C57-E690-8392-EAE2-5DF36AFEB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434900"/>
              </p:ext>
            </p:extLst>
          </p:nvPr>
        </p:nvGraphicFramePr>
        <p:xfrm>
          <a:off x="125642" y="631358"/>
          <a:ext cx="8892715" cy="595855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66195">
                  <a:extLst>
                    <a:ext uri="{9D8B030D-6E8A-4147-A177-3AD203B41FA5}">
                      <a16:colId xmlns:a16="http://schemas.microsoft.com/office/drawing/2014/main" val="1020499274"/>
                    </a:ext>
                  </a:extLst>
                </a:gridCol>
                <a:gridCol w="1781630">
                  <a:extLst>
                    <a:ext uri="{9D8B030D-6E8A-4147-A177-3AD203B41FA5}">
                      <a16:colId xmlns:a16="http://schemas.microsoft.com/office/drawing/2014/main" val="249108490"/>
                    </a:ext>
                  </a:extLst>
                </a:gridCol>
                <a:gridCol w="1781630">
                  <a:extLst>
                    <a:ext uri="{9D8B030D-6E8A-4147-A177-3AD203B41FA5}">
                      <a16:colId xmlns:a16="http://schemas.microsoft.com/office/drawing/2014/main" val="2288402375"/>
                    </a:ext>
                  </a:extLst>
                </a:gridCol>
                <a:gridCol w="1781630">
                  <a:extLst>
                    <a:ext uri="{9D8B030D-6E8A-4147-A177-3AD203B41FA5}">
                      <a16:colId xmlns:a16="http://schemas.microsoft.com/office/drawing/2014/main" val="786885078"/>
                    </a:ext>
                  </a:extLst>
                </a:gridCol>
                <a:gridCol w="1781630">
                  <a:extLst>
                    <a:ext uri="{9D8B030D-6E8A-4147-A177-3AD203B41FA5}">
                      <a16:colId xmlns:a16="http://schemas.microsoft.com/office/drawing/2014/main" val="2684665492"/>
                    </a:ext>
                  </a:extLst>
                </a:gridCol>
              </a:tblGrid>
              <a:tr h="37158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Параметры сравнения конкурентов 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Чат-бот расписание ПНИПУ </a:t>
                      </a:r>
                      <a:r>
                        <a:rPr lang="ru-RU" sz="1100" dirty="0" err="1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ГумФ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Расписание на официальном сайте ПНИПУ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Расписание на стенде в ПНИПУ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Аналоги чат-бот расписания в других университетах России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586777"/>
                  </a:ext>
                </a:extLst>
              </a:tr>
              <a:tr h="293144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Платформа (Место)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Telegram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pstu</a:t>
                      </a:r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.</a:t>
                      </a:r>
                      <a:r>
                        <a:rPr lang="en-US" sz="1100" dirty="0" err="1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ru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Бумажное на стендах в ПНИПУ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Telegram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495446"/>
                  </a:ext>
                </a:extLst>
              </a:tr>
              <a:tr h="506713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Количество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Неограниченное кол-во (1500+)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Технические неполадки от n кол-ва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10 человек за один просмотр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Неограниченное кол-во (1500+)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440508"/>
                  </a:ext>
                </a:extLst>
              </a:tr>
              <a:tr h="37158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Количество изображенной информации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sng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Индивидуальное расписание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Изображены другие факультеты и группы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Изображено сразу все расписание </a:t>
                      </a:r>
                      <a:r>
                        <a:rPr lang="ru-RU" sz="1100" dirty="0" err="1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ГумФ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Индивидуальное расписание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715419"/>
                  </a:ext>
                </a:extLst>
              </a:tr>
              <a:tr h="77695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Удобство и практичность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sng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Автоматизация, простой интерфейс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Сайт неудобный (большое кол-во вкладок, непрактичный интерфейс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Громоздкость, маленький размер шрифта – 9 </a:t>
                      </a:r>
                      <a:r>
                        <a:rPr lang="ru-RU" sz="1100" dirty="0" err="1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пт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Простой и понятный интерфейс (запуск + выбор направления)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433923"/>
                  </a:ext>
                </a:extLst>
              </a:tr>
              <a:tr h="37158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Часы работы (доступ)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</a:t>
                      </a:r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/</a:t>
                      </a:r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7 (само расписание приходит в 20:00)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24/7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В часы работы университета 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24/7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637892"/>
                  </a:ext>
                </a:extLst>
              </a:tr>
              <a:tr h="37158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Оперативность 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sng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Делается все в 3 нажатия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Находится на официальном сайте ПНИПУ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Находится в определенных местах в ПНИПУ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Делается все в 3-4 нажатия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288840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Платность 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Бесплатный доступ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Бесплатный доступ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Бесплатный доступ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Бесплатный доступ</a:t>
                      </a:r>
                    </a:p>
                    <a:p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221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Доступность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Каждому у кого есть </a:t>
                      </a:r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Telegram</a:t>
                      </a:r>
                      <a:endParaRPr lang="ru-RU" sz="1100" dirty="0">
                        <a:solidFill>
                          <a:srgbClr val="434343"/>
                        </a:solidFill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Доступ с интернетом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Доступность во время занятий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Каждому у кого есть Telegram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47640"/>
                  </a:ext>
                </a:extLst>
              </a:tr>
              <a:tr h="641835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Технические характеристики и степень автоматизации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Язык программирования </a:t>
                      </a:r>
                      <a:r>
                        <a:rPr lang="en-US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Phyton</a:t>
                      </a:r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, автоматизация расписания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Сайт. Автоматизации нет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Бумажное. Автоматизации нет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434343"/>
                          </a:solidFill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Язык программирования неизвестен, автоматизация расписания</a:t>
                      </a:r>
                    </a:p>
                  </a:txBody>
                  <a:tcPr>
                    <a:lnL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3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8924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EFF88DF8-8119-7D9A-12B5-D3ADA6190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>
            <a:extLst>
              <a:ext uri="{FF2B5EF4-FFF2-40B4-BE49-F238E27FC236}">
                <a16:creationId xmlns:a16="http://schemas.microsoft.com/office/drawing/2014/main" id="{6C4834CC-53A1-F071-2235-39525B02CDA7}"/>
              </a:ext>
            </a:extLst>
          </p:cNvPr>
          <p:cNvSpPr txBox="1"/>
          <p:nvPr/>
        </p:nvSpPr>
        <p:spPr>
          <a:xfrm>
            <a:off x="429696" y="1216746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МОНЕТИЗАЦИЯ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17">
            <a:extLst>
              <a:ext uri="{FF2B5EF4-FFF2-40B4-BE49-F238E27FC236}">
                <a16:creationId xmlns:a16="http://schemas.microsoft.com/office/drawing/2014/main" id="{FBD9AB4F-06B6-A707-1824-ADB66AD08C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>
            <a:extLst>
              <a:ext uri="{FF2B5EF4-FFF2-40B4-BE49-F238E27FC236}">
                <a16:creationId xmlns:a16="http://schemas.microsoft.com/office/drawing/2014/main" id="{A9EAAD2E-59EB-4EFD-6986-D6A44377CE7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>
            <a:extLst>
              <a:ext uri="{FF2B5EF4-FFF2-40B4-BE49-F238E27FC236}">
                <a16:creationId xmlns:a16="http://schemas.microsoft.com/office/drawing/2014/main" id="{74A4F8B4-941A-8DBC-1C22-36F84432AC3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7099404-0C58-E14E-702B-D24930C49794}"/>
              </a:ext>
            </a:extLst>
          </p:cNvPr>
          <p:cNvSpPr/>
          <p:nvPr/>
        </p:nvSpPr>
        <p:spPr>
          <a:xfrm>
            <a:off x="1340607" y="3057088"/>
            <a:ext cx="1765243" cy="41095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Студенты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CD8DDF3-977E-FC6F-A1E8-403C8E581DD1}"/>
              </a:ext>
            </a:extLst>
          </p:cNvPr>
          <p:cNvSpPr/>
          <p:nvPr/>
        </p:nvSpPr>
        <p:spPr>
          <a:xfrm>
            <a:off x="5244120" y="3055187"/>
            <a:ext cx="1765243" cy="41095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Наш проект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8AAFE66-74B8-4A63-88DC-CCF8A977DB37}"/>
              </a:ext>
            </a:extLst>
          </p:cNvPr>
          <p:cNvSpPr/>
          <p:nvPr/>
        </p:nvSpPr>
        <p:spPr>
          <a:xfrm>
            <a:off x="1340607" y="3774346"/>
            <a:ext cx="1765243" cy="840064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Возможность продвижения своих идей и услуг, развитие собственного потенциала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CAFF94-CBD1-ADF2-D0FB-933F2FCCF7FA}"/>
              </a:ext>
            </a:extLst>
          </p:cNvPr>
          <p:cNvSpPr/>
          <p:nvPr/>
        </p:nvSpPr>
        <p:spPr>
          <a:xfrm>
            <a:off x="5244118" y="3689481"/>
            <a:ext cx="1765243" cy="523111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56FDA72-3B8E-3303-FB2A-4F706E98FA2E}"/>
              </a:ext>
            </a:extLst>
          </p:cNvPr>
          <p:cNvSpPr/>
          <p:nvPr/>
        </p:nvSpPr>
        <p:spPr>
          <a:xfrm>
            <a:off x="5244117" y="4435950"/>
            <a:ext cx="1765243" cy="41095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Стабильный источник дохода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38606B9-0166-3B0A-B222-9D49CDF86950}"/>
              </a:ext>
            </a:extLst>
          </p:cNvPr>
          <p:cNvSpPr/>
          <p:nvPr/>
        </p:nvSpPr>
        <p:spPr>
          <a:xfrm>
            <a:off x="1340607" y="4920713"/>
            <a:ext cx="1765243" cy="719547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Поддержка, комфортная и безопасная среда для размещения рекламы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128FBB7-2461-DBE9-E06B-0944EE1950D7}"/>
              </a:ext>
            </a:extLst>
          </p:cNvPr>
          <p:cNvSpPr/>
          <p:nvPr/>
        </p:nvSpPr>
        <p:spPr>
          <a:xfrm>
            <a:off x="5244118" y="5074675"/>
            <a:ext cx="1765243" cy="47889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Размещение рекламы от 1000 руб.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FDAAF7E-A789-29AF-441E-A4BC783D939B}"/>
              </a:ext>
            </a:extLst>
          </p:cNvPr>
          <p:cNvSpPr/>
          <p:nvPr/>
        </p:nvSpPr>
        <p:spPr>
          <a:xfrm>
            <a:off x="222397" y="2217919"/>
            <a:ext cx="8699206" cy="46587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в чат-боте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D8A1B84-C51D-5E83-C31A-E082E176A4EB}"/>
              </a:ext>
            </a:extLst>
          </p:cNvPr>
          <p:cNvSpPr/>
          <p:nvPr/>
        </p:nvSpPr>
        <p:spPr>
          <a:xfrm>
            <a:off x="5244118" y="5781340"/>
            <a:ext cx="1765243" cy="478896"/>
          </a:xfrm>
          <a:prstGeom prst="roundRect">
            <a:avLst/>
          </a:prstGeom>
          <a:solidFill>
            <a:srgbClr val="B1D3DA"/>
          </a:solidFill>
          <a:ln>
            <a:solidFill>
              <a:srgbClr val="8181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 месяц – 10 размещений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EB1B2E7-26EF-A63D-0CAA-CEC1FF378AF9}"/>
              </a:ext>
            </a:extLst>
          </p:cNvPr>
          <p:cNvSpPr/>
          <p:nvPr/>
        </p:nvSpPr>
        <p:spPr>
          <a:xfrm>
            <a:off x="7316613" y="5781345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Выручка ~ 10000 руб.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D441F0E-7349-B4D6-9C2A-89449DAFD528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2223228" y="2673136"/>
            <a:ext cx="1" cy="383952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0168AB1-3B08-7E4D-9D6F-F4929EDCE45D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6126742" y="2671185"/>
            <a:ext cx="0" cy="384002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3F9C0BCF-DEB9-F85B-3C81-EE6EA8440C64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6126740" y="3466143"/>
            <a:ext cx="2" cy="223338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25BFA67-7739-5631-3B60-0BA5FC57399F}"/>
              </a:ext>
            </a:extLst>
          </p:cNvPr>
          <p:cNvCxnSpPr>
            <a:stCxn id="5" idx="2"/>
            <a:endCxn id="6" idx="0"/>
          </p:cNvCxnSpPr>
          <p:nvPr/>
        </p:nvCxnSpPr>
        <p:spPr>
          <a:xfrm flipH="1">
            <a:off x="6126739" y="4212592"/>
            <a:ext cx="1" cy="223358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DEBBCCF4-92B2-F943-D5B5-F0F0A95E7F07}"/>
              </a:ext>
            </a:extLst>
          </p:cNvPr>
          <p:cNvCxnSpPr>
            <a:stCxn id="2" idx="2"/>
            <a:endCxn id="4" idx="0"/>
          </p:cNvCxnSpPr>
          <p:nvPr/>
        </p:nvCxnSpPr>
        <p:spPr>
          <a:xfrm>
            <a:off x="2223229" y="3468044"/>
            <a:ext cx="0" cy="306302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F9D84A5C-E9D4-6547-43C9-D41915D476CE}"/>
              </a:ext>
            </a:extLst>
          </p:cNvPr>
          <p:cNvCxnSpPr>
            <a:stCxn id="4" idx="2"/>
            <a:endCxn id="7" idx="0"/>
          </p:cNvCxnSpPr>
          <p:nvPr/>
        </p:nvCxnSpPr>
        <p:spPr>
          <a:xfrm>
            <a:off x="2223229" y="4614410"/>
            <a:ext cx="0" cy="306303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ED17270-2FEE-67C7-227C-65D6E30A1218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6126740" y="5553571"/>
            <a:ext cx="0" cy="227769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0F6FF51-EAF0-8C30-7243-E3924F121ABA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7009361" y="6020788"/>
            <a:ext cx="307252" cy="5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B70363E6-0136-1B7C-7FB4-7B781B2FE34E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126739" y="4846906"/>
            <a:ext cx="1" cy="227769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9A0376A9-0BD6-A29D-5B68-E1DE00EFFD38}"/>
              </a:ext>
            </a:extLst>
          </p:cNvPr>
          <p:cNvSpPr/>
          <p:nvPr/>
        </p:nvSpPr>
        <p:spPr>
          <a:xfrm>
            <a:off x="1340607" y="3057093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Студенты</a:t>
            </a:r>
          </a:p>
        </p:txBody>
      </p:sp>
      <p:sp>
        <p:nvSpPr>
          <p:cNvPr id="141" name="Прямоугольник: скругленные углы 140">
            <a:extLst>
              <a:ext uri="{FF2B5EF4-FFF2-40B4-BE49-F238E27FC236}">
                <a16:creationId xmlns:a16="http://schemas.microsoft.com/office/drawing/2014/main" id="{007C9EDA-74CF-6AB6-93B8-A871A4E3D6CB}"/>
              </a:ext>
            </a:extLst>
          </p:cNvPr>
          <p:cNvSpPr/>
          <p:nvPr/>
        </p:nvSpPr>
        <p:spPr>
          <a:xfrm>
            <a:off x="5244120" y="3055192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Наш проект</a:t>
            </a:r>
          </a:p>
        </p:txBody>
      </p:sp>
      <p:sp>
        <p:nvSpPr>
          <p:cNvPr id="142" name="Прямоугольник: скругленные углы 141">
            <a:extLst>
              <a:ext uri="{FF2B5EF4-FFF2-40B4-BE49-F238E27FC236}">
                <a16:creationId xmlns:a16="http://schemas.microsoft.com/office/drawing/2014/main" id="{D123D9CD-B6F6-484C-9E64-19A57507C31D}"/>
              </a:ext>
            </a:extLst>
          </p:cNvPr>
          <p:cNvSpPr/>
          <p:nvPr/>
        </p:nvSpPr>
        <p:spPr>
          <a:xfrm>
            <a:off x="1340607" y="3774351"/>
            <a:ext cx="1765243" cy="84006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Возможность продвижения своих идей и услуг, развитие собственного потенциала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893263CD-3654-A006-CC4F-739E97377841}"/>
              </a:ext>
            </a:extLst>
          </p:cNvPr>
          <p:cNvSpPr/>
          <p:nvPr/>
        </p:nvSpPr>
        <p:spPr>
          <a:xfrm>
            <a:off x="5244118" y="3689486"/>
            <a:ext cx="1765243" cy="523111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</a:t>
            </a: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1AF9356A-8743-9E2D-A4FB-907675E282AE}"/>
              </a:ext>
            </a:extLst>
          </p:cNvPr>
          <p:cNvSpPr/>
          <p:nvPr/>
        </p:nvSpPr>
        <p:spPr>
          <a:xfrm>
            <a:off x="5244117" y="4435955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Стабильный источник дохода</a:t>
            </a:r>
          </a:p>
        </p:txBody>
      </p:sp>
      <p:sp>
        <p:nvSpPr>
          <p:cNvPr id="145" name="Прямоугольник: скругленные углы 144">
            <a:extLst>
              <a:ext uri="{FF2B5EF4-FFF2-40B4-BE49-F238E27FC236}">
                <a16:creationId xmlns:a16="http://schemas.microsoft.com/office/drawing/2014/main" id="{B4667AE5-2E1C-7112-EB67-78D20B8A9142}"/>
              </a:ext>
            </a:extLst>
          </p:cNvPr>
          <p:cNvSpPr/>
          <p:nvPr/>
        </p:nvSpPr>
        <p:spPr>
          <a:xfrm>
            <a:off x="1340607" y="4920718"/>
            <a:ext cx="1765243" cy="719547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Поддержка, комфортная и безопасная среда для размещения рекламы</a:t>
            </a:r>
          </a:p>
        </p:txBody>
      </p:sp>
      <p:sp>
        <p:nvSpPr>
          <p:cNvPr id="146" name="Прямоугольник: скругленные углы 145">
            <a:extLst>
              <a:ext uri="{FF2B5EF4-FFF2-40B4-BE49-F238E27FC236}">
                <a16:creationId xmlns:a16="http://schemas.microsoft.com/office/drawing/2014/main" id="{206720A8-2D37-5C15-982E-B9B8E7C81D22}"/>
              </a:ext>
            </a:extLst>
          </p:cNvPr>
          <p:cNvSpPr/>
          <p:nvPr/>
        </p:nvSpPr>
        <p:spPr>
          <a:xfrm>
            <a:off x="5244118" y="5074680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Размещение рекламы от 1000 руб.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661F91A1-1880-40CF-170B-95E4869F0634}"/>
              </a:ext>
            </a:extLst>
          </p:cNvPr>
          <p:cNvSpPr/>
          <p:nvPr/>
        </p:nvSpPr>
        <p:spPr>
          <a:xfrm>
            <a:off x="222397" y="2217924"/>
            <a:ext cx="8699206" cy="46587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в чат-боте </a:t>
            </a:r>
          </a:p>
        </p:txBody>
      </p:sp>
      <p:sp>
        <p:nvSpPr>
          <p:cNvPr id="148" name="Прямоугольник: скругленные углы 147">
            <a:extLst>
              <a:ext uri="{FF2B5EF4-FFF2-40B4-BE49-F238E27FC236}">
                <a16:creationId xmlns:a16="http://schemas.microsoft.com/office/drawing/2014/main" id="{297C925E-4D75-48E8-C3E8-ADBDE57F370D}"/>
              </a:ext>
            </a:extLst>
          </p:cNvPr>
          <p:cNvSpPr/>
          <p:nvPr/>
        </p:nvSpPr>
        <p:spPr>
          <a:xfrm>
            <a:off x="5244118" y="5781345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 месяц – 10 размещений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5698477-BEE8-3096-1ED1-000C722E500E}"/>
              </a:ext>
            </a:extLst>
          </p:cNvPr>
          <p:cNvSpPr/>
          <p:nvPr/>
        </p:nvSpPr>
        <p:spPr>
          <a:xfrm>
            <a:off x="7316613" y="5781340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Выручка ~ 10000 руб.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2D60F08-1591-CBD6-6A5E-C47EB25936D0}"/>
              </a:ext>
            </a:extLst>
          </p:cNvPr>
          <p:cNvSpPr/>
          <p:nvPr/>
        </p:nvSpPr>
        <p:spPr>
          <a:xfrm>
            <a:off x="1340607" y="3057088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Студенты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669A92C-6E5D-4057-953D-71B58D7BA2FF}"/>
              </a:ext>
            </a:extLst>
          </p:cNvPr>
          <p:cNvSpPr/>
          <p:nvPr/>
        </p:nvSpPr>
        <p:spPr>
          <a:xfrm>
            <a:off x="5244120" y="3055187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Наш проект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A13876A-D20E-C76D-F58F-89C6F8BF2F3D}"/>
              </a:ext>
            </a:extLst>
          </p:cNvPr>
          <p:cNvSpPr/>
          <p:nvPr/>
        </p:nvSpPr>
        <p:spPr>
          <a:xfrm>
            <a:off x="1340607" y="3774346"/>
            <a:ext cx="1765243" cy="84006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Возможность продвижения своих идей и услуг, развитие собственного потенциала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6695E01-E17B-BAF3-1D6B-118A062AA5A0}"/>
              </a:ext>
            </a:extLst>
          </p:cNvPr>
          <p:cNvSpPr/>
          <p:nvPr/>
        </p:nvSpPr>
        <p:spPr>
          <a:xfrm>
            <a:off x="5244118" y="3689481"/>
            <a:ext cx="1765243" cy="523111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09F3B0BC-1341-824A-4472-A88DFDF14000}"/>
              </a:ext>
            </a:extLst>
          </p:cNvPr>
          <p:cNvSpPr/>
          <p:nvPr/>
        </p:nvSpPr>
        <p:spPr>
          <a:xfrm>
            <a:off x="5244117" y="4435950"/>
            <a:ext cx="1765243" cy="41095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Стабильный источник дохода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791C00FE-9230-AF25-3ABC-F2FDEF6A4D07}"/>
              </a:ext>
            </a:extLst>
          </p:cNvPr>
          <p:cNvSpPr/>
          <p:nvPr/>
        </p:nvSpPr>
        <p:spPr>
          <a:xfrm>
            <a:off x="1340607" y="4920713"/>
            <a:ext cx="1765243" cy="719547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Поддержка, комфортная и безопасная среда для размещения рекламы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4DD6EEB6-B740-3054-C1C5-A5F2F14273AA}"/>
              </a:ext>
            </a:extLst>
          </p:cNvPr>
          <p:cNvSpPr/>
          <p:nvPr/>
        </p:nvSpPr>
        <p:spPr>
          <a:xfrm>
            <a:off x="5244118" y="5074675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Размещение рекламы от 1000 руб.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8D68F65-5717-ACE2-465F-A35A16ECDB8D}"/>
              </a:ext>
            </a:extLst>
          </p:cNvPr>
          <p:cNvSpPr/>
          <p:nvPr/>
        </p:nvSpPr>
        <p:spPr>
          <a:xfrm>
            <a:off x="222397" y="2217919"/>
            <a:ext cx="8699206" cy="46587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Монетизация проекта через публикацию рекламы в чат-боте 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76484913-AEE9-1CD6-09B0-B98E4DA8BFEA}"/>
              </a:ext>
            </a:extLst>
          </p:cNvPr>
          <p:cNvSpPr/>
          <p:nvPr/>
        </p:nvSpPr>
        <p:spPr>
          <a:xfrm>
            <a:off x="5244118" y="5781340"/>
            <a:ext cx="1765243" cy="478896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 месяц – 10 размещений</a:t>
            </a:r>
          </a:p>
        </p:txBody>
      </p:sp>
    </p:spTree>
    <p:extLst>
      <p:ext uri="{BB962C8B-B14F-4D97-AF65-F5344CB8AC3E}">
        <p14:creationId xmlns:p14="http://schemas.microsoft.com/office/powerpoint/2010/main" val="158429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429696" y="1211380"/>
            <a:ext cx="8154234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ПЛАН-ГРАФИК</a:t>
            </a:r>
            <a:endParaRPr sz="3500" b="1" i="0" u="none" strike="noStrike" cap="none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AB2AE21-DD26-3BDD-D797-86B463FDB1AD}"/>
              </a:ext>
            </a:extLst>
          </p:cNvPr>
          <p:cNvSpPr/>
          <p:nvPr/>
        </p:nvSpPr>
        <p:spPr>
          <a:xfrm>
            <a:off x="152567" y="1956628"/>
            <a:ext cx="1320218" cy="1288615"/>
          </a:xfrm>
          <a:prstGeom prst="roundRect">
            <a:avLst/>
          </a:prstGeom>
          <a:solidFill>
            <a:srgbClr val="C9E0E5"/>
          </a:solidFill>
          <a:ln>
            <a:solidFill>
              <a:srgbClr val="4F53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 Этап: Проведение опроса среди 104 студентов (26 февраля 2024 - 3 марта 2024)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66CA797-065E-8077-C897-A2D4EF1F7302}"/>
              </a:ext>
            </a:extLst>
          </p:cNvPr>
          <p:cNvSpPr/>
          <p:nvPr/>
        </p:nvSpPr>
        <p:spPr>
          <a:xfrm>
            <a:off x="1925873" y="3493033"/>
            <a:ext cx="1313899" cy="1288615"/>
          </a:xfrm>
          <a:prstGeom prst="roundRect">
            <a:avLst/>
          </a:prstGeom>
          <a:solidFill>
            <a:srgbClr val="C9E0E5"/>
          </a:solidFill>
          <a:ln>
            <a:solidFill>
              <a:srgbClr val="4F53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9 Этап: Проведение опроса среди 1 курса 2024-2025 гг. Гуманитарного факультета (7 октября 2024)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047A8DE-4F0E-E6E9-C8B6-CEB252EECBE2}"/>
              </a:ext>
            </a:extLst>
          </p:cNvPr>
          <p:cNvSpPr/>
          <p:nvPr/>
        </p:nvSpPr>
        <p:spPr>
          <a:xfrm>
            <a:off x="7298753" y="1956628"/>
            <a:ext cx="1320219" cy="1288615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5 Этап: Оформление сообщений чат бота (20 марта 2024 - 24 марта 2024)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573E5BE-DBC3-A0CA-D9F7-8F6B6CB637F9}"/>
              </a:ext>
            </a:extLst>
          </p:cNvPr>
          <p:cNvSpPr/>
          <p:nvPr/>
        </p:nvSpPr>
        <p:spPr>
          <a:xfrm>
            <a:off x="7295593" y="3503413"/>
            <a:ext cx="1323379" cy="1279918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6 Этап:</a:t>
            </a:r>
            <a:r>
              <a:rPr lang="en-US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Тестирование и запуск чат бота на платформе Telegram (26 марта 2024 - 6 апреля 2024)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37136A9-5086-960C-E673-F88F8FC99F32}"/>
              </a:ext>
            </a:extLst>
          </p:cNvPr>
          <p:cNvSpPr/>
          <p:nvPr/>
        </p:nvSpPr>
        <p:spPr>
          <a:xfrm>
            <a:off x="5485246" y="3497028"/>
            <a:ext cx="1313899" cy="1296138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7 Этап: Распространение чат бота среди 1 курса Гуманитарного факультета (6 апреля 2024 - 10 апреля 2024)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E1884A1-6B2F-08D7-1882-68D1C4895DAB}"/>
              </a:ext>
            </a:extLst>
          </p:cNvPr>
          <p:cNvSpPr/>
          <p:nvPr/>
        </p:nvSpPr>
        <p:spPr>
          <a:xfrm>
            <a:off x="3658755" y="3492679"/>
            <a:ext cx="1325019" cy="1296138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8</a:t>
            </a:r>
            <a:r>
              <a:rPr lang="en-US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Этап Проведение опроса для подведения итогов работы чат бота (31 апреля 2024)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BC9A77A-6E76-9AE9-E6F9-10AE1DCAA53D}"/>
              </a:ext>
            </a:extLst>
          </p:cNvPr>
          <p:cNvSpPr/>
          <p:nvPr/>
        </p:nvSpPr>
        <p:spPr>
          <a:xfrm>
            <a:off x="147766" y="5069135"/>
            <a:ext cx="1325019" cy="1288614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11 Этап: Обновление текстовых пожеланий для чат бота (23 октября)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059DEC0-4E2F-6FC1-E0D7-D65B431195A5}"/>
              </a:ext>
            </a:extLst>
          </p:cNvPr>
          <p:cNvSpPr/>
          <p:nvPr/>
        </p:nvSpPr>
        <p:spPr>
          <a:xfrm>
            <a:off x="153325" y="3494716"/>
            <a:ext cx="1313899" cy="1288615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10 Этап: Обновление и увеличение базы данных для продукта (25 сентября 2024 - 27 октября 2024)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2760425-A4FC-5437-87A2-F8B816DB67A0}"/>
              </a:ext>
            </a:extLst>
          </p:cNvPr>
          <p:cNvSpPr/>
          <p:nvPr/>
        </p:nvSpPr>
        <p:spPr>
          <a:xfrm>
            <a:off x="1902444" y="5069135"/>
            <a:ext cx="1348448" cy="1293399"/>
          </a:xfrm>
          <a:prstGeom prst="roundRect">
            <a:avLst/>
          </a:prstGeom>
          <a:solidFill>
            <a:srgbClr val="F4BB5E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12 Этап: Обновление и активация чат бота на платформе Telegram (27 сентября - 9 октября)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FB107CB-E807-4091-668F-88F7432D6414}"/>
              </a:ext>
            </a:extLst>
          </p:cNvPr>
          <p:cNvSpPr/>
          <p:nvPr/>
        </p:nvSpPr>
        <p:spPr>
          <a:xfrm>
            <a:off x="1925873" y="1956629"/>
            <a:ext cx="1325019" cy="1288614"/>
          </a:xfrm>
          <a:prstGeom prst="roundRect">
            <a:avLst/>
          </a:prstGeom>
          <a:solidFill>
            <a:srgbClr val="C9E0E5"/>
          </a:solidFill>
          <a:ln>
            <a:solidFill>
              <a:srgbClr val="4F53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 Этап: Создание базы данных для чат бота в Telegram (3 марта 2024 - 6 марта 2024)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E2A1407-20EC-802E-B013-BF00A899BA94}"/>
              </a:ext>
            </a:extLst>
          </p:cNvPr>
          <p:cNvSpPr/>
          <p:nvPr/>
        </p:nvSpPr>
        <p:spPr>
          <a:xfrm>
            <a:off x="3665423" y="1956628"/>
            <a:ext cx="1320219" cy="1297389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3 Этап: Написание кода для чат бота (11 марта - 17 марта 2024)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98A2D93-03DC-BC8B-5CFB-8077A3141FBE}"/>
              </a:ext>
            </a:extLst>
          </p:cNvPr>
          <p:cNvSpPr/>
          <p:nvPr/>
        </p:nvSpPr>
        <p:spPr>
          <a:xfrm>
            <a:off x="5482088" y="1965403"/>
            <a:ext cx="1320219" cy="1279840"/>
          </a:xfrm>
          <a:prstGeom prst="roundRect">
            <a:avLst/>
          </a:prstGeom>
          <a:solidFill>
            <a:srgbClr val="C9E0E5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 Этап: Создание дизайна для </a:t>
            </a:r>
            <a:r>
              <a:rPr lang="ru-RU" sz="1000" dirty="0" err="1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аватарки</a:t>
            </a: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и тематики чат бота (18 марта 2024 - 20 марта 2024)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05E07B2-A867-B163-0F90-8980829515B0}"/>
              </a:ext>
            </a:extLst>
          </p:cNvPr>
          <p:cNvCxnSpPr>
            <a:cxnSpLocks/>
            <a:stCxn id="2" idx="3"/>
            <a:endCxn id="12" idx="1"/>
          </p:cNvCxnSpPr>
          <p:nvPr/>
        </p:nvCxnSpPr>
        <p:spPr>
          <a:xfrm>
            <a:off x="1472785" y="2600936"/>
            <a:ext cx="453088" cy="0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BEB0403-954B-5C55-BF4F-DB895365C9F9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3250892" y="2600936"/>
            <a:ext cx="414531" cy="4387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194F451-41E4-808B-91AF-E944989825B2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4985642" y="2605323"/>
            <a:ext cx="496446" cy="0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5785664-660B-4C12-3CDA-A9C7A5710326}"/>
              </a:ext>
            </a:extLst>
          </p:cNvPr>
          <p:cNvCxnSpPr>
            <a:cxnSpLocks/>
            <a:stCxn id="14" idx="3"/>
            <a:endCxn id="4" idx="1"/>
          </p:cNvCxnSpPr>
          <p:nvPr/>
        </p:nvCxnSpPr>
        <p:spPr>
          <a:xfrm flipV="1">
            <a:off x="6802307" y="2600936"/>
            <a:ext cx="496446" cy="4387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0780110-5C39-F875-15C6-80F09D0C15A7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7957283" y="3245243"/>
            <a:ext cx="1580" cy="258170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08300DF-36B7-EF0F-DC25-510CE0CD26F4}"/>
              </a:ext>
            </a:extLst>
          </p:cNvPr>
          <p:cNvCxnSpPr>
            <a:cxnSpLocks/>
            <a:stCxn id="3" idx="1"/>
            <a:endCxn id="10" idx="3"/>
          </p:cNvCxnSpPr>
          <p:nvPr/>
        </p:nvCxnSpPr>
        <p:spPr>
          <a:xfrm flipH="1">
            <a:off x="1467224" y="4137341"/>
            <a:ext cx="458649" cy="1683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42D7B80-ACE8-E339-4889-FB8D8F666F2C}"/>
              </a:ext>
            </a:extLst>
          </p:cNvPr>
          <p:cNvCxnSpPr>
            <a:cxnSpLocks/>
            <a:stCxn id="5" idx="1"/>
            <a:endCxn id="6" idx="3"/>
          </p:cNvCxnSpPr>
          <p:nvPr/>
        </p:nvCxnSpPr>
        <p:spPr>
          <a:xfrm flipH="1">
            <a:off x="6799145" y="4143372"/>
            <a:ext cx="496448" cy="1725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F263E29-E280-236E-9F15-73B0E540DBF0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 flipV="1">
            <a:off x="4983774" y="4140748"/>
            <a:ext cx="501472" cy="4349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8570EE22-DEAB-6CE5-FF35-8EB7927562FA}"/>
              </a:ext>
            </a:extLst>
          </p:cNvPr>
          <p:cNvCxnSpPr>
            <a:cxnSpLocks/>
            <a:stCxn id="7" idx="1"/>
            <a:endCxn id="3" idx="3"/>
          </p:cNvCxnSpPr>
          <p:nvPr/>
        </p:nvCxnSpPr>
        <p:spPr>
          <a:xfrm flipH="1" flipV="1">
            <a:off x="3239772" y="4137341"/>
            <a:ext cx="418983" cy="3407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37A6763F-1C68-1C9B-ECEC-6699BFA8C4CD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1472785" y="5713442"/>
            <a:ext cx="429659" cy="2393"/>
          </a:xfrm>
          <a:prstGeom prst="straightConnector1">
            <a:avLst/>
          </a:prstGeom>
          <a:ln>
            <a:solidFill>
              <a:srgbClr val="43434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4A2580CA-EFF2-5C2B-4745-84F525B92F45}"/>
              </a:ext>
            </a:extLst>
          </p:cNvPr>
          <p:cNvSpPr/>
          <p:nvPr/>
        </p:nvSpPr>
        <p:spPr>
          <a:xfrm>
            <a:off x="3661823" y="5069135"/>
            <a:ext cx="1327416" cy="1293399"/>
          </a:xfrm>
          <a:prstGeom prst="roundRect">
            <a:avLst/>
          </a:prstGeom>
          <a:solidFill>
            <a:schemeClr val="bg1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Масштабирование на Гуманитарный факультет все курсы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ED24B830-8B6D-ADD8-C15F-041E069F3467}"/>
              </a:ext>
            </a:extLst>
          </p:cNvPr>
          <p:cNvSpPr/>
          <p:nvPr/>
        </p:nvSpPr>
        <p:spPr>
          <a:xfrm>
            <a:off x="5420097" y="5061611"/>
            <a:ext cx="1321517" cy="1296138"/>
          </a:xfrm>
          <a:prstGeom prst="roundRect">
            <a:avLst/>
          </a:prstGeom>
          <a:solidFill>
            <a:schemeClr val="bg1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Масштабирование на другие факультеты ПНИПУ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068E89FC-E88F-72B8-43D0-62CF3BB16D73}"/>
              </a:ext>
            </a:extLst>
          </p:cNvPr>
          <p:cNvSpPr/>
          <p:nvPr/>
        </p:nvSpPr>
        <p:spPr>
          <a:xfrm>
            <a:off x="7172472" y="5050580"/>
            <a:ext cx="1320219" cy="1293399"/>
          </a:xfrm>
          <a:prstGeom prst="roundRect">
            <a:avLst/>
          </a:prstGeom>
          <a:solidFill>
            <a:schemeClr val="bg1"/>
          </a:solidFill>
          <a:ln>
            <a:solidFill>
              <a:srgbClr val="434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Проведение бета тестов в других ВУЗах Перми</a:t>
            </a:r>
          </a:p>
        </p:txBody>
      </p:sp>
      <p:cxnSp>
        <p:nvCxnSpPr>
          <p:cNvPr id="198" name="Прямая со стрелкой 197">
            <a:extLst>
              <a:ext uri="{FF2B5EF4-FFF2-40B4-BE49-F238E27FC236}">
                <a16:creationId xmlns:a16="http://schemas.microsoft.com/office/drawing/2014/main" id="{ED883836-497B-659D-6963-B705A57E0169}"/>
              </a:ext>
            </a:extLst>
          </p:cNvPr>
          <p:cNvCxnSpPr>
            <a:stCxn id="10" idx="2"/>
            <a:endCxn id="9" idx="0"/>
          </p:cNvCxnSpPr>
          <p:nvPr/>
        </p:nvCxnSpPr>
        <p:spPr>
          <a:xfrm>
            <a:off x="810275" y="4783331"/>
            <a:ext cx="1" cy="285804"/>
          </a:xfrm>
          <a:prstGeom prst="straightConnector1">
            <a:avLst/>
          </a:prstGeom>
          <a:ln>
            <a:solidFill>
              <a:srgbClr val="5252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418266" y="1132659"/>
            <a:ext cx="8485704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3500" b="1" i="0" u="none" strike="noStrike" cap="none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1;p8">
            <a:extLst>
              <a:ext uri="{FF2B5EF4-FFF2-40B4-BE49-F238E27FC236}">
                <a16:creationId xmlns:a16="http://schemas.microsoft.com/office/drawing/2014/main" id="{CA57DBD6-9877-2206-7F06-BA0130B6579B}"/>
              </a:ext>
            </a:extLst>
          </p:cNvPr>
          <p:cNvSpPr txBox="1"/>
          <p:nvPr/>
        </p:nvSpPr>
        <p:spPr>
          <a:xfrm>
            <a:off x="1526099" y="2437470"/>
            <a:ext cx="2000684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Бабкин Платон-Николас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Техническая часть</a:t>
            </a:r>
          </a:p>
        </p:txBody>
      </p:sp>
      <p:sp>
        <p:nvSpPr>
          <p:cNvPr id="4" name="Google Shape;124;p8">
            <a:extLst>
              <a:ext uri="{FF2B5EF4-FFF2-40B4-BE49-F238E27FC236}">
                <a16:creationId xmlns:a16="http://schemas.microsoft.com/office/drawing/2014/main" id="{B6185133-A954-1D62-1F9E-F585D05B2787}"/>
              </a:ext>
            </a:extLst>
          </p:cNvPr>
          <p:cNvSpPr txBox="1"/>
          <p:nvPr/>
        </p:nvSpPr>
        <p:spPr>
          <a:xfrm>
            <a:off x="1537087" y="3727151"/>
            <a:ext cx="200068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Лазарев Егор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Техническая часть</a:t>
            </a:r>
          </a:p>
        </p:txBody>
      </p:sp>
      <p:sp>
        <p:nvSpPr>
          <p:cNvPr id="7" name="Google Shape;127;p8">
            <a:extLst>
              <a:ext uri="{FF2B5EF4-FFF2-40B4-BE49-F238E27FC236}">
                <a16:creationId xmlns:a16="http://schemas.microsoft.com/office/drawing/2014/main" id="{A5B67983-F859-D64A-B0E1-B03320A9BDFC}"/>
              </a:ext>
            </a:extLst>
          </p:cNvPr>
          <p:cNvSpPr txBox="1"/>
          <p:nvPr/>
        </p:nvSpPr>
        <p:spPr>
          <a:xfrm>
            <a:off x="1526100" y="5022125"/>
            <a:ext cx="200068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Сахипов</a:t>
            </a: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 Алмаз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Работа с базой данных</a:t>
            </a:r>
          </a:p>
        </p:txBody>
      </p:sp>
      <p:sp>
        <p:nvSpPr>
          <p:cNvPr id="9" name="Google Shape;130;p8">
            <a:extLst>
              <a:ext uri="{FF2B5EF4-FFF2-40B4-BE49-F238E27FC236}">
                <a16:creationId xmlns:a16="http://schemas.microsoft.com/office/drawing/2014/main" id="{55A03F23-A451-E525-2B5A-FBEF711447E8}"/>
              </a:ext>
            </a:extLst>
          </p:cNvPr>
          <p:cNvSpPr txBox="1"/>
          <p:nvPr/>
        </p:nvSpPr>
        <p:spPr>
          <a:xfrm>
            <a:off x="6256692" y="2437470"/>
            <a:ext cx="2000684" cy="1028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Гусева Софья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Дизайн проекта</a:t>
            </a: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lang="ru-RU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1" name="Google Shape;133;p8">
            <a:extLst>
              <a:ext uri="{FF2B5EF4-FFF2-40B4-BE49-F238E27FC236}">
                <a16:creationId xmlns:a16="http://schemas.microsoft.com/office/drawing/2014/main" id="{E7A831C4-3716-CB65-7289-C7C3F1F23314}"/>
              </a:ext>
            </a:extLst>
          </p:cNvPr>
          <p:cNvSpPr txBox="1"/>
          <p:nvPr/>
        </p:nvSpPr>
        <p:spPr>
          <a:xfrm>
            <a:off x="6256693" y="3648124"/>
            <a:ext cx="2000683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Крещёнова</a:t>
            </a: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 Маргарита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Реклама</a:t>
            </a:r>
          </a:p>
        </p:txBody>
      </p:sp>
      <p:sp>
        <p:nvSpPr>
          <p:cNvPr id="14" name="Google Shape;136;p8">
            <a:extLst>
              <a:ext uri="{FF2B5EF4-FFF2-40B4-BE49-F238E27FC236}">
                <a16:creationId xmlns:a16="http://schemas.microsoft.com/office/drawing/2014/main" id="{9BC6D330-0D36-8410-4AC6-BB1BBBAA0629}"/>
              </a:ext>
            </a:extLst>
          </p:cNvPr>
          <p:cNvSpPr txBox="1"/>
          <p:nvPr/>
        </p:nvSpPr>
        <p:spPr>
          <a:xfrm>
            <a:off x="6256692" y="5022125"/>
            <a:ext cx="200068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Ребецкая</a:t>
            </a:r>
            <a:r>
              <a:rPr lang="ru-RU" sz="16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ExtraBold"/>
              </a:rPr>
              <a:t> Алина</a:t>
            </a:r>
            <a:endParaRPr lang="en-US" sz="16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52525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Extra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2525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Реклама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3AA16D-2DA6-561C-7F5A-1CF0BF60C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38" y="2217246"/>
            <a:ext cx="797089" cy="108605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BBCBAA-2B33-4823-4335-51C6C0EC0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744" y="4805765"/>
            <a:ext cx="1016021" cy="13045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FE603D-DEF4-560B-544E-F75F394DC2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2451" y="2217246"/>
            <a:ext cx="936202" cy="1279595"/>
          </a:xfrm>
          <a:prstGeom prst="rect">
            <a:avLst/>
          </a:prstGeom>
        </p:spPr>
      </p:pic>
      <p:pic>
        <p:nvPicPr>
          <p:cNvPr id="21" name="Объект 16">
            <a:extLst>
              <a:ext uri="{FF2B5EF4-FFF2-40B4-BE49-F238E27FC236}">
                <a16:creationId xmlns:a16="http://schemas.microsoft.com/office/drawing/2014/main" id="{AFBDBA3C-250C-AE99-7AB3-96479B77D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3138" y="4784423"/>
            <a:ext cx="1035710" cy="13809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FB10FD-5E53-11F9-AE72-E7ADA5641D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3138" y="3537428"/>
            <a:ext cx="965126" cy="12064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FA60365-247B-E4C4-39AF-5C1929B6CB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895" y="3581543"/>
            <a:ext cx="1213458" cy="11233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4699C7B1-7414-0749-E05B-2B90A386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>
            <a:extLst>
              <a:ext uri="{FF2B5EF4-FFF2-40B4-BE49-F238E27FC236}">
                <a16:creationId xmlns:a16="http://schemas.microsoft.com/office/drawing/2014/main" id="{9DF30116-061C-42D2-7F55-FA9EFFB93D70}"/>
              </a:ext>
            </a:extLst>
          </p:cNvPr>
          <p:cNvSpPr txBox="1"/>
          <p:nvPr/>
        </p:nvSpPr>
        <p:spPr>
          <a:xfrm>
            <a:off x="429696" y="1214292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ЗАПРОС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20">
            <a:extLst>
              <a:ext uri="{FF2B5EF4-FFF2-40B4-BE49-F238E27FC236}">
                <a16:creationId xmlns:a16="http://schemas.microsoft.com/office/drawing/2014/main" id="{367BDCCA-75E6-AB56-26ED-DAD9BE90C8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>
            <a:extLst>
              <a:ext uri="{FF2B5EF4-FFF2-40B4-BE49-F238E27FC236}">
                <a16:creationId xmlns:a16="http://schemas.microsoft.com/office/drawing/2014/main" id="{7CC89E72-4CF9-6359-1483-A515B906DE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>
            <a:extLst>
              <a:ext uri="{FF2B5EF4-FFF2-40B4-BE49-F238E27FC236}">
                <a16:creationId xmlns:a16="http://schemas.microsoft.com/office/drawing/2014/main" id="{12422E76-9984-E8CE-2B8D-78965ED00B1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6;p9">
            <a:extLst>
              <a:ext uri="{FF2B5EF4-FFF2-40B4-BE49-F238E27FC236}">
                <a16:creationId xmlns:a16="http://schemas.microsoft.com/office/drawing/2014/main" id="{5B0EC1F6-DD3D-2666-DE3D-79F76700BE08}"/>
              </a:ext>
            </a:extLst>
          </p:cNvPr>
          <p:cNvSpPr txBox="1"/>
          <p:nvPr/>
        </p:nvSpPr>
        <p:spPr>
          <a:xfrm>
            <a:off x="429696" y="2194298"/>
            <a:ext cx="781955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indent="-171450">
              <a:buClr>
                <a:srgbClr val="434343"/>
              </a:buClr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Оплачивание хоста для функционирования чат бота (от 250 руб. в месяц)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57200" indent="-457200">
              <a:buClr>
                <a:srgbClr val="434343"/>
              </a:buClr>
              <a:buFont typeface="Courier New" panose="02070309020205020404" pitchFamily="49" charset="0"/>
              <a:buChar char="o"/>
            </a:pPr>
            <a:endParaRPr lang="ru-RU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171450" indent="-171450">
              <a:buClr>
                <a:srgbClr val="434343"/>
              </a:buClr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Тестирование разработки другими учебными заведениями за </a:t>
            </a:r>
            <a:r>
              <a:rPr lang="en-US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</a:t>
            </a: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руб. </a:t>
            </a:r>
            <a:endParaRPr lang="en-US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57200" indent="-457200">
              <a:buClr>
                <a:srgbClr val="434343"/>
              </a:buClr>
              <a:buFont typeface="Courier New" panose="02070309020205020404" pitchFamily="49" charset="0"/>
              <a:buChar char="o"/>
            </a:pPr>
            <a:endParaRPr lang="ru-RU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171450" indent="-171450">
              <a:buClr>
                <a:srgbClr val="434343"/>
              </a:buClr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Заключение договора с ПНИПУ для размещения университетской рекламы в </a:t>
            </a:r>
            <a:r>
              <a:rPr lang="ru-RU" sz="1200" dirty="0" err="1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чат-боте</a:t>
            </a:r>
            <a:endParaRPr lang="ru-RU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CDA912-96B8-0378-221B-4C187A2568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1706"/>
          <a:stretch/>
        </p:blipFill>
        <p:spPr>
          <a:xfrm>
            <a:off x="614236" y="3648610"/>
            <a:ext cx="2955088" cy="2703342"/>
          </a:xfrm>
          <a:prstGeom prst="rect">
            <a:avLst/>
          </a:prstGeom>
        </p:spPr>
      </p:pic>
      <p:sp>
        <p:nvSpPr>
          <p:cNvPr id="5" name="Google Shape;153;p10">
            <a:extLst>
              <a:ext uri="{FF2B5EF4-FFF2-40B4-BE49-F238E27FC236}">
                <a16:creationId xmlns:a16="http://schemas.microsoft.com/office/drawing/2014/main" id="{715A9674-AB17-07B1-9909-DC9E7681B1C2}"/>
              </a:ext>
            </a:extLst>
          </p:cNvPr>
          <p:cNvSpPr txBox="1"/>
          <p:nvPr/>
        </p:nvSpPr>
        <p:spPr>
          <a:xfrm>
            <a:off x="6000806" y="5060965"/>
            <a:ext cx="2955086" cy="135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Наши контакты: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Гусева Софья Александровна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Эл. почта: </a:t>
            </a:r>
            <a:r>
              <a:rPr lang="en-US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kots697@gmail.com</a:t>
            </a:r>
            <a:endParaRPr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Montserrat SemiBold"/>
              </a:rPr>
              <a:t>Телефон: +7 982 468-63-43</a:t>
            </a:r>
            <a:endParaRPr sz="12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979AF3-A460-B118-1905-452250B6EC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5950317" y="5942539"/>
            <a:ext cx="145682" cy="1456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021502-5B4D-3F24-8FE1-4B946F7F40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0317" y="6118757"/>
            <a:ext cx="145682" cy="14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70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429696" y="1216746"/>
            <a:ext cx="5752800" cy="284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1" i="0" u="none" strike="noStrike" cap="none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3200" b="1" i="0" u="none" strike="noStrike" cap="none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5">
            <a:alphaModFix/>
          </a:blip>
          <a:srcRect t="109" b="109"/>
          <a:stretch/>
        </p:blipFill>
        <p:spPr>
          <a:xfrm>
            <a:off x="1015495" y="963049"/>
            <a:ext cx="8128505" cy="589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1064</Words>
  <Application>Microsoft Office PowerPoint</Application>
  <PresentationFormat>Экран (4:3)</PresentationFormat>
  <Paragraphs>198</Paragraphs>
  <Slides>12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Roboto</vt:lpstr>
      <vt:lpstr>Courier New</vt:lpstr>
      <vt:lpstr>Roboto Black</vt:lpstr>
      <vt:lpstr>Calibri</vt:lpstr>
      <vt:lpstr>Montserrat SemiBold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vbnghc vbnghc</cp:lastModifiedBy>
  <cp:revision>8</cp:revision>
  <dcterms:created xsi:type="dcterms:W3CDTF">2022-10-14T05:19:08Z</dcterms:created>
  <dcterms:modified xsi:type="dcterms:W3CDTF">2024-12-12T14:29:21Z</dcterms:modified>
</cp:coreProperties>
</file>