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05" r:id="rId5"/>
    <p:sldId id="306" r:id="rId6"/>
    <p:sldId id="317" r:id="rId7"/>
    <p:sldId id="321" r:id="rId8"/>
    <p:sldId id="319" r:id="rId9"/>
    <p:sldId id="322" r:id="rId10"/>
    <p:sldId id="320" r:id="rId11"/>
    <p:sldId id="323" r:id="rId12"/>
    <p:sldId id="324" r:id="rId13"/>
    <p:sldId id="325" r:id="rId14"/>
    <p:sldId id="327" r:id="rId15"/>
    <p:sldId id="329" r:id="rId16"/>
    <p:sldId id="259" r:id="rId17"/>
    <p:sldId id="331" r:id="rId18"/>
    <p:sldId id="333" r:id="rId19"/>
    <p:sldId id="332" r:id="rId20"/>
    <p:sldId id="330" r:id="rId21"/>
    <p:sldId id="328" r:id="rId22"/>
  </p:sldIdLst>
  <p:sldSz cx="12192000" cy="6858000"/>
  <p:notesSz cx="6858000" cy="9144000"/>
  <p:defaultTextStyle>
    <a:defPPr rtl="0">
      <a:defRPr lang="ru-MO"/>
    </a:defPPr>
    <a:lvl1pPr marL="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5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D8D6"/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79" autoAdjust="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>
        <p:guide orient="horz" pos="3385"/>
        <p:guide pos="3840"/>
        <p:guide orient="horz" pos="15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2" d="100"/>
          <a:sy n="72" d="100"/>
        </p:scale>
        <p:origin x="3524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на Решетникова" userId="800bff5c7d7f4679" providerId="LiveId" clId="{A07EAFA4-2D91-40F2-B1CD-5648DCA27B12}"/>
    <pc:docChg chg="undo custSel addSld delSld modSld sldOrd">
      <pc:chgData name="Анна Решетникова" userId="800bff5c7d7f4679" providerId="LiveId" clId="{A07EAFA4-2D91-40F2-B1CD-5648DCA27B12}" dt="2023-12-20T18:07:53.296" v="234" actId="1076"/>
      <pc:docMkLst>
        <pc:docMk/>
      </pc:docMkLst>
      <pc:sldChg chg="ord">
        <pc:chgData name="Анна Решетникова" userId="800bff5c7d7f4679" providerId="LiveId" clId="{A07EAFA4-2D91-40F2-B1CD-5648DCA27B12}" dt="2023-12-20T17:53:32.580" v="43"/>
        <pc:sldMkLst>
          <pc:docMk/>
          <pc:sldMk cId="3446797337" sldId="259"/>
        </pc:sldMkLst>
      </pc:sldChg>
      <pc:sldChg chg="addSp delSp modSp mod">
        <pc:chgData name="Анна Решетникова" userId="800bff5c7d7f4679" providerId="LiveId" clId="{A07EAFA4-2D91-40F2-B1CD-5648DCA27B12}" dt="2023-12-20T17:24:36.907" v="40" actId="2085"/>
        <pc:sldMkLst>
          <pc:docMk/>
          <pc:sldMk cId="22918653" sldId="327"/>
        </pc:sldMkLst>
        <pc:spChg chg="add mod">
          <ac:chgData name="Анна Решетникова" userId="800bff5c7d7f4679" providerId="LiveId" clId="{A07EAFA4-2D91-40F2-B1CD-5648DCA27B12}" dt="2023-12-20T17:24:36.907" v="40" actId="2085"/>
          <ac:spMkLst>
            <pc:docMk/>
            <pc:sldMk cId="22918653" sldId="327"/>
            <ac:spMk id="10" creationId="{8570E0B5-2606-67A9-62AB-C9A63E5E3C0F}"/>
          </ac:spMkLst>
        </pc:spChg>
        <pc:picChg chg="add del mod modCrop">
          <ac:chgData name="Анна Решетникова" userId="800bff5c7d7f4679" providerId="LiveId" clId="{A07EAFA4-2D91-40F2-B1CD-5648DCA27B12}" dt="2023-12-20T16:28:51.592" v="8" actId="478"/>
          <ac:picMkLst>
            <pc:docMk/>
            <pc:sldMk cId="22918653" sldId="327"/>
            <ac:picMk id="3" creationId="{BBE72648-10DC-5D08-3B5F-403C1441EB25}"/>
          </ac:picMkLst>
        </pc:picChg>
        <pc:picChg chg="add mod">
          <ac:chgData name="Анна Решетникова" userId="800bff5c7d7f4679" providerId="LiveId" clId="{A07EAFA4-2D91-40F2-B1CD-5648DCA27B12}" dt="2023-12-20T16:29:05.512" v="12" actId="1076"/>
          <ac:picMkLst>
            <pc:docMk/>
            <pc:sldMk cId="22918653" sldId="327"/>
            <ac:picMk id="7" creationId="{52066230-E9C0-7B5E-28E9-F5BEB8B276C3}"/>
          </ac:picMkLst>
        </pc:picChg>
        <pc:picChg chg="mod">
          <ac:chgData name="Анна Решетникова" userId="800bff5c7d7f4679" providerId="LiveId" clId="{A07EAFA4-2D91-40F2-B1CD-5648DCA27B12}" dt="2023-12-20T16:25:15.618" v="0" actId="1076"/>
          <ac:picMkLst>
            <pc:docMk/>
            <pc:sldMk cId="22918653" sldId="327"/>
            <ac:picMk id="8" creationId="{72A4939E-B27C-D6FC-4322-B1D78B6CF3C6}"/>
          </ac:picMkLst>
        </pc:picChg>
        <pc:picChg chg="mod">
          <ac:chgData name="Анна Решетникова" userId="800bff5c7d7f4679" providerId="LiveId" clId="{A07EAFA4-2D91-40F2-B1CD-5648DCA27B12}" dt="2023-12-20T16:25:17.539" v="1" actId="1076"/>
          <ac:picMkLst>
            <pc:docMk/>
            <pc:sldMk cId="22918653" sldId="327"/>
            <ac:picMk id="9" creationId="{47945023-9E44-007E-EDFF-742C964905EB}"/>
          </ac:picMkLst>
        </pc:picChg>
      </pc:sldChg>
      <pc:sldChg chg="addSp delSp modSp new mod ord">
        <pc:chgData name="Анна Решетникова" userId="800bff5c7d7f4679" providerId="LiveId" clId="{A07EAFA4-2D91-40F2-B1CD-5648DCA27B12}" dt="2023-12-20T18:07:53.296" v="234" actId="1076"/>
        <pc:sldMkLst>
          <pc:docMk/>
          <pc:sldMk cId="327825107" sldId="333"/>
        </pc:sldMkLst>
        <pc:spChg chg="mod">
          <ac:chgData name="Анна Решетникова" userId="800bff5c7d7f4679" providerId="LiveId" clId="{A07EAFA4-2D91-40F2-B1CD-5648DCA27B12}" dt="2023-12-20T18:07:53.296" v="234" actId="1076"/>
          <ac:spMkLst>
            <pc:docMk/>
            <pc:sldMk cId="327825107" sldId="333"/>
            <ac:spMk id="2" creationId="{12FD2C51-BE72-C808-378B-5EF794E1D1B5}"/>
          </ac:spMkLst>
        </pc:spChg>
        <pc:spChg chg="del">
          <ac:chgData name="Анна Решетникова" userId="800bff5c7d7f4679" providerId="LiveId" clId="{A07EAFA4-2D91-40F2-B1CD-5648DCA27B12}" dt="2023-12-20T17:54:31.967" v="76" actId="3680"/>
          <ac:spMkLst>
            <pc:docMk/>
            <pc:sldMk cId="327825107" sldId="333"/>
            <ac:spMk id="3" creationId="{0C5A598A-6407-FFF0-4ED8-88AC578C9354}"/>
          </ac:spMkLst>
        </pc:spChg>
        <pc:spChg chg="del">
          <ac:chgData name="Анна Решетникова" userId="800bff5c7d7f4679" providerId="LiveId" clId="{A07EAFA4-2D91-40F2-B1CD-5648DCA27B12}" dt="2023-12-20T17:59:26.863" v="123" actId="478"/>
          <ac:spMkLst>
            <pc:docMk/>
            <pc:sldMk cId="327825107" sldId="333"/>
            <ac:spMk id="4" creationId="{7DF39313-654D-2BC1-31D3-39AFD9134129}"/>
          </ac:spMkLst>
        </pc:spChg>
        <pc:graphicFrameChg chg="add mod ord modGraphic">
          <ac:chgData name="Анна Решетникова" userId="800bff5c7d7f4679" providerId="LiveId" clId="{A07EAFA4-2D91-40F2-B1CD-5648DCA27B12}" dt="2023-12-20T18:07:51.382" v="233" actId="1076"/>
          <ac:graphicFrameMkLst>
            <pc:docMk/>
            <pc:sldMk cId="327825107" sldId="333"/>
            <ac:graphicFrameMk id="6" creationId="{96EAE1C6-203A-2E39-6B9C-403945BFB189}"/>
          </ac:graphicFrameMkLst>
        </pc:graphicFrameChg>
        <pc:graphicFrameChg chg="add del mod">
          <ac:chgData name="Анна Решетникова" userId="800bff5c7d7f4679" providerId="LiveId" clId="{A07EAFA4-2D91-40F2-B1CD-5648DCA27B12}" dt="2023-12-20T18:03:35.169" v="181" actId="478"/>
          <ac:graphicFrameMkLst>
            <pc:docMk/>
            <pc:sldMk cId="327825107" sldId="333"/>
            <ac:graphicFrameMk id="7" creationId="{009D96BB-1895-E20E-B0F4-DB65F6CB8D65}"/>
          </ac:graphicFrameMkLst>
        </pc:graphicFrameChg>
      </pc:sldChg>
      <pc:sldChg chg="new del ord">
        <pc:chgData name="Анна Решетникова" userId="800bff5c7d7f4679" providerId="LiveId" clId="{A07EAFA4-2D91-40F2-B1CD-5648DCA27B12}" dt="2023-12-20T17:53:50.944" v="46" actId="47"/>
        <pc:sldMkLst>
          <pc:docMk/>
          <pc:sldMk cId="2933063627" sldId="33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MO"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MO" sz="1200"/>
            </a:lvl1pPr>
          </a:lstStyle>
          <a:p>
            <a:pPr rtl="0"/>
            <a:fld id="{D874E27E-5D1F-488F-8842-2EE4665658AB}" type="datetime1">
              <a:rPr lang="ru-RU" smtClean="0"/>
              <a:t>20.12.2023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MO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MO" sz="1200"/>
            </a:lvl1pPr>
          </a:lstStyle>
          <a:p>
            <a:pPr rtl="0"/>
            <a:fld id="{17369B77-94AB-0344-9EBF-9DB9EE8D3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MO"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MO" sz="1200"/>
            </a:lvl1pPr>
          </a:lstStyle>
          <a:p>
            <a:fld id="{B1CC0895-195D-42AE-A25E-8485D1B75B8A}" type="datetime1">
              <a:rPr lang="ru-RU" noProof="0" smtClean="0"/>
              <a:pPr/>
              <a:t>20.12.2023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MO"/>
            </a:defPPr>
          </a:lstStyle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MO"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MO" sz="1200"/>
            </a:lvl1pPr>
          </a:lstStyle>
          <a:p>
            <a:pPr rtl="0"/>
            <a:fld id="{0775476F-A808-1F46-A368-07984F6DA22E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844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747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0775476F-A808-1F46-A368-07984F6DA22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, содержащее текст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A26D6E84-B5BE-5F3E-8B3F-1A46C7F307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210" y="0"/>
            <a:ext cx="8392026" cy="6858000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F0A7E03F-5776-960D-3CA6-7CE62AC96693}"/>
              </a:ext>
            </a:extLst>
          </p:cNvPr>
          <p:cNvSpPr/>
          <p:nvPr userDrawn="1"/>
        </p:nvSpPr>
        <p:spPr>
          <a:xfrm>
            <a:off x="3300284" y="654912"/>
            <a:ext cx="5591432" cy="55914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A7464AF-3FD6-6193-CC95-A941ECE17B9D}"/>
              </a:ext>
            </a:extLst>
          </p:cNvPr>
          <p:cNvCxnSpPr>
            <a:cxnSpLocks/>
          </p:cNvCxnSpPr>
          <p:nvPr userDrawn="1"/>
        </p:nvCxnSpPr>
        <p:spPr>
          <a:xfrm>
            <a:off x="4359876" y="4300155"/>
            <a:ext cx="347224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Рисунок 10" descr="Изображение, содержащее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5214731-3110-8D76-56DF-6335371041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961" y="4157464"/>
            <a:ext cx="972078" cy="285381"/>
          </a:xfrm>
          <a:prstGeom prst="rect">
            <a:avLst/>
          </a:prstGeom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516369FF-9501-1944-3E3F-46CBFD515D8D}"/>
              </a:ext>
            </a:extLst>
          </p:cNvPr>
          <p:cNvSpPr/>
          <p:nvPr userDrawn="1"/>
        </p:nvSpPr>
        <p:spPr>
          <a:xfrm>
            <a:off x="3447535" y="807312"/>
            <a:ext cx="5296930" cy="529693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3" name="Рисунок 12" descr="Изображение керамического изделия, фарфора&#10;&#10;Автоматически созданное описание">
            <a:extLst>
              <a:ext uri="{FF2B5EF4-FFF2-40B4-BE49-F238E27FC236}">
                <a16:creationId xmlns:a16="http://schemas.microsoft.com/office/drawing/2014/main" id="{AB1576B0-66ED-3F92-2AF8-4EF965E4E3F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338" y="4814449"/>
            <a:ext cx="1668775" cy="162143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E576603-B88C-9F7F-98A5-E94BD2C23E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777" y="1164252"/>
            <a:ext cx="818801" cy="8455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296" y="2660904"/>
            <a:ext cx="6693408" cy="1088136"/>
          </a:xfrm>
        </p:spPr>
        <p:txBody>
          <a:bodyPr rtlCol="0" anchor="b">
            <a:noAutofit/>
          </a:bodyPr>
          <a:lstStyle>
            <a:lvl1pPr algn="ctr">
              <a:defRPr lang="ru-MO" sz="4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384" y="2267712"/>
            <a:ext cx="2999232" cy="438912"/>
          </a:xfrm>
        </p:spPr>
        <p:txBody>
          <a:bodyPr rtlCol="0"/>
          <a:lstStyle>
            <a:lvl1pPr marL="0" indent="0" algn="ctr">
              <a:buNone/>
              <a:defRPr lang="ru-MO" sz="2400"/>
            </a:lvl1pPr>
            <a:lvl2pPr marL="457200" indent="0" algn="ctr">
              <a:buNone/>
              <a:defRPr lang="ru-MO" sz="2000"/>
            </a:lvl2pPr>
            <a:lvl3pPr marL="914400" indent="0" algn="ctr">
              <a:buNone/>
              <a:defRPr lang="ru-MO" sz="1800"/>
            </a:lvl3pPr>
            <a:lvl4pPr marL="1371600" indent="0" algn="ctr">
              <a:buNone/>
              <a:defRPr lang="ru-MO" sz="1600"/>
            </a:lvl4pPr>
            <a:lvl5pPr marL="1828800" indent="0" algn="ctr">
              <a:buNone/>
              <a:defRPr lang="ru-MO" sz="1600"/>
            </a:lvl5pPr>
            <a:lvl6pPr marL="2286000" indent="0" algn="ctr">
              <a:buNone/>
              <a:defRPr lang="ru-MO" sz="1600"/>
            </a:lvl6pPr>
            <a:lvl7pPr marL="2743200" indent="0" algn="ctr">
              <a:buNone/>
              <a:defRPr lang="ru-MO" sz="1600"/>
            </a:lvl7pPr>
            <a:lvl8pPr marL="3200400" indent="0" algn="ctr">
              <a:buNone/>
              <a:defRPr lang="ru-MO" sz="1600"/>
            </a:lvl8pPr>
            <a:lvl9pPr marL="3657600" indent="0" algn="ctr">
              <a:buNone/>
              <a:defRPr lang="ru-MO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ткани&#10;&#10;Автоматически созданное описание">
            <a:extLst>
              <a:ext uri="{FF2B5EF4-FFF2-40B4-BE49-F238E27FC236}">
                <a16:creationId xmlns:a16="http://schemas.microsoft.com/office/drawing/2014/main" id="{ABAD6905-AD97-1EAF-A4A3-D0BB13B12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13" y="1162701"/>
            <a:ext cx="1562100" cy="43942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3BCB4CA-03FB-81F4-F8A2-FA9C0DBDEB11}"/>
              </a:ext>
            </a:extLst>
          </p:cNvPr>
          <p:cNvSpPr/>
          <p:nvPr userDrawn="1"/>
        </p:nvSpPr>
        <p:spPr>
          <a:xfrm>
            <a:off x="0" y="0"/>
            <a:ext cx="6096000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3" name="Рисунок 12" descr="Группа цветов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138EDBF7-FA56-2BF9-ECFA-6C39FEE8F8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9852" flipH="1">
            <a:off x="1760954" y="2048834"/>
            <a:ext cx="1230524" cy="228732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880" y="978408"/>
            <a:ext cx="3749040" cy="1325880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32" name="Объект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183880" y="2194560"/>
            <a:ext cx="3749040" cy="4306824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Clr>
                <a:srgbClr val="73292A"/>
              </a:buClr>
              <a:buNone/>
              <a:defRPr lang="ru-MO" sz="2400"/>
            </a:lvl1pPr>
            <a:lvl2pPr marL="228600">
              <a:buClr>
                <a:srgbClr val="73292A"/>
              </a:buClr>
              <a:defRPr lang="ru-MO" sz="2000"/>
            </a:lvl2pPr>
            <a:lvl3pPr marL="685800">
              <a:buClr>
                <a:srgbClr val="73292A"/>
              </a:buClr>
              <a:defRPr lang="ru-MO" sz="1800"/>
            </a:lvl3pPr>
            <a:lvl4pPr marL="1143000">
              <a:buClr>
                <a:srgbClr val="73292A"/>
              </a:buClr>
              <a:defRPr lang="ru-MO" sz="1600"/>
            </a:lvl4pPr>
            <a:lvl5pPr marL="1600200">
              <a:buClr>
                <a:srgbClr val="73292A"/>
              </a:buClr>
              <a:defRPr lang="ru-MO"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pic>
        <p:nvPicPr>
          <p:cNvPr id="6" name="Рисунок 5" descr="Изображение цветка, растения&#10;&#10;Автоматически созданное описание">
            <a:extLst>
              <a:ext uri="{FF2B5EF4-FFF2-40B4-BE49-F238E27FC236}">
                <a16:creationId xmlns:a16="http://schemas.microsoft.com/office/drawing/2014/main" id="{0FE36A83-31CF-DF76-5708-55ED9FB707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5" y="2476883"/>
            <a:ext cx="749300" cy="2755900"/>
          </a:xfrm>
          <a:prstGeom prst="rect">
            <a:avLst/>
          </a:prstGeom>
        </p:spPr>
      </p:pic>
      <p:sp>
        <p:nvSpPr>
          <p:cNvPr id="11" name="Текст 33">
            <a:extLst>
              <a:ext uri="{FF2B5EF4-FFF2-40B4-BE49-F238E27FC236}">
                <a16:creationId xmlns:a16="http://schemas.microsoft.com/office/drawing/2014/main" id="{5BF6365E-74A9-6D7B-5F20-7C29F2901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5296" y="1426464"/>
            <a:ext cx="3922776" cy="4242816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lang="ru-MO" sz="30000">
                <a:solidFill>
                  <a:schemeClr val="bg1"/>
                </a:solidFill>
                <a:latin typeface="Times New Roman" panose="02020603050405020304" pitchFamily="18" charset="0"/>
                <a:cs typeface="+mj-cs"/>
              </a:defRPr>
            </a:lvl1pPr>
          </a:lstStyle>
          <a:p>
            <a:pPr lvl="0" rtl="0"/>
            <a:r>
              <a:rPr lang="ru-RU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содержимое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BB4DE27-1913-8274-9943-46641EA0DAB7}"/>
              </a:ext>
            </a:extLst>
          </p:cNvPr>
          <p:cNvSpPr/>
          <p:nvPr userDrawn="1"/>
        </p:nvSpPr>
        <p:spPr>
          <a:xfrm>
            <a:off x="1174276" y="-756"/>
            <a:ext cx="9843449" cy="5690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901AB4A-AE17-BFA4-697C-75EC6407E147}"/>
              </a:ext>
            </a:extLst>
          </p:cNvPr>
          <p:cNvSpPr/>
          <p:nvPr userDrawn="1"/>
        </p:nvSpPr>
        <p:spPr>
          <a:xfrm>
            <a:off x="1604189" y="-13446"/>
            <a:ext cx="8983623" cy="52577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1" name="Рисунок 10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1C7F01FE-99A8-35BD-05A1-6D93A2578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33" y="5110810"/>
            <a:ext cx="1207554" cy="3545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66660DF-FD7A-4340-E854-B4680A6B88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02474" y="-1953000"/>
            <a:ext cx="1485900" cy="53721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028" y="1389888"/>
            <a:ext cx="8695944" cy="1325880"/>
          </a:xfrm>
        </p:spPr>
        <p:txBody>
          <a:bodyPr rtlCol="0"/>
          <a:lstStyle>
            <a:lvl1pPr algn="ctr">
              <a:defRPr lang="ru-MO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23516" y="2651760"/>
            <a:ext cx="7744968" cy="269748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ru-MO" sz="20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 algn="ctr">
              <a:lnSpc>
                <a:spcPct val="100000"/>
              </a:lnSpc>
              <a:defRPr lang="ru-MO" sz="18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 algn="ctr">
              <a:defRPr lang="ru-MO" sz="16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 algn="ctr">
              <a:defRPr lang="ru-MO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 algn="ctr">
              <a:defRPr lang="ru-MO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2F05D25C-B703-1868-603E-D468EF44D7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D8FDB2CC-A975-BC07-042A-228D387E51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2026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ADFA29-47E3-2E16-12B7-D8031DC04C0D}"/>
              </a:ext>
            </a:extLst>
          </p:cNvPr>
          <p:cNvSpPr/>
          <p:nvPr userDrawn="1"/>
        </p:nvSpPr>
        <p:spPr>
          <a:xfrm>
            <a:off x="0" y="3377183"/>
            <a:ext cx="12192000" cy="2326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1" name="Рисунок 10" descr="Растение крупным планом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D373DB44-C887-96AC-D32D-B7656F28FB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87322" y="3187511"/>
            <a:ext cx="1422400" cy="5283200"/>
          </a:xfrm>
          <a:prstGeom prst="rect">
            <a:avLst/>
          </a:prstGeom>
        </p:spPr>
      </p:pic>
      <p:pic>
        <p:nvPicPr>
          <p:cNvPr id="9" name="Рисунок 8" descr="Изображение постельного белья, ткани&#10;&#10;Автоматически созданное описание">
            <a:extLst>
              <a:ext uri="{FF2B5EF4-FFF2-40B4-BE49-F238E27FC236}">
                <a16:creationId xmlns:a16="http://schemas.microsoft.com/office/drawing/2014/main" id="{6A080FF9-A96B-AA38-428D-5F2CF533D0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00022" y="287485"/>
            <a:ext cx="1485900" cy="53721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5150280-02E2-686D-A130-65EBDA15EF13}"/>
              </a:ext>
            </a:extLst>
          </p:cNvPr>
          <p:cNvSpPr/>
          <p:nvPr userDrawn="1"/>
        </p:nvSpPr>
        <p:spPr>
          <a:xfrm>
            <a:off x="232651" y="3633264"/>
            <a:ext cx="11740896" cy="17897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15" name="Рисунок 14" descr="Изображение керамического изделия, фарфора&#10;&#10;Автоматически созданное описание">
            <a:extLst>
              <a:ext uri="{FF2B5EF4-FFF2-40B4-BE49-F238E27FC236}">
                <a16:creationId xmlns:a16="http://schemas.microsoft.com/office/drawing/2014/main" id="{3DD4D68C-6665-333E-98E8-785116A05A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193">
            <a:off x="6957396" y="5090392"/>
            <a:ext cx="856832" cy="832525"/>
          </a:xfrm>
          <a:prstGeom prst="rect">
            <a:avLst/>
          </a:prstGeom>
        </p:spPr>
      </p:pic>
      <p:pic>
        <p:nvPicPr>
          <p:cNvPr id="17" name="Рисунок 16" descr="Изображение, содержащее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7E0939A-D971-0D79-9B6D-834913C959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9" y="3252854"/>
            <a:ext cx="1206427" cy="62135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153668" y="3977640"/>
            <a:ext cx="9884664" cy="731520"/>
          </a:xfrm>
        </p:spPr>
        <p:txBody>
          <a:bodyPr rtlCol="0" anchor="b">
            <a:normAutofit/>
          </a:bodyPr>
          <a:lstStyle>
            <a:lvl1pPr algn="ctr">
              <a:defRPr lang="ru-MO" sz="4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 userDrawn="1">
            <p:ph type="body" idx="1" hasCustomPrompt="1"/>
          </p:nvPr>
        </p:nvSpPr>
        <p:spPr>
          <a:xfrm>
            <a:off x="1153668" y="4700016"/>
            <a:ext cx="9884664" cy="457200"/>
          </a:xfrm>
        </p:spPr>
        <p:txBody>
          <a:bodyPr rtlCol="0" anchor="ctr"/>
          <a:lstStyle>
            <a:lvl1pPr marL="0" indent="0" algn="ctr">
              <a:buNone/>
              <a:defRPr lang="ru-MO"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lang="ru-MO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MO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 rtlCol="0"/>
          <a:lstStyle>
            <a:lvl1pPr algn="ctr">
              <a:defRPr lang="ru-MO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70832"/>
          </a:xfrm>
        </p:spPr>
        <p:txBody>
          <a:bodyPr rtlCol="0"/>
          <a:lstStyle>
            <a:lvl1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содержимое (зеленый цвет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 rtlCol="0"/>
          <a:lstStyle>
            <a:lvl1pPr algn="ctr">
              <a:defRPr lang="ru-MO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600200"/>
            <a:ext cx="10972800" cy="4572000"/>
          </a:xfrm>
        </p:spPr>
        <p:txBody>
          <a:bodyPr rtlCol="0"/>
          <a:lstStyle>
            <a:lvl1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2510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F45E1C-47F6-0AF9-7468-BA613D681E1D}"/>
              </a:ext>
            </a:extLst>
          </p:cNvPr>
          <p:cNvSpPr/>
          <p:nvPr userDrawn="1"/>
        </p:nvSpPr>
        <p:spPr>
          <a:xfrm>
            <a:off x="0" y="1533950"/>
            <a:ext cx="12192000" cy="379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8" name="Рисунок 7" descr="Изображение ткани&#10;&#10;Автоматически созданное описание">
            <a:extLst>
              <a:ext uri="{FF2B5EF4-FFF2-40B4-BE49-F238E27FC236}">
                <a16:creationId xmlns:a16="http://schemas.microsoft.com/office/drawing/2014/main" id="{AB9E0D8B-7031-366D-884B-EB3FABD78C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56236" y="-1772981"/>
            <a:ext cx="2147050" cy="603966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859314F-DCEF-A5A7-C5D9-F0D39AAC9FFA}"/>
              </a:ext>
            </a:extLst>
          </p:cNvPr>
          <p:cNvSpPr/>
          <p:nvPr userDrawn="1"/>
        </p:nvSpPr>
        <p:spPr>
          <a:xfrm>
            <a:off x="225552" y="1796143"/>
            <a:ext cx="11740896" cy="326571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6" name="Рисунок 15" descr="Изображение цветка, растения&#10;&#10;Автоматически созданное описание">
            <a:extLst>
              <a:ext uri="{FF2B5EF4-FFF2-40B4-BE49-F238E27FC236}">
                <a16:creationId xmlns:a16="http://schemas.microsoft.com/office/drawing/2014/main" id="{DAAE5EB8-5B6B-6FA6-E6E7-D2F58FDFB4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07543" y="-287017"/>
            <a:ext cx="1051334" cy="3866771"/>
          </a:xfrm>
          <a:prstGeom prst="rect">
            <a:avLst/>
          </a:prstGeom>
        </p:spPr>
      </p:pic>
      <p:pic>
        <p:nvPicPr>
          <p:cNvPr id="19" name="Рисунок 18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BB1368FF-AA1B-4423-30B1-BE082E6F19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222" y="4923380"/>
            <a:ext cx="1207554" cy="354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56" y="2404872"/>
            <a:ext cx="8705088" cy="2002536"/>
          </a:xfrm>
        </p:spPr>
        <p:txBody>
          <a:bodyPr rtlCol="0" anchor="t">
            <a:normAutofit/>
          </a:bodyPr>
          <a:lstStyle>
            <a:lvl1pPr algn="ctr">
              <a:defRPr lang="ru-MO" sz="4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43454" y="3964517"/>
            <a:ext cx="8705089" cy="457200"/>
          </a:xfrm>
        </p:spPr>
        <p:txBody>
          <a:bodyPr rtlCol="0" anchor="ctr"/>
          <a:lstStyle>
            <a:lvl1pPr marL="0" indent="0" algn="ctr">
              <a:buNone/>
              <a:defRPr lang="ru-MO" sz="2400">
                <a:solidFill>
                  <a:schemeClr val="accent3"/>
                </a:solidFill>
              </a:defRPr>
            </a:lvl1pPr>
            <a:lvl2pPr marL="457200" indent="0">
              <a:buNone/>
              <a:defRPr lang="ru-MO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MO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7" name="Текст 24">
            <a:extLst>
              <a:ext uri="{FF2B5EF4-FFF2-40B4-BE49-F238E27FC236}">
                <a16:creationId xmlns:a16="http://schemas.microsoft.com/office/drawing/2014/main" id="{F5E2B84E-B4F2-ED93-8084-ECFC3B9C38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49667" y="3189069"/>
            <a:ext cx="945473" cy="1936750"/>
          </a:xfrm>
        </p:spPr>
        <p:txBody>
          <a:bodyPr rtlCol="0">
            <a:noAutofit/>
          </a:bodyPr>
          <a:lstStyle>
            <a:lvl1pPr marL="0" indent="0">
              <a:buNone/>
              <a:defRPr lang="ru-MO" sz="14000" b="1">
                <a:solidFill>
                  <a:schemeClr val="tx2"/>
                </a:solidFill>
                <a:latin typeface="Times New Roman" panose="02020603050405020304" pitchFamily="18" charset="0"/>
                <a:cs typeface="+mj-cs"/>
              </a:defRPr>
            </a:lvl1pPr>
          </a:lstStyle>
          <a:p>
            <a:pPr lvl="0" rtl="0"/>
            <a:r>
              <a:rPr lang="ru-RU" noProof="0"/>
              <a:t>”</a:t>
            </a:r>
          </a:p>
        </p:txBody>
      </p:sp>
      <p:sp>
        <p:nvSpPr>
          <p:cNvPr id="28" name="Текст 24">
            <a:extLst>
              <a:ext uri="{FF2B5EF4-FFF2-40B4-BE49-F238E27FC236}">
                <a16:creationId xmlns:a16="http://schemas.microsoft.com/office/drawing/2014/main" id="{FDD82133-EB75-7E07-A9CE-730CB7F6CD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184" y="2136567"/>
            <a:ext cx="941832" cy="1936750"/>
          </a:xfrm>
        </p:spPr>
        <p:txBody>
          <a:bodyPr rtlCol="0">
            <a:noAutofit/>
          </a:bodyPr>
          <a:lstStyle>
            <a:lvl1pPr marL="0" indent="0">
              <a:buNone/>
              <a:defRPr lang="ru-MO" sz="14000" b="1">
                <a:solidFill>
                  <a:schemeClr val="tx2"/>
                </a:solidFill>
                <a:latin typeface="Times New Roman" panose="02020603050405020304" pitchFamily="18" charset="0"/>
                <a:cs typeface="+mj-cs"/>
              </a:defRPr>
            </a:lvl1pPr>
          </a:lstStyle>
          <a:p>
            <a:pPr lvl="0" rtl="0"/>
            <a:r>
              <a:rPr lang="ru-RU" noProof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17870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553443" y="0"/>
            <a:ext cx="11105522" cy="624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877579" y="0"/>
            <a:ext cx="10460969" cy="58727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0" name="Рисунок 9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5" y="5738220"/>
            <a:ext cx="1207554" cy="354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2" name="Рисунок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375868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26173" y="3946525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8309" y="4306415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1" name="Рисунок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3828270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3" name="Текст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63663" y="3926721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2" name="Текст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65799" y="4286611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0" name="Рисунок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80672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5" name="Текст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16065" y="3946525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4" name="Текст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18201" y="4306415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9" name="Рисунок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8733074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7" name="Текст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66331" y="3946525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6" name="Текст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68467" y="4306415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1968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553443" y="0"/>
            <a:ext cx="11105522" cy="624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877579" y="0"/>
            <a:ext cx="10460969" cy="58727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0" name="Рисунок 9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5" y="5738220"/>
            <a:ext cx="1207554" cy="354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2" name="Рисунок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81364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6424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6424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6" name="Рисунок 17">
            <a:extLst>
              <a:ext uri="{FF2B5EF4-FFF2-40B4-BE49-F238E27FC236}">
                <a16:creationId xmlns:a16="http://schemas.microsoft.com/office/drawing/2014/main" id="{B23EF08B-7D0C-7D96-413D-71C22E3F74D0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681364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5" name="Текст 19">
            <a:extLst>
              <a:ext uri="{FF2B5EF4-FFF2-40B4-BE49-F238E27FC236}">
                <a16:creationId xmlns:a16="http://schemas.microsoft.com/office/drawing/2014/main" id="{A6866782-6675-4F37-E5D2-68CB0191C1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06424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4" name="Текст 19">
            <a:extLst>
              <a:ext uri="{FF2B5EF4-FFF2-40B4-BE49-F238E27FC236}">
                <a16:creationId xmlns:a16="http://schemas.microsoft.com/office/drawing/2014/main" id="{9F53AB27-DDFA-AA5D-8253-546C9BBA9CE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06424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1" name="Рисунок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4226754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3" name="Текст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39312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2" name="Текст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39312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6" name="Рисунок 17">
            <a:extLst>
              <a:ext uri="{FF2B5EF4-FFF2-40B4-BE49-F238E27FC236}">
                <a16:creationId xmlns:a16="http://schemas.microsoft.com/office/drawing/2014/main" id="{DD9CE7E9-3BC2-0321-457B-61D363708B38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226754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Текст 19">
            <a:extLst>
              <a:ext uri="{FF2B5EF4-FFF2-40B4-BE49-F238E27FC236}">
                <a16:creationId xmlns:a16="http://schemas.microsoft.com/office/drawing/2014/main" id="{70DD1941-A469-A457-B987-E0E2C300A8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39312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8" name="Текст 19">
            <a:extLst>
              <a:ext uri="{FF2B5EF4-FFF2-40B4-BE49-F238E27FC236}">
                <a16:creationId xmlns:a16="http://schemas.microsoft.com/office/drawing/2014/main" id="{D6B84B7D-A7EC-6FE1-9925-F78AF0DE230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39312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0" name="Рисунок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772144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5" name="Текст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72200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4" name="Текст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2200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4" name="Рисунок 17">
            <a:extLst>
              <a:ext uri="{FF2B5EF4-FFF2-40B4-BE49-F238E27FC236}">
                <a16:creationId xmlns:a16="http://schemas.microsoft.com/office/drawing/2014/main" id="{AA1AC2FE-336D-4E7F-2C86-6A8C29BA8F9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772144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7" name="Текст 19">
            <a:extLst>
              <a:ext uri="{FF2B5EF4-FFF2-40B4-BE49-F238E27FC236}">
                <a16:creationId xmlns:a16="http://schemas.microsoft.com/office/drawing/2014/main" id="{FA370BF1-09EC-DBE1-5118-8A92A0F90BC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72200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Текст 19">
            <a:extLst>
              <a:ext uri="{FF2B5EF4-FFF2-40B4-BE49-F238E27FC236}">
                <a16:creationId xmlns:a16="http://schemas.microsoft.com/office/drawing/2014/main" id="{5089D72C-E865-F5D3-CB1E-050AEF68445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72200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9" name="Рисунок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9317533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7" name="Текст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05088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6" name="Текст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05088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7" name="Рисунок 17">
            <a:extLst>
              <a:ext uri="{FF2B5EF4-FFF2-40B4-BE49-F238E27FC236}">
                <a16:creationId xmlns:a16="http://schemas.microsoft.com/office/drawing/2014/main" id="{4F7ECA98-24CD-8CC5-A3EC-BFF5E9B11748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9317533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2" name="Текст 19">
            <a:extLst>
              <a:ext uri="{FF2B5EF4-FFF2-40B4-BE49-F238E27FC236}">
                <a16:creationId xmlns:a16="http://schemas.microsoft.com/office/drawing/2014/main" id="{46CBECF2-D93E-3DF9-064C-CB4A3262B69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05088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1" name="Текст 19">
            <a:extLst>
              <a:ext uri="{FF2B5EF4-FFF2-40B4-BE49-F238E27FC236}">
                <a16:creationId xmlns:a16="http://schemas.microsoft.com/office/drawing/2014/main" id="{71E06E16-A083-B853-8155-7FF97AD1DE8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05088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2232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контен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B05881-FB11-43E8-CCDD-8C12CDB4FE47}"/>
              </a:ext>
            </a:extLst>
          </p:cNvPr>
          <p:cNvSpPr/>
          <p:nvPr userDrawn="1"/>
        </p:nvSpPr>
        <p:spPr>
          <a:xfrm>
            <a:off x="838199" y="196052"/>
            <a:ext cx="10515601" cy="1686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9" name="Рисунок 8" descr="Изображение ткани&#10;&#10;Автоматически созданное описание">
            <a:extLst>
              <a:ext uri="{FF2B5EF4-FFF2-40B4-BE49-F238E27FC236}">
                <a16:creationId xmlns:a16="http://schemas.microsoft.com/office/drawing/2014/main" id="{A4941BBB-13FC-2ACE-1A50-C0F465531B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4950" y="-64113"/>
            <a:ext cx="1562100" cy="43942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8BE9E36-E9D5-3FA6-EE22-A6E5CE13C462}"/>
              </a:ext>
            </a:extLst>
          </p:cNvPr>
          <p:cNvSpPr/>
          <p:nvPr userDrawn="1"/>
        </p:nvSpPr>
        <p:spPr>
          <a:xfrm>
            <a:off x="995423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3" name="Рисунок 12" descr="Изображение цветка, растения&#10;&#10;Автоматически созданное описание">
            <a:extLst>
              <a:ext uri="{FF2B5EF4-FFF2-40B4-BE49-F238E27FC236}">
                <a16:creationId xmlns:a16="http://schemas.microsoft.com/office/drawing/2014/main" id="{479E4054-0885-457B-35B3-A9B26ED936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9421" y="459092"/>
            <a:ext cx="749300" cy="2755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632"/>
            <a:ext cx="10515600" cy="1133856"/>
          </a:xfrm>
        </p:spPr>
        <p:txBody>
          <a:bodyPr rtlCol="0"/>
          <a:lstStyle>
            <a:lvl1pPr algn="ctr">
              <a:defRPr lang="ru-MO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990088"/>
            <a:ext cx="10515600" cy="3474720"/>
          </a:xfrm>
        </p:spPr>
        <p:txBody>
          <a:bodyPr rtlCol="0"/>
          <a:lstStyle>
            <a:lvl1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C6C79F3B-6B68-BA3C-6CBE-C26E339E45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9D503431-982D-5D35-88BF-09474F76D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91044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068407D-A1C4-B842-0C34-B2DE8AD312D3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1AE7FB-DFC0-DCDA-47AD-6ED81A6427FA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0" name="Рисунок 9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7A4DFCBA-879E-D6C9-9F81-B4F9225423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562BF3-1BFC-6948-02E0-8A1C121C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158D7F8-0920-52BA-580D-0724912287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6611EB-89A4-4C55-4032-4D0C418398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C6963F99-41C3-5ED4-AAD8-B904145CC7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75360" y="2615184"/>
            <a:ext cx="10241280" cy="3319272"/>
          </a:xfrm>
        </p:spPr>
        <p:txBody>
          <a:bodyPr rtlCol="0"/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18034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2F7EB7A-F5B6-E308-68EE-3065E2B039A6}"/>
              </a:ext>
            </a:extLst>
          </p:cNvPr>
          <p:cNvSpPr/>
          <p:nvPr userDrawn="1"/>
        </p:nvSpPr>
        <p:spPr>
          <a:xfrm>
            <a:off x="0" y="0"/>
            <a:ext cx="4873752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36" name="Рисунок 35" descr="Дерево крупным планом&#10;&#10;Описание создано автоматически со средней степенью достоверности">
            <a:extLst>
              <a:ext uri="{FF2B5EF4-FFF2-40B4-BE49-F238E27FC236}">
                <a16:creationId xmlns:a16="http://schemas.microsoft.com/office/drawing/2014/main" id="{FED57607-56F6-9FD5-F0A8-DE0BCFE896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66459" flipH="1">
            <a:off x="2282032" y="1589693"/>
            <a:ext cx="970220" cy="223612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072" y="978408"/>
            <a:ext cx="4974336" cy="1325880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DEF26CDF-94D4-BA22-7D14-8D3289040C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91072" y="2322576"/>
            <a:ext cx="5065776" cy="448056"/>
          </a:xfrm>
        </p:spPr>
        <p:txBody>
          <a:bodyPr rtlCol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lang="ru-MO" sz="2000" b="0">
                <a:latin typeface="Times New Roman" panose="02020603050405020304" pitchFamily="18" charset="0"/>
                <a:cs typeface="+mj-cs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0" name="Объект 3">
            <a:extLst>
              <a:ext uri="{FF2B5EF4-FFF2-40B4-BE49-F238E27FC236}">
                <a16:creationId xmlns:a16="http://schemas.microsoft.com/office/drawing/2014/main" id="{0017BF0C-B2B7-932F-A9AE-5BFAE4AB5C4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89612" y="2770632"/>
            <a:ext cx="5065776" cy="1554480"/>
          </a:xfrm>
        </p:spPr>
        <p:txBody>
          <a:bodyPr rtlCol="0">
            <a:normAutofit/>
          </a:bodyPr>
          <a:lstStyle>
            <a:lvl1pPr marL="2286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600"/>
            </a:lvl1pPr>
            <a:lvl2pPr marL="6858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400"/>
            </a:lvl2pPr>
            <a:lvl3pPr marL="11430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200"/>
            </a:lvl3pPr>
            <a:lvl4pPr marL="16002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100"/>
            </a:lvl4pPr>
            <a:lvl5pPr marL="20574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1" name="Текст 4">
            <a:extLst>
              <a:ext uri="{FF2B5EF4-FFF2-40B4-BE49-F238E27FC236}">
                <a16:creationId xmlns:a16="http://schemas.microsoft.com/office/drawing/2014/main" id="{DEAB8B47-DF86-7C9F-F027-2D4D22B2EA5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9612" y="4361688"/>
            <a:ext cx="5065776" cy="448056"/>
          </a:xfrm>
        </p:spPr>
        <p:txBody>
          <a:bodyPr rtlCol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lang="ru-MO" sz="2000" b="0">
                <a:latin typeface="Times New Roman" panose="02020603050405020304" pitchFamily="18" charset="0"/>
                <a:cs typeface="+mj-cs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2" name="Объект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9612" y="4791456"/>
            <a:ext cx="5065776" cy="1408176"/>
          </a:xfrm>
        </p:spPr>
        <p:txBody>
          <a:bodyPr rtlCol="0">
            <a:normAutofit/>
          </a:bodyPr>
          <a:lstStyle>
            <a:lvl1pPr>
              <a:buClr>
                <a:srgbClr val="73292A"/>
              </a:buClr>
              <a:defRPr lang="ru-MO" sz="1600"/>
            </a:lvl1pPr>
            <a:lvl2pPr>
              <a:buClr>
                <a:srgbClr val="73292A"/>
              </a:buClr>
              <a:defRPr lang="ru-MO" sz="1400"/>
            </a:lvl2pPr>
            <a:lvl3pPr>
              <a:buClr>
                <a:srgbClr val="73292A"/>
              </a:buClr>
              <a:defRPr lang="ru-MO" sz="1200"/>
            </a:lvl3pPr>
            <a:lvl4pPr>
              <a:buClr>
                <a:srgbClr val="73292A"/>
              </a:buClr>
              <a:defRPr lang="ru-MO" sz="1100"/>
            </a:lvl4pPr>
            <a:lvl5pPr>
              <a:buClr>
                <a:srgbClr val="73292A"/>
              </a:buClr>
              <a:defRPr lang="ru-MO"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pic>
        <p:nvPicPr>
          <p:cNvPr id="38" name="Рисунок 37" descr="Группа цветов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5B08C513-7071-2499-7E9D-CFD5A027C0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083" y="2260473"/>
            <a:ext cx="1245309" cy="2314810"/>
          </a:xfrm>
          <a:prstGeom prst="rect">
            <a:avLst/>
          </a:prstGeom>
        </p:spPr>
      </p:pic>
      <p:sp>
        <p:nvSpPr>
          <p:cNvPr id="34" name="Текст 33">
            <a:extLst>
              <a:ext uri="{FF2B5EF4-FFF2-40B4-BE49-F238E27FC236}">
                <a16:creationId xmlns:a16="http://schemas.microsoft.com/office/drawing/2014/main" id="{BD46E6E9-39FE-B605-0786-F7F7E656F9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344" y="1426464"/>
            <a:ext cx="3922776" cy="4242816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lang="ru-MO" sz="30000">
                <a:solidFill>
                  <a:schemeClr val="bg1"/>
                </a:solidFill>
                <a:latin typeface="Times New Roman" panose="02020603050405020304" pitchFamily="18" charset="0"/>
                <a:cs typeface="+mj-cs"/>
              </a:defRPr>
            </a:lvl1pPr>
          </a:lstStyle>
          <a:p>
            <a:pPr lvl="0" rtl="0"/>
            <a:r>
              <a:rPr lang="ru-RU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Сравнение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8546F5-5752-9595-980A-9978EC65B179}"/>
              </a:ext>
            </a:extLst>
          </p:cNvPr>
          <p:cNvSpPr/>
          <p:nvPr userDrawn="1"/>
        </p:nvSpPr>
        <p:spPr>
          <a:xfrm>
            <a:off x="491679" y="319214"/>
            <a:ext cx="11208641" cy="5857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88B1DFD-B7E9-D65B-0A47-8D442617B0D0}"/>
              </a:ext>
            </a:extLst>
          </p:cNvPr>
          <p:cNvCxnSpPr>
            <a:cxnSpLocks/>
          </p:cNvCxnSpPr>
          <p:nvPr userDrawn="1"/>
        </p:nvCxnSpPr>
        <p:spPr>
          <a:xfrm>
            <a:off x="837235" y="1767119"/>
            <a:ext cx="1051656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4190CCC3-E5E8-9E96-318B-F3F62E232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658" y="1631192"/>
            <a:ext cx="1207554" cy="354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24712" y="2161563"/>
            <a:ext cx="3200400" cy="427797"/>
          </a:xfrm>
        </p:spPr>
        <p:txBody>
          <a:bodyPr rtlCol="0" anchor="b">
            <a:normAutofit/>
          </a:bodyPr>
          <a:lstStyle>
            <a:lvl1pPr marL="0" indent="0">
              <a:buNone/>
              <a:defRPr lang="ru-MO" sz="2000" b="0">
                <a:latin typeface="Times New Roman" panose="02020603050405020304" pitchFamily="18" charset="0"/>
                <a:cs typeface="+mj-cs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24712" y="2629116"/>
            <a:ext cx="3200400" cy="3320861"/>
          </a:xfrm>
        </p:spPr>
        <p:txBody>
          <a:bodyPr rtlCol="0">
            <a:normAutofit/>
          </a:bodyPr>
          <a:lstStyle>
            <a:lvl1pPr marL="2286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600"/>
            </a:lvl1pPr>
            <a:lvl2pPr marL="6858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400"/>
            </a:lvl2pPr>
            <a:lvl3pPr marL="11430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200"/>
            </a:lvl3pPr>
            <a:lvl4pPr marL="16002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100"/>
            </a:lvl4pPr>
            <a:lvl5pPr marL="20574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8848" y="2161563"/>
            <a:ext cx="3200400" cy="427797"/>
          </a:xfrm>
        </p:spPr>
        <p:txBody>
          <a:bodyPr rtlCol="0" anchor="b">
            <a:normAutofit/>
          </a:bodyPr>
          <a:lstStyle>
            <a:lvl1pPr marL="0" indent="0">
              <a:buNone/>
              <a:defRPr lang="ru-MO" sz="2000" b="0">
                <a:latin typeface="Times New Roman" panose="02020603050405020304" pitchFamily="18" charset="0"/>
                <a:cs typeface="+mj-cs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98848" y="2629116"/>
            <a:ext cx="3200400" cy="3320861"/>
          </a:xfrm>
        </p:spPr>
        <p:txBody>
          <a:bodyPr rtlCol="0">
            <a:normAutofit/>
          </a:bodyPr>
          <a:lstStyle>
            <a:lvl1pPr>
              <a:buClr>
                <a:srgbClr val="73292A"/>
              </a:buClr>
              <a:defRPr lang="ru-MO" sz="1600"/>
            </a:lvl1pPr>
            <a:lvl2pPr>
              <a:buClr>
                <a:srgbClr val="73292A"/>
              </a:buClr>
              <a:defRPr lang="ru-MO" sz="1400"/>
            </a:lvl2pPr>
            <a:lvl3pPr>
              <a:buClr>
                <a:srgbClr val="73292A"/>
              </a:buClr>
              <a:defRPr lang="ru-MO" sz="1200"/>
            </a:lvl3pPr>
            <a:lvl4pPr>
              <a:buClr>
                <a:srgbClr val="73292A"/>
              </a:buClr>
              <a:defRPr lang="ru-MO" sz="1100"/>
            </a:lvl4pPr>
            <a:lvl5pPr>
              <a:buClr>
                <a:srgbClr val="73292A"/>
              </a:buClr>
              <a:defRPr lang="ru-MO"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F270D939-D128-D431-82CE-9C15D5A7AA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9560" y="2161563"/>
            <a:ext cx="3200400" cy="427797"/>
          </a:xfrm>
        </p:spPr>
        <p:txBody>
          <a:bodyPr rtlCol="0" anchor="b">
            <a:normAutofit/>
          </a:bodyPr>
          <a:lstStyle>
            <a:lvl1pPr marL="0" indent="0">
              <a:buNone/>
              <a:defRPr lang="ru-MO" sz="2000" b="0">
                <a:latin typeface="Times New Roman" panose="02020603050405020304" pitchFamily="18" charset="0"/>
                <a:cs typeface="+mj-cs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6" name="Объект 5">
            <a:extLst>
              <a:ext uri="{FF2B5EF4-FFF2-40B4-BE49-F238E27FC236}">
                <a16:creationId xmlns:a16="http://schemas.microsoft.com/office/drawing/2014/main" id="{4AAE69C6-BB37-BC70-8424-BC928D19C91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909560" y="2629116"/>
            <a:ext cx="3200400" cy="3320861"/>
          </a:xfrm>
        </p:spPr>
        <p:txBody>
          <a:bodyPr rtlCol="0">
            <a:normAutofit/>
          </a:bodyPr>
          <a:lstStyle>
            <a:lvl1pPr>
              <a:buClr>
                <a:srgbClr val="73292A"/>
              </a:buClr>
              <a:defRPr lang="ru-MO" sz="1600"/>
            </a:lvl1pPr>
            <a:lvl2pPr>
              <a:buClr>
                <a:srgbClr val="73292A"/>
              </a:buClr>
              <a:defRPr lang="ru-MO" sz="1400"/>
            </a:lvl2pPr>
            <a:lvl3pPr>
              <a:buClr>
                <a:srgbClr val="73292A"/>
              </a:buClr>
              <a:defRPr lang="ru-MO" sz="1200"/>
            </a:lvl3pPr>
            <a:lvl4pPr>
              <a:buClr>
                <a:srgbClr val="73292A"/>
              </a:buClr>
              <a:defRPr lang="ru-MO" sz="1100"/>
            </a:lvl4pPr>
            <a:lvl5pPr>
              <a:buClr>
                <a:srgbClr val="73292A"/>
              </a:buClr>
              <a:defRPr lang="ru-MO"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69908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ткани&#10;&#10;Автоматически созданное описание">
            <a:extLst>
              <a:ext uri="{FF2B5EF4-FFF2-40B4-BE49-F238E27FC236}">
                <a16:creationId xmlns:a16="http://schemas.microsoft.com/office/drawing/2014/main" id="{E0606CB6-3E28-F128-51B5-3786D7404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13" y="1162701"/>
            <a:ext cx="1562100" cy="43942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64BBC1B-7DD9-DA00-15CC-B446DA472005}"/>
              </a:ext>
            </a:extLst>
          </p:cNvPr>
          <p:cNvSpPr/>
          <p:nvPr userDrawn="1"/>
        </p:nvSpPr>
        <p:spPr>
          <a:xfrm>
            <a:off x="0" y="0"/>
            <a:ext cx="6096000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8" name="Рисунок 7" descr="Изображение цветка, растения&#10;&#10;Автоматически созданное описание">
            <a:extLst>
              <a:ext uri="{FF2B5EF4-FFF2-40B4-BE49-F238E27FC236}">
                <a16:creationId xmlns:a16="http://schemas.microsoft.com/office/drawing/2014/main" id="{C88A03B2-8C41-A023-CB90-5F79A1F01A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5" y="2476883"/>
            <a:ext cx="749300" cy="2755900"/>
          </a:xfrm>
          <a:prstGeom prst="rect">
            <a:avLst/>
          </a:prstGeom>
        </p:spPr>
      </p:pic>
      <p:pic>
        <p:nvPicPr>
          <p:cNvPr id="10" name="Рисунок 9" descr="Цветок крупным планом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9EA6110C-517A-C447-DB03-9A264F112F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809" y="1695833"/>
            <a:ext cx="1155700" cy="4318000"/>
          </a:xfrm>
          <a:prstGeom prst="rect">
            <a:avLst/>
          </a:prstGeom>
        </p:spPr>
      </p:pic>
      <p:pic>
        <p:nvPicPr>
          <p:cNvPr id="12" name="Рисунок 11" descr="Цветок крупным планом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DC4249CD-2B45-A435-5B21-CFA7042138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49" y="381916"/>
            <a:ext cx="1155700" cy="431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7568A0-F819-551E-4780-20A651246990}"/>
              </a:ext>
            </a:extLst>
          </p:cNvPr>
          <p:cNvSpPr/>
          <p:nvPr userDrawn="1"/>
        </p:nvSpPr>
        <p:spPr>
          <a:xfrm>
            <a:off x="1024128" y="2162946"/>
            <a:ext cx="3794760" cy="2536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711D903-56F9-B09B-0443-A76786804823}"/>
              </a:ext>
            </a:extLst>
          </p:cNvPr>
          <p:cNvSpPr/>
          <p:nvPr userDrawn="1"/>
        </p:nvSpPr>
        <p:spPr>
          <a:xfrm>
            <a:off x="1131655" y="2264499"/>
            <a:ext cx="3585549" cy="23354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91551-9B41-0ACF-0BE6-9D174E695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184" y="2889504"/>
            <a:ext cx="2852928" cy="1088136"/>
          </a:xfrm>
        </p:spPr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545D3FB1-678F-0A9A-CCB6-435CE57DA0F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211312" y="2011680"/>
            <a:ext cx="2999232" cy="2843784"/>
          </a:xfrm>
        </p:spPr>
        <p:txBody>
          <a:bodyPr rtlCol="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lang="ru-MO" sz="2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 algn="l">
              <a:lnSpc>
                <a:spcPct val="150000"/>
              </a:lnSpc>
              <a:defRPr lang="ru-MO" sz="20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 algn="ctr">
              <a:defRPr lang="ru-MO" sz="16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 algn="ctr">
              <a:defRPr lang="ru-MO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 algn="ctr">
              <a:defRPr lang="ru-MO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82466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D362110-9E75-C1E6-F3D3-769A27CB658B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E61109-4A99-6337-9E7D-6AE0370E2A33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1" name="Рисунок 10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13B4663F-72DF-CD37-DE9D-C35DFB37E8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48BE494-2D3C-A618-4422-6EA949698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628461"/>
            <a:ext cx="5181600" cy="3548501"/>
          </a:xfrm>
        </p:spPr>
        <p:txBody>
          <a:bodyPr rtlCol="0"/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628461"/>
            <a:ext cx="5181600" cy="3548501"/>
          </a:xfrm>
        </p:spPr>
        <p:txBody>
          <a:bodyPr rtlCol="0"/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19B248-9F11-0A11-E6AF-776D371E14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5EFD48A-F270-E4EE-7C35-F4304F3DDF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7DEB86-4C56-EB31-FEEE-EC8AA99FB456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3C19EDA-96E7-C255-DFF9-F36A187EBACD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7" name="Рисунок 6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FAD938FE-3B63-4832-B610-64346C069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B38128B-385C-B928-A4A8-BD98929D3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MO"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ru-MO" sz="3200"/>
            </a:lvl1pPr>
            <a:lvl2pPr>
              <a:defRPr lang="ru-MO" sz="2800"/>
            </a:lvl2pPr>
            <a:lvl3pPr>
              <a:defRPr lang="ru-MO" sz="2400"/>
            </a:lvl3pPr>
            <a:lvl4pPr>
              <a:defRPr lang="ru-MO" sz="2000"/>
            </a:lvl4pPr>
            <a:lvl5pPr>
              <a:defRPr lang="ru-MO" sz="2000"/>
            </a:lvl5pPr>
            <a:lvl6pPr>
              <a:defRPr lang="ru-MO" sz="2000"/>
            </a:lvl6pPr>
            <a:lvl7pPr>
              <a:defRPr lang="ru-MO" sz="2000"/>
            </a:lvl7pPr>
            <a:lvl8pPr>
              <a:defRPr lang="ru-MO" sz="2000"/>
            </a:lvl8pPr>
            <a:lvl9pPr>
              <a:defRPr lang="ru-MO"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MO" sz="1600"/>
            </a:lvl1pPr>
            <a:lvl2pPr marL="457200" indent="0">
              <a:buNone/>
              <a:defRPr lang="ru-MO" sz="1400"/>
            </a:lvl2pPr>
            <a:lvl3pPr marL="914400" indent="0">
              <a:buNone/>
              <a:defRPr lang="ru-MO" sz="1200"/>
            </a:lvl3pPr>
            <a:lvl4pPr marL="1371600" indent="0">
              <a:buNone/>
              <a:defRPr lang="ru-MO" sz="1000"/>
            </a:lvl4pPr>
            <a:lvl5pPr marL="1828800" indent="0">
              <a:buNone/>
              <a:defRPr lang="ru-MO" sz="1000"/>
            </a:lvl5pPr>
            <a:lvl6pPr marL="2286000" indent="0">
              <a:buNone/>
              <a:defRPr lang="ru-MO" sz="1000"/>
            </a:lvl6pPr>
            <a:lvl7pPr marL="2743200" indent="0">
              <a:buNone/>
              <a:defRPr lang="ru-MO" sz="1000"/>
            </a:lvl7pPr>
            <a:lvl8pPr marL="3200400" indent="0">
              <a:buNone/>
              <a:defRPr lang="ru-MO" sz="1000"/>
            </a:lvl8pPr>
            <a:lvl9pPr marL="3657600" indent="0">
              <a:buNone/>
              <a:defRPr lang="ru-MO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MO"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lang="ru-MO" sz="3200"/>
            </a:lvl1pPr>
            <a:lvl2pPr marL="457200" indent="0">
              <a:buNone/>
              <a:defRPr lang="ru-MO" sz="2800"/>
            </a:lvl2pPr>
            <a:lvl3pPr marL="914400" indent="0">
              <a:buNone/>
              <a:defRPr lang="ru-MO" sz="2400"/>
            </a:lvl3pPr>
            <a:lvl4pPr marL="1371600" indent="0">
              <a:buNone/>
              <a:defRPr lang="ru-MO" sz="2000"/>
            </a:lvl4pPr>
            <a:lvl5pPr marL="1828800" indent="0">
              <a:buNone/>
              <a:defRPr lang="ru-MO" sz="2000"/>
            </a:lvl5pPr>
            <a:lvl6pPr marL="2286000" indent="0">
              <a:buNone/>
              <a:defRPr lang="ru-MO" sz="2000"/>
            </a:lvl6pPr>
            <a:lvl7pPr marL="2743200" indent="0">
              <a:buNone/>
              <a:defRPr lang="ru-MO" sz="2000"/>
            </a:lvl7pPr>
            <a:lvl8pPr marL="3200400" indent="0">
              <a:buNone/>
              <a:defRPr lang="ru-MO" sz="2000"/>
            </a:lvl8pPr>
            <a:lvl9pPr marL="3657600" indent="0">
              <a:buNone/>
              <a:defRPr lang="ru-MO" sz="2000"/>
            </a:lvl9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MO" sz="1600"/>
            </a:lvl1pPr>
            <a:lvl2pPr marL="457200" indent="0">
              <a:buNone/>
              <a:defRPr lang="ru-MO" sz="1400"/>
            </a:lvl2pPr>
            <a:lvl3pPr marL="914400" indent="0">
              <a:buNone/>
              <a:defRPr lang="ru-MO" sz="1200"/>
            </a:lvl3pPr>
            <a:lvl4pPr marL="1371600" indent="0">
              <a:buNone/>
              <a:defRPr lang="ru-MO" sz="1000"/>
            </a:lvl4pPr>
            <a:lvl5pPr marL="1828800" indent="0">
              <a:buNone/>
              <a:defRPr lang="ru-MO" sz="1000"/>
            </a:lvl5pPr>
            <a:lvl6pPr marL="2286000" indent="0">
              <a:buNone/>
              <a:defRPr lang="ru-MO" sz="1000"/>
            </a:lvl6pPr>
            <a:lvl7pPr marL="2743200" indent="0">
              <a:buNone/>
              <a:defRPr lang="ru-MO" sz="1000"/>
            </a:lvl7pPr>
            <a:lvl8pPr marL="3200400" indent="0">
              <a:buNone/>
              <a:defRPr lang="ru-MO" sz="1000"/>
            </a:lvl8pPr>
            <a:lvl9pPr marL="3657600" indent="0">
              <a:buNone/>
              <a:defRPr lang="ru-MO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MO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MO"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80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MO"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9" r:id="rId3"/>
    <p:sldLayoutId id="2147483651" r:id="rId4"/>
    <p:sldLayoutId id="2147483650" r:id="rId5"/>
    <p:sldLayoutId id="2147483663" r:id="rId6"/>
    <p:sldLayoutId id="2147483665" r:id="rId7"/>
    <p:sldLayoutId id="2147483660" r:id="rId8"/>
    <p:sldLayoutId id="2147483661" r:id="rId9"/>
    <p:sldLayoutId id="2147483662" r:id="rId10"/>
    <p:sldLayoutId id="2147483666" r:id="rId11"/>
    <p:sldLayoutId id="2147483653" r:id="rId12"/>
    <p:sldLayoutId id="2147483664" r:id="rId13"/>
    <p:sldLayoutId id="2147483667" r:id="rId14"/>
    <p:sldLayoutId id="2147483652" r:id="rId15"/>
    <p:sldLayoutId id="2147483654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MO" sz="4400" kern="1200">
          <a:solidFill>
            <a:schemeClr val="accent3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3292A"/>
        </a:buClr>
        <a:buFont typeface="Arial" panose="020B0604020202020204" pitchFamily="34" charset="0"/>
        <a:buChar char="•"/>
        <a:defRPr lang="ru-MO"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ru-MO"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ru-MO"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ru-MO"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ru-MO"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MO"/>
      </a:defPPr>
      <a:lvl1pPr marL="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4180B-35BA-C28E-820F-59C84FBDD9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296" y="2873551"/>
            <a:ext cx="6693408" cy="1088136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dirty="0"/>
              <a:t>Азиатская кофейня </a:t>
            </a:r>
            <a:r>
              <a:rPr lang="en-US" dirty="0"/>
              <a:t>“</a:t>
            </a:r>
            <a:r>
              <a:rPr lang="ru-RU" dirty="0" err="1"/>
              <a:t>Бэба</a:t>
            </a:r>
            <a:r>
              <a:rPr lang="en-US" dirty="0"/>
              <a:t>”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6260E8-21BF-1371-4767-5E86248A7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384" y="1972235"/>
            <a:ext cx="2999232" cy="734389"/>
          </a:xfrm>
        </p:spPr>
        <p:txBody>
          <a:bodyPr rtlCol="0">
            <a:normAutofit fontScale="92500" lnSpcReduction="20000"/>
          </a:bodyPr>
          <a:lstStyle>
            <a:defPPr>
              <a:defRPr lang="ru-MO"/>
            </a:defPPr>
          </a:lstStyle>
          <a:p>
            <a:pPr rtl="0"/>
            <a:r>
              <a:rPr lang="ru-RU" dirty="0"/>
              <a:t>Решетникова Анна </a:t>
            </a:r>
          </a:p>
          <a:p>
            <a:pPr rtl="0"/>
            <a:r>
              <a:rPr lang="ru-RU" dirty="0"/>
              <a:t>Федосеева Екатерина </a:t>
            </a:r>
          </a:p>
        </p:txBody>
      </p:sp>
    </p:spTree>
    <p:extLst>
      <p:ext uri="{BB962C8B-B14F-4D97-AF65-F5344CB8AC3E}">
        <p14:creationId xmlns:p14="http://schemas.microsoft.com/office/powerpoint/2010/main" val="31771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002655-34DF-25F9-4640-B2CE5329A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/>
              <a:t>Введение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585715-2793-160B-269E-D9516C84D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028" y="2651760"/>
            <a:ext cx="8695944" cy="2697480"/>
          </a:xfrm>
        </p:spPr>
        <p:txBody>
          <a:bodyPr rtlCol="0">
            <a:normAutofit/>
          </a:bodyPr>
          <a:lstStyle>
            <a:defPPr>
              <a:defRPr lang="ru-MO"/>
            </a:defPPr>
          </a:lstStyle>
          <a:p>
            <a:pPr rtl="0"/>
            <a:r>
              <a:rPr lang="ru-RU" sz="1900" dirty="0" err="1"/>
              <a:t>Кофенйя</a:t>
            </a:r>
            <a:r>
              <a:rPr lang="ru-RU" sz="1900" dirty="0"/>
              <a:t> </a:t>
            </a:r>
            <a:r>
              <a:rPr lang="en-US" sz="1900" dirty="0"/>
              <a:t>“</a:t>
            </a:r>
            <a:r>
              <a:rPr lang="ru-RU" sz="1900" dirty="0"/>
              <a:t>БЭБА</a:t>
            </a:r>
            <a:r>
              <a:rPr lang="en-US" sz="1900" dirty="0"/>
              <a:t>” </a:t>
            </a:r>
            <a:r>
              <a:rPr lang="ru-RU" sz="1900" dirty="0"/>
              <a:t>специализируется на </a:t>
            </a:r>
            <a:r>
              <a:rPr lang="en-US" sz="1900" dirty="0"/>
              <a:t>Bubble Tea </a:t>
            </a:r>
            <a:r>
              <a:rPr lang="ru-RU" sz="1900" dirty="0"/>
              <a:t>, интересных напитках и выпечке. Старается создать теплую атмосферу для вас, вашей семьи или ваших друзей. Наша кофейня предлагает широкий ассортимент </a:t>
            </a:r>
            <a:r>
              <a:rPr lang="en-US" sz="1900" dirty="0"/>
              <a:t>Bubble tea</a:t>
            </a:r>
            <a:r>
              <a:rPr lang="ru-RU" sz="1900" dirty="0"/>
              <a:t>, лимонадов, а также сезонных напитков, выпечки и десертов.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08060B-6C9E-CFFF-55DE-F0D645C094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pPr rtl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99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E4961C-1135-9412-40E9-D102CE79E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2168" y="458455"/>
            <a:ext cx="3749040" cy="1325880"/>
          </a:xfrm>
        </p:spPr>
        <p:txBody>
          <a:bodyPr/>
          <a:lstStyle/>
          <a:p>
            <a:pPr algn="r"/>
            <a:r>
              <a:rPr lang="ru-RU" dirty="0"/>
              <a:t>О нашей кофейне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21C530-EECF-3E07-1BAF-173D9DA9B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t>3</a:t>
            </a:fld>
            <a:endParaRPr lang="ru-RU" noProof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B3B13B3-2F4B-17F7-B9B3-9F0FC82AA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521388" y="2194560"/>
            <a:ext cx="4411532" cy="3085652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“Мы верили, что добьемся этого” – успешные предпринимательницы о мечтах маленьких девочек.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войны: "Мы голодали и не могли пользоваться </a:t>
            </a:r>
            <a:r>
              <a:rPr lang="ru-R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Store, но упорно шли к своей мечте".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"Из грязи в князи" или как простая русская девушка Екатерина обогнала в доходе семью </a:t>
            </a:r>
            <a:r>
              <a:rPr lang="ru-R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Кардашьян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878339-32A2-CC7F-7EE2-1F06CC87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1" y="886596"/>
            <a:ext cx="5186212" cy="530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8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15DE8D-D24B-E991-DD95-BE51D6CA4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68" y="4228651"/>
            <a:ext cx="9884664" cy="731520"/>
          </a:xfrm>
        </p:spPr>
        <p:txBody>
          <a:bodyPr/>
          <a:lstStyle/>
          <a:p>
            <a:r>
              <a:rPr lang="ru-RU" dirty="0"/>
              <a:t>Основные конкуренты</a:t>
            </a:r>
          </a:p>
        </p:txBody>
      </p:sp>
    </p:spTree>
    <p:extLst>
      <p:ext uri="{BB962C8B-B14F-4D97-AF65-F5344CB8AC3E}">
        <p14:creationId xmlns:p14="http://schemas.microsoft.com/office/powerpoint/2010/main" val="1320125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BD569-5F6B-CF21-B67E-0AF318154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ООО </a:t>
            </a:r>
            <a:r>
              <a:rPr lang="ru-RU" sz="4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Вафбастер</a:t>
            </a:r>
            <a:r>
              <a:rPr lang="ru-RU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рус</a:t>
            </a:r>
            <a:endParaRPr lang="ru-RU" sz="4800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BBD5D360-2E9F-52CF-353B-72C24ECC56B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259690" y="1797424"/>
            <a:ext cx="4710803" cy="3263152"/>
          </a:xfrm>
        </p:spPr>
        <p:txBody>
          <a:bodyPr/>
          <a:lstStyle/>
          <a:p>
            <a:r>
              <a:rPr lang="ru-RU" sz="2800" dirty="0"/>
              <a:t>Г. Пермь </a:t>
            </a:r>
          </a:p>
          <a:p>
            <a:endParaRPr lang="ru-RU" sz="2800" dirty="0"/>
          </a:p>
          <a:p>
            <a:r>
              <a:rPr lang="ru-RU" sz="2800" dirty="0"/>
              <a:t>Средняя цена за Бабл чай – 250 р </a:t>
            </a:r>
          </a:p>
          <a:p>
            <a:endParaRPr lang="en-US" sz="2800" dirty="0"/>
          </a:p>
          <a:p>
            <a:r>
              <a:rPr lang="ru-RU" sz="2800" dirty="0"/>
              <a:t>Низкий средний чек </a:t>
            </a:r>
          </a:p>
          <a:p>
            <a:r>
              <a:rPr lang="ru-RU" sz="2800" dirty="0"/>
              <a:t>Находится в торговом центре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F5AFC6FB-D037-DA09-4E84-C4E4420AD8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5</a:t>
            </a:fld>
            <a:endParaRPr lang="ru-RU" noProof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32C7AE9-42EA-BBE5-B974-F85257660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0" y="2223246"/>
            <a:ext cx="1944632" cy="369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C96ED3-2052-D471-4E47-E29A7701D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bar </a:t>
            </a:r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729EA938-07E8-EE38-F946-E7F36A6CC56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26929" y="1866294"/>
            <a:ext cx="4945588" cy="3842590"/>
          </a:xfrm>
        </p:spPr>
        <p:txBody>
          <a:bodyPr/>
          <a:lstStyle/>
          <a:p>
            <a:r>
              <a:rPr lang="ru-RU" sz="2800" dirty="0"/>
              <a:t>Г. Пермь </a:t>
            </a:r>
          </a:p>
          <a:p>
            <a:endParaRPr lang="ru-RU" sz="2800" dirty="0"/>
          </a:p>
          <a:p>
            <a:r>
              <a:rPr lang="ru-RU" sz="2800" dirty="0"/>
              <a:t>Средняя цена за основную позицию – 250 р </a:t>
            </a:r>
          </a:p>
          <a:p>
            <a:endParaRPr lang="ru-RU" sz="2800" dirty="0"/>
          </a:p>
          <a:p>
            <a:r>
              <a:rPr lang="ru-RU" sz="2800" dirty="0"/>
              <a:t>Расположение в самом популярном ТЦ города, а также низкая цена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596FEFCC-C9C0-8C38-B28E-4EC91F152C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6</a:t>
            </a:fld>
            <a:endParaRPr lang="ru-RU" noProof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670E129-3245-8CB2-0B4E-4B56E1A7B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120" y="2021542"/>
            <a:ext cx="3231776" cy="32317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1819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8261D-03D7-61BB-1BFE-C11AFF79D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 на рынке Перми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8BB69F-07C5-1B0F-1E4D-745C6ADC6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7</a:t>
            </a:fld>
            <a:endParaRPr lang="ru-RU" noProof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858E2B6-9E12-1988-06F4-3A7039C10F3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Отсутствие широкого выбора напитков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Отсутствие правильного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аналога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бабл чая  в Перми 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Несоответствие цена качество у конкурентов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Отсутствие полноценной точки с возможность посидеть компанией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5509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0B8CAC-94A6-23C5-B798-DD60899B2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Решения: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720AD9-D4AD-B9ED-7505-FB3465E71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Открыть несколько точек полноценных кофеен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Найти хорошего повара и правильно изучить тенденции и принцип готовки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Bubble tea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Правильно подобрать помещение и обустроить его </a:t>
            </a:r>
            <a:endParaRPr lang="ru-RU" sz="24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B18F4A-5E0A-B187-765F-A82B622DE7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8</a:t>
            </a:fld>
            <a:endParaRPr lang="ru-RU" noProof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4DCFB8-3AAE-A15B-2C97-1E72C416F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980" y="3184210"/>
            <a:ext cx="3183031" cy="329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9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D967F-BBEB-6A9F-F89F-DD9A185F9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Влияние факторов микросреды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C45BD1-3362-FBDE-74E9-A7631004A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4711" y="1690688"/>
            <a:ext cx="9606041" cy="4575641"/>
          </a:xfrm>
        </p:spPr>
        <p:txBody>
          <a:bodyPr>
            <a:normAutofit/>
          </a:bodyPr>
          <a:lstStyle/>
          <a:p>
            <a:r>
              <a:rPr lang="ru-RU" b="1" dirty="0"/>
              <a:t>1)Уровень конкуренции </a:t>
            </a:r>
            <a:r>
              <a:rPr lang="ru-RU" dirty="0"/>
              <a:t>в отрасли </a:t>
            </a:r>
            <a:r>
              <a:rPr lang="ru-RU" dirty="0" err="1"/>
              <a:t>Bubble</a:t>
            </a:r>
            <a:r>
              <a:rPr lang="ru-RU" dirty="0"/>
              <a:t> </a:t>
            </a:r>
            <a:r>
              <a:rPr lang="ru-RU" dirty="0" err="1"/>
              <a:t>tea</a:t>
            </a:r>
            <a:r>
              <a:rPr lang="ru-RU" dirty="0"/>
              <a:t> может оказывать существенное влияние на успех кафе. В нашей ситуации рынок достаточно свободен, поэтому получить более конкурентоспособное преимущество будет проще.</a:t>
            </a:r>
          </a:p>
          <a:p>
            <a:r>
              <a:rPr lang="ru-RU" b="1" dirty="0"/>
              <a:t>2) Поставщики: </a:t>
            </a:r>
            <a:r>
              <a:rPr lang="ru-RU" dirty="0"/>
              <a:t>В нашем случае имеется достаточное количество поставщиков, из которых можно сделать выбор с кем будет выгоднее всего работать.</a:t>
            </a:r>
          </a:p>
          <a:p>
            <a:r>
              <a:rPr lang="ru-RU" b="1" dirty="0"/>
              <a:t>3) Потребители: </a:t>
            </a:r>
            <a:r>
              <a:rPr lang="ru-RU" dirty="0"/>
              <a:t>Азиатская культура с каждым годом набирает все больше и больше популярности, поэтому запрос на продукцию с азиатской тематикой будет определенно в спросе. </a:t>
            </a:r>
          </a:p>
          <a:p>
            <a:r>
              <a:rPr lang="ru-RU" b="1" dirty="0"/>
              <a:t>4) Торговля: </a:t>
            </a:r>
            <a:r>
              <a:rPr lang="ru-RU" dirty="0"/>
              <a:t>В данном случае, поскольку наш бизнес основан на создании физического продукта, нам необходимо помещение в которое люди смогут прийти, посмотреть и попробовать продукт. Также можно внедрить доставку продукта для дистанционных продаж и расширения бизнеса. </a:t>
            </a:r>
          </a:p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F2BD2D43-331D-5837-539D-77773835B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539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135CC-267A-B9EC-2737-14277DB0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Влияние факторов макросреды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7751E0-D706-E381-B1BB-E73E3D538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6782" y="1810870"/>
            <a:ext cx="10515600" cy="4195483"/>
          </a:xfrm>
        </p:spPr>
        <p:txBody>
          <a:bodyPr>
            <a:normAutofit/>
          </a:bodyPr>
          <a:lstStyle/>
          <a:p>
            <a:pPr indent="-635" fontAlgn="auto"/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1) Экономические факторы: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Экономическая стабильность, уровень доходов и располагаемых средств населения, инфляция и безработица могут существенно влиять на спрос на продукцию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Bubble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В периоды экономического подъема, люди могут быть более склонны тратить деньги на развлечения, включая походы в кафе.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635" fontAlgn="auto"/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 Демографические факторы: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Возраст, пол, расовый и культурный состав населения могут иметь значительное значение для рынка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Bubble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-635" fontAlgn="auto"/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3) Правовая и политическая среда: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Законодательство, регулирование и политические стабильность могут иметь влияние на рынок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Bubble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Например, введение новых налогов или ограничений на продажу напитков с высоким содержанием сахара может повлиять на спрос и предпочтения потребителей.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635" fontAlgn="auto"/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4) Социокультурные факторы: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Различные культуры и социальные тенденции могут сильно влиять на спрос на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Bubble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Например, в странах с богатой традицией чаепития, таких как Тайвань и Китай,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Bubble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имеет большую популярность. 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9FB8BF3-78A9-6D81-3E06-D5796E872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t>10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00184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EC7B284-7DDE-F414-1D16-232580D6F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745" y="1917730"/>
            <a:ext cx="3808028" cy="2937734"/>
          </a:xfrm>
        </p:spPr>
        <p:txBody>
          <a:bodyPr>
            <a:normAutofit fontScale="90000"/>
          </a:bodyPr>
          <a:lstStyle/>
          <a:p>
            <a:r>
              <a:rPr lang="ru-RU" dirty="0"/>
              <a:t>Оценка размера рынка по модели </a:t>
            </a:r>
            <a:r>
              <a:rPr lang="en-US" dirty="0"/>
              <a:t>PAM TAM SAM SOM 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72A4939E-B27C-D6FC-4322-B1D78B6CF3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7005" y="520793"/>
            <a:ext cx="3292825" cy="3941202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8307CC8-14A9-4765-024A-0DF4A7CA963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11</a:t>
            </a:fld>
            <a:endParaRPr lang="ru-RU" noProof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945023-9E44-007E-EDFF-742C96490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8795" y="520793"/>
            <a:ext cx="1597784" cy="39412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066230-E9C0-7B5E-28E9-F5BEB8B27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7005" y="4461995"/>
            <a:ext cx="3321846" cy="7314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70E0B5-2606-67A9-62AB-C9A63E5E3C0F}"/>
              </a:ext>
            </a:extLst>
          </p:cNvPr>
          <p:cNvSpPr txBox="1"/>
          <p:nvPr/>
        </p:nvSpPr>
        <p:spPr>
          <a:xfrm>
            <a:off x="10831521" y="3397624"/>
            <a:ext cx="912244" cy="24622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10 560 000</a:t>
            </a:r>
          </a:p>
        </p:txBody>
      </p:sp>
    </p:spTree>
    <p:extLst>
      <p:ext uri="{BB962C8B-B14F-4D97-AF65-F5344CB8AC3E}">
        <p14:creationId xmlns:p14="http://schemas.microsoft.com/office/powerpoint/2010/main" val="22918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43574-2D19-858D-3E5D-6CB1F87BD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Прогноз объёма продаж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C1C82486-C6E3-DFA7-66DC-1E9B5DB3D0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3446266"/>
              </p:ext>
            </p:extLst>
          </p:nvPr>
        </p:nvGraphicFramePr>
        <p:xfrm>
          <a:off x="838200" y="1825624"/>
          <a:ext cx="10515600" cy="377161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91642571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961578588"/>
                    </a:ext>
                  </a:extLst>
                </a:gridCol>
              </a:tblGrid>
              <a:tr h="605647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Показатель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158745"/>
                  </a:ext>
                </a:extLst>
              </a:tr>
              <a:tr h="605647">
                <a:tc>
                  <a:txBody>
                    <a:bodyPr/>
                    <a:lstStyle/>
                    <a:p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товара/услуги приобретаемое одним средним покупателем, </a:t>
                      </a:r>
                      <a:r>
                        <a:rPr lang="ru-RU" sz="1800" u="non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нат.ед</a:t>
                      </a:r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товара в месяц (шт.)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861859"/>
                  </a:ext>
                </a:extLst>
              </a:tr>
              <a:tr h="605647">
                <a:tc>
                  <a:txBody>
                    <a:bodyPr/>
                    <a:lstStyle/>
                    <a:p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всех покупателей (на территории бизнеса)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94720"/>
                  </a:ext>
                </a:extLst>
              </a:tr>
              <a:tr h="605647">
                <a:tc>
                  <a:txBody>
                    <a:bodyPr/>
                    <a:lstStyle/>
                    <a:p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Общее количество товара/услуги, приобретаемое всеми покупателями за мес. в </a:t>
                      </a:r>
                      <a:r>
                        <a:rPr lang="ru-RU" sz="1800" u="non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нат.ед</a:t>
                      </a:r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1 500 000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71422"/>
                  </a:ext>
                </a:extLst>
              </a:tr>
              <a:tr h="605647">
                <a:tc>
                  <a:txBody>
                    <a:bodyPr/>
                    <a:lstStyle/>
                    <a:p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Ваша доля рынка от общего количества товара/услуги, в % 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659294"/>
                  </a:ext>
                </a:extLst>
              </a:tr>
              <a:tr h="605647">
                <a:tc>
                  <a:txBody>
                    <a:bodyPr/>
                    <a:lstStyle/>
                    <a:p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Ваш объем продаж (средний), в </a:t>
                      </a:r>
                      <a:r>
                        <a:rPr lang="ru-RU" sz="1800" u="non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нат.ед</a:t>
                      </a:r>
                      <a:r>
                        <a:rPr lang="ru-RU" sz="18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 месяц 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16 500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920248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473379-F113-7AD7-9225-9DC8686E64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12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0004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951" y="1064111"/>
            <a:ext cx="9884664" cy="731520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dirty="0"/>
              <a:t>Выручка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0DC577-745A-CA32-A1B6-85C67063F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76" y="4262476"/>
            <a:ext cx="11672047" cy="47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21A18-591C-4594-344D-08FDEAACC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Показатели эффективности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969292-6689-71C5-1D6F-A8E20C0214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14</a:t>
            </a:fld>
            <a:endParaRPr lang="ru-RU" noProof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9CA75FF-0A40-C440-45A0-A1FDDE87B2E4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3649339" y="2511519"/>
            <a:ext cx="4893321" cy="3965481"/>
          </a:xfrm>
        </p:spPr>
      </p:pic>
    </p:spTree>
    <p:extLst>
      <p:ext uri="{BB962C8B-B14F-4D97-AF65-F5344CB8AC3E}">
        <p14:creationId xmlns:p14="http://schemas.microsoft.com/office/powerpoint/2010/main" val="2027378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FD2C51-BE72-C808-378B-5EF794E1D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039906"/>
          </a:xfrm>
        </p:spPr>
        <p:txBody>
          <a:bodyPr/>
          <a:lstStyle/>
          <a:p>
            <a:r>
              <a:rPr lang="ru-RU" dirty="0"/>
              <a:t>Маркетинговая стратегия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6EAE1C6-203A-2E39-6B9C-403945BFB1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678337"/>
              </p:ext>
            </p:extLst>
          </p:nvPr>
        </p:nvGraphicFramePr>
        <p:xfrm>
          <a:off x="1" y="1235710"/>
          <a:ext cx="121919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2072">
                  <a:extLst>
                    <a:ext uri="{9D8B030D-6E8A-4147-A177-3AD203B41FA5}">
                      <a16:colId xmlns:a16="http://schemas.microsoft.com/office/drawing/2014/main" val="1839487845"/>
                    </a:ext>
                  </a:extLst>
                </a:gridCol>
                <a:gridCol w="2182480">
                  <a:extLst>
                    <a:ext uri="{9D8B030D-6E8A-4147-A177-3AD203B41FA5}">
                      <a16:colId xmlns:a16="http://schemas.microsoft.com/office/drawing/2014/main" val="3618908742"/>
                    </a:ext>
                  </a:extLst>
                </a:gridCol>
                <a:gridCol w="1477106">
                  <a:extLst>
                    <a:ext uri="{9D8B030D-6E8A-4147-A177-3AD203B41FA5}">
                      <a16:colId xmlns:a16="http://schemas.microsoft.com/office/drawing/2014/main" val="2102846612"/>
                    </a:ext>
                  </a:extLst>
                </a:gridCol>
                <a:gridCol w="1643402">
                  <a:extLst>
                    <a:ext uri="{9D8B030D-6E8A-4147-A177-3AD203B41FA5}">
                      <a16:colId xmlns:a16="http://schemas.microsoft.com/office/drawing/2014/main" val="3289441846"/>
                    </a:ext>
                  </a:extLst>
                </a:gridCol>
                <a:gridCol w="1394657">
                  <a:extLst>
                    <a:ext uri="{9D8B030D-6E8A-4147-A177-3AD203B41FA5}">
                      <a16:colId xmlns:a16="http://schemas.microsoft.com/office/drawing/2014/main" val="773231760"/>
                    </a:ext>
                  </a:extLst>
                </a:gridCol>
                <a:gridCol w="1841141">
                  <a:extLst>
                    <a:ext uri="{9D8B030D-6E8A-4147-A177-3AD203B41FA5}">
                      <a16:colId xmlns:a16="http://schemas.microsoft.com/office/drawing/2014/main" val="3788733535"/>
                    </a:ext>
                  </a:extLst>
                </a:gridCol>
                <a:gridCol w="1841141">
                  <a:extLst>
                    <a:ext uri="{9D8B030D-6E8A-4147-A177-3AD203B41FA5}">
                      <a16:colId xmlns:a16="http://schemas.microsoft.com/office/drawing/2014/main" val="9823082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Каналы продвижения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Исполнитель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Охват, чел. (по данным Исполнителя)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Период реализации проекта(когда?)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Период реализации, дней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выходов </a:t>
                      </a:r>
                      <a:r>
                        <a:rPr lang="en-US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проданных штук)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Стоимость, руб.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775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Собственный сайт или онлайн-платформа, информация об услугах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страница компании </a:t>
                      </a:r>
                      <a:b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Инстаграм,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и\или телеграмм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Примерно 30 тысяч человек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Бесконечно, с начала старта платформы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Бесконечно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Неограниченное, по запросу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Оформление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визуала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примерно около 10 тысяч рублей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6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Ярмарки, фестивали и другие различные мероприятия, направленные на азиатскую культуру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IdolCon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2024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Более 3 000 человек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запросу, зависит от дат ярмарок</a:t>
                      </a:r>
                      <a:endParaRPr lang="ru-RU" sz="11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1-2 дня</a:t>
                      </a:r>
                      <a:endParaRPr lang="ru-RU" sz="11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Неограниченное, по запросу </a:t>
                      </a:r>
                      <a:endParaRPr lang="ru-RU" sz="11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Цена за участие зависит от политики организаторов фестивалей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87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Социальные сети и онлайн-реклама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 чел.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запросу </a:t>
                      </a:r>
                      <a:endParaRPr lang="ru-RU" sz="11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</a:t>
                      </a:r>
                      <a:endParaRPr lang="ru-RU" sz="11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20-80 тыс. за 1000 показов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01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Социальные сети и онлайн-реклама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Инстаграм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зависимости от уровня бартер-блогеров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запросу </a:t>
                      </a:r>
                      <a:endParaRPr lang="ru-RU" sz="11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1-2 дня раз в два месяца </a:t>
                      </a:r>
                      <a:endParaRPr lang="ru-RU" sz="11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Наши товары или минимум 15 тысяч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83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Видеохостинг и\или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тикток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площадки при их открытии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You-tube (you-tube shorts) \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tiktok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1000 до 1 млн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Сразу после старта проекта </a:t>
                      </a:r>
                      <a:endParaRPr lang="ru-RU" sz="11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Пожизненно </a:t>
                      </a:r>
                      <a:endParaRPr lang="ru-RU" sz="11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200 000-400 000 р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18479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AECD04-0E71-542D-AAD3-3F647118A7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15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7825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7277FB3-0776-E682-292B-F99DB2914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8024" y="380998"/>
            <a:ext cx="4755776" cy="2030507"/>
          </a:xfrm>
        </p:spPr>
        <p:txBody>
          <a:bodyPr/>
          <a:lstStyle/>
          <a:p>
            <a:r>
              <a:rPr lang="ru-RU" dirty="0"/>
              <a:t>Дерево целей кофейни </a:t>
            </a:r>
            <a:r>
              <a:rPr lang="en-US" dirty="0"/>
              <a:t>“</a:t>
            </a:r>
            <a:r>
              <a:rPr lang="ru-RU" dirty="0" err="1"/>
              <a:t>Бэба</a:t>
            </a:r>
            <a:r>
              <a:rPr lang="en-US" dirty="0"/>
              <a:t>”</a:t>
            </a:r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D7B4746C-4BDB-6D72-07A6-E381A4185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625" y="380999"/>
            <a:ext cx="5623371" cy="5803714"/>
          </a:xfr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7DE66A4-6F30-F172-56C5-F766F25A7E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16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24084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AC76B-5413-EEF1-EB19-AA24FC50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Действия, которые мы должны сделать, чтобы открыться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C7293F-E655-BB1E-D110-EC2BDAD9B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792" y="2590799"/>
            <a:ext cx="10515600" cy="4130675"/>
          </a:xfrm>
        </p:spPr>
        <p:txBody>
          <a:bodyPr>
            <a:normAutofit fontScale="62500" lnSpcReduction="20000"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исследование рынка и конкурентов (14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Разработать бизнес-план кофейни (7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фирменного наименования и логотипа кофейня (2 дня)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 аренда подходящего помещения учитывая поток клиентов, близость к районам активного движения и удобный доступ (14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Закупка оборудования и мебели (10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Получение всех необходимых лицензий и разрешений (30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меню (12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дизайна интерьера самого помещения (14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Ремонт помещения (60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надёжных поставщиков продуктов (7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Закупка продуктов (от 5 до 15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оригинальной маркетинговой стратегии (10 дней)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Найти и нанять квалифицированных сотрудников, которые будут готовить и обслуживать посетителей, а также обучить их работе с оборудованием и соблюдению стандартов качества (25 дней)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мероприятия по открытию кофейни (5 дней)</a:t>
            </a:r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2C67B8-0F17-9C72-B7FC-E402339932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17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17583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BDB60-88A5-B0FB-3DD7-3A84D8D61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Диаграмма </a:t>
            </a:r>
            <a:r>
              <a:rPr lang="ru-RU" dirty="0" err="1"/>
              <a:t>Ганта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45168434-BC76-9FCB-A424-9467454C2B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412" y="2349126"/>
            <a:ext cx="6249655" cy="3392510"/>
          </a:xfr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9D65B3F-1FBA-C547-491B-2DE90110BC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18</a:t>
            </a:fld>
            <a:endParaRPr lang="ru-RU" noProof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9285DB-A4AF-85AE-9D9A-0E028FF11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427" y="2349126"/>
            <a:ext cx="4683161" cy="338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953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Times New Roman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0995_TF56410444_Win32" id="{D0524A03-AA06-424F-8535-98963A5C8ECD}" vid="{C2754639-684A-4B5A-914E-EA25D604847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9CED55E8F8543BEFD54205924B97E" ma:contentTypeVersion="15" ma:contentTypeDescription="Create a new document." ma:contentTypeScope="" ma:versionID="7934cfc98febfa177962bc8a36be076c">
  <xsd:schema xmlns:xsd="http://www.w3.org/2001/XMLSchema" xmlns:xs="http://www.w3.org/2001/XMLSchema" xmlns:p="http://schemas.microsoft.com/office/2006/metadata/properties" xmlns:ns2="4f0d45a2-344c-4fe0-9811-4277bf2c2e17" xmlns:ns3="bb13cd20-357b-48a5-aff4-3bb4b52aae3e" targetNamespace="http://schemas.microsoft.com/office/2006/metadata/properties" ma:root="true" ma:fieldsID="aa190bc864bcebc737c679dbb323a16d" ns2:_="" ns3:_="">
    <xsd:import namespace="4f0d45a2-344c-4fe0-9811-4277bf2c2e17"/>
    <xsd:import namespace="bb13cd20-357b-48a5-aff4-3bb4b52aa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d45a2-344c-4fe0-9811-4277bf2c2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2cf434-6fa7-423d-b9b2-a30b23ae4b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3cd20-357b-48a5-aff4-3bb4b52aae3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8435a69-c5f6-4b2d-823a-b7e1eae613dc}" ma:internalName="TaxCatchAll" ma:showField="CatchAllData" ma:web="bb13cd20-357b-48a5-aff4-3bb4b52aae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13cd20-357b-48a5-aff4-3bb4b52aae3e" xsi:nil="true"/>
    <MediaServiceKeyPoints xmlns="4f0d45a2-344c-4fe0-9811-4277bf2c2e17" xsi:nil="true"/>
    <lcf76f155ced4ddcb4097134ff3c332f xmlns="4f0d45a2-344c-4fe0-9811-4277bf2c2e1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E81E8B4-8BDD-415B-94AB-2A31BADE7B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d45a2-344c-4fe0-9811-4277bf2c2e17"/>
    <ds:schemaRef ds:uri="bb13cd20-357b-48a5-aff4-3bb4b52aae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CE2AAA-C718-435C-B4E6-95A08ACAC4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BB2F3B-6257-41BB-8B64-5AC7494F274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  <ds:schemaRef ds:uri="bb13cd20-357b-48a5-aff4-3bb4b52aae3e"/>
    <ds:schemaRef ds:uri="4f0d45a2-344c-4fe0-9811-4277bf2c2e17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{0BD459DF-5AF8-4925-A349-11C4455C3E24}tf56410444_win32</Template>
  <TotalTime>247</TotalTime>
  <Words>969</Words>
  <Application>Microsoft Office PowerPoint</Application>
  <PresentationFormat>Широкоэкранный</PresentationFormat>
  <Paragraphs>138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Baskerville</vt:lpstr>
      <vt:lpstr>Calibri</vt:lpstr>
      <vt:lpstr>Gill Sans Light</vt:lpstr>
      <vt:lpstr>Gill Sans Nova</vt:lpstr>
      <vt:lpstr>Gill Sans Nova Light</vt:lpstr>
      <vt:lpstr>Times New Roman</vt:lpstr>
      <vt:lpstr>Тема Office</vt:lpstr>
      <vt:lpstr>Азиатская кофейня “Бэба”</vt:lpstr>
      <vt:lpstr>Введение</vt:lpstr>
      <vt:lpstr>О нашей кофейне </vt:lpstr>
      <vt:lpstr>Основные конкуренты</vt:lpstr>
      <vt:lpstr>ООО Вафбастер рус</vt:lpstr>
      <vt:lpstr>Bubble bar </vt:lpstr>
      <vt:lpstr>Проблемы на рынке Перми </vt:lpstr>
      <vt:lpstr>Решения: </vt:lpstr>
      <vt:lpstr>Влияние факторов микросреды</vt:lpstr>
      <vt:lpstr>Влияние факторов макросреды</vt:lpstr>
      <vt:lpstr>Оценка размера рынка по модели PAM TAM SAM SOM </vt:lpstr>
      <vt:lpstr>Прогноз объёма продаж </vt:lpstr>
      <vt:lpstr>Выручка</vt:lpstr>
      <vt:lpstr>Показатели эффективности </vt:lpstr>
      <vt:lpstr>Маркетинговая стратегия </vt:lpstr>
      <vt:lpstr>Дерево целей кофейни “Бэба”</vt:lpstr>
      <vt:lpstr>Действия, которые мы должны сделать, чтобы открыться </vt:lpstr>
      <vt:lpstr>Диаграмма Ганта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Азиатская кофейня “Бэба”</dc:title>
  <dc:creator>Анна Решетникова</dc:creator>
  <cp:lastModifiedBy>Анна Решетникова</cp:lastModifiedBy>
  <cp:revision>1</cp:revision>
  <dcterms:created xsi:type="dcterms:W3CDTF">2023-12-13T16:40:15Z</dcterms:created>
  <dcterms:modified xsi:type="dcterms:W3CDTF">2023-12-20T18:08:02Z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0x0101003AB9CED55E8F8543BEFD54205924B97E</vt:lpwstr>
  </property>
</Properties>
</file>