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9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8B9D"/>
    <a:srgbClr val="A4D4E2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 varScale="1">
        <p:scale>
          <a:sx n="81" d="100"/>
          <a:sy n="81" d="100"/>
        </p:scale>
        <p:origin x="114" y="606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1400" dirty="0"/>
            <a:t>Люди, желающие вести здоровый образ жизни и нормализовать свой вес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1600" dirty="0"/>
            <a:t>Существует миллион диет и комплексов физических упражнений для тех, кто очень хотят сбросить вес. Это и не удивительно, ведь многие страдают именно из-за лишнего веса. А вот для худых людей, желающих поправиться, написано мало чего полезного. 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 custScaleX="143462" custScaleY="125122" custLinFactNeighborX="0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018B9D"/>
        </a:solidFill>
      </dgm:spPr>
      <dgm:t>
        <a:bodyPr/>
        <a:lstStyle/>
        <a:p>
          <a:r>
            <a:rPr lang="ru-RU" dirty="0"/>
            <a:t>Конкуренты, платформы, услуги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Интернет платформы тренировок онлайн</a:t>
          </a:r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 err="1"/>
            <a:t>Fitstars</a:t>
          </a:r>
          <a:r>
            <a:rPr lang="en-US" dirty="0"/>
            <a:t> – </a:t>
          </a:r>
          <a:r>
            <a:rPr lang="ru-RU" dirty="0"/>
            <a:t>видео тренировки</a:t>
          </a: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dirty="0"/>
            <a:t>Низкая стоимость занятий и возможность покупки комплексов по выгодной цене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0AA5B5BB-A521-463E-885E-8A84430D53D6}">
      <dgm:prSet phldrT="[Текст]"/>
      <dgm:spPr>
        <a:solidFill>
          <a:srgbClr val="A4D4E2"/>
        </a:solidFill>
      </dgm:spPr>
      <dgm:t>
        <a:bodyPr/>
        <a:lstStyle/>
        <a:p>
          <a:endParaRPr lang="ru-RU" dirty="0"/>
        </a:p>
      </dgm:t>
    </dgm:pt>
    <dgm:pt modelId="{87C8A845-1AE1-4537-9A1D-AF8FA8AB6E5F}" type="parTrans" cxnId="{3ABC30FF-780E-4FEB-A63A-259BC1277A5B}">
      <dgm:prSet/>
      <dgm:spPr/>
      <dgm:t>
        <a:bodyPr/>
        <a:lstStyle/>
        <a:p>
          <a:endParaRPr lang="ru-RU"/>
        </a:p>
      </dgm:t>
    </dgm:pt>
    <dgm:pt modelId="{89B70404-C934-40C0-B304-D54D9B1F88C9}" type="sibTrans" cxnId="{3ABC30FF-780E-4FEB-A63A-259BC1277A5B}">
      <dgm:prSet/>
      <dgm:spPr/>
      <dgm:t>
        <a:bodyPr/>
        <a:lstStyle/>
        <a:p>
          <a:endParaRPr lang="ru-RU"/>
        </a:p>
      </dgm:t>
    </dgm:pt>
    <dgm:pt modelId="{8E6F6725-7CF8-461E-8ED4-8E7F0DAAB33D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Спортивные и фитнес клубы</a:t>
          </a:r>
        </a:p>
      </dgm:t>
    </dgm:pt>
    <dgm:pt modelId="{78528BFE-0D79-4F54-9B5E-CEE920A23CE0}" type="parTrans" cxnId="{54C034BE-F691-42F1-9AEC-23418E6B144A}">
      <dgm:prSet/>
      <dgm:spPr/>
      <dgm:t>
        <a:bodyPr/>
        <a:lstStyle/>
        <a:p>
          <a:endParaRPr lang="ru-RU"/>
        </a:p>
      </dgm:t>
    </dgm:pt>
    <dgm:pt modelId="{DD3F618D-6FB8-43BF-B148-56DDE86CC4FF}" type="sibTrans" cxnId="{54C034BE-F691-42F1-9AEC-23418E6B144A}">
      <dgm:prSet/>
      <dgm:spPr/>
      <dgm:t>
        <a:bodyPr/>
        <a:lstStyle/>
        <a:p>
          <a:endParaRPr lang="ru-RU"/>
        </a:p>
      </dgm:t>
    </dgm:pt>
    <dgm:pt modelId="{8F9B88D0-92D4-4776-9E51-F766221348AB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 err="1"/>
            <a:t>RealFit</a:t>
          </a:r>
          <a:r>
            <a:rPr lang="en-US" dirty="0"/>
            <a:t> </a:t>
          </a:r>
          <a:r>
            <a:rPr lang="ru-RU" dirty="0"/>
            <a:t>– фитнес клуб</a:t>
          </a:r>
        </a:p>
      </dgm:t>
    </dgm:pt>
    <dgm:pt modelId="{07297DEA-8A2E-481A-8E3A-C348BD053B54}" type="parTrans" cxnId="{4528D7C2-2E2B-45F7-9D79-78C80317F952}">
      <dgm:prSet/>
      <dgm:spPr/>
      <dgm:t>
        <a:bodyPr/>
        <a:lstStyle/>
        <a:p>
          <a:endParaRPr lang="ru-RU"/>
        </a:p>
      </dgm:t>
    </dgm:pt>
    <dgm:pt modelId="{18CBCA8C-D849-4C7B-8C9E-9E89B27703C7}" type="sibTrans" cxnId="{4528D7C2-2E2B-45F7-9D79-78C80317F952}">
      <dgm:prSet/>
      <dgm:spPr/>
      <dgm:t>
        <a:bodyPr/>
        <a:lstStyle/>
        <a:p>
          <a:endParaRPr lang="ru-RU"/>
        </a:p>
      </dgm:t>
    </dgm:pt>
    <dgm:pt modelId="{B772F15E-BE05-4EF9-AC95-064589B84045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Школа </a:t>
          </a:r>
          <a:r>
            <a:rPr lang="en-US" dirty="0"/>
            <a:t>“</a:t>
          </a:r>
          <a:r>
            <a:rPr lang="ru-RU" dirty="0"/>
            <a:t>Секта</a:t>
          </a:r>
          <a:r>
            <a:rPr lang="en-US" dirty="0"/>
            <a:t>”</a:t>
          </a:r>
          <a:r>
            <a:rPr lang="ru-RU" dirty="0"/>
            <a:t> – удаленные тренировки</a:t>
          </a:r>
        </a:p>
      </dgm:t>
    </dgm:pt>
    <dgm:pt modelId="{245436D0-CA80-4AD5-9608-CA8925E334BB}" type="parTrans" cxnId="{55B40107-6DA3-495A-878F-16DF02AC5B75}">
      <dgm:prSet/>
      <dgm:spPr/>
      <dgm:t>
        <a:bodyPr/>
        <a:lstStyle/>
        <a:p>
          <a:endParaRPr lang="ru-RU"/>
        </a:p>
      </dgm:t>
    </dgm:pt>
    <dgm:pt modelId="{91030D3D-8ED5-4400-A039-A6BBF81F48FF}" type="sibTrans" cxnId="{55B40107-6DA3-495A-878F-16DF02AC5B75}">
      <dgm:prSet/>
      <dgm:spPr/>
      <dgm:t>
        <a:bodyPr/>
        <a:lstStyle/>
        <a:p>
          <a:endParaRPr lang="ru-RU"/>
        </a:p>
      </dgm:t>
    </dgm:pt>
    <dgm:pt modelId="{075E57C1-5454-4445-BCA4-C83EB78C3AF4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 err="1"/>
            <a:t>Skala</a:t>
          </a:r>
          <a:r>
            <a:rPr lang="en-US" dirty="0"/>
            <a:t> – </a:t>
          </a:r>
          <a:r>
            <a:rPr lang="ru-RU" dirty="0"/>
            <a:t>спортивный клуб</a:t>
          </a:r>
        </a:p>
      </dgm:t>
    </dgm:pt>
    <dgm:pt modelId="{47C827C6-EA0E-4D9F-8123-F24AFE1ECA83}" type="parTrans" cxnId="{50837FE4-A482-4877-82D9-8CC0682CD82D}">
      <dgm:prSet/>
      <dgm:spPr/>
      <dgm:t>
        <a:bodyPr/>
        <a:lstStyle/>
        <a:p>
          <a:endParaRPr lang="ru-RU"/>
        </a:p>
      </dgm:t>
    </dgm:pt>
    <dgm:pt modelId="{1734D155-D27B-456B-A460-D622AB72FE3E}" type="sibTrans" cxnId="{50837FE4-A482-4877-82D9-8CC0682CD82D}">
      <dgm:prSet/>
      <dgm:spPr/>
      <dgm:t>
        <a:bodyPr/>
        <a:lstStyle/>
        <a:p>
          <a:endParaRPr lang="ru-RU"/>
        </a:p>
      </dgm:t>
    </dgm:pt>
    <dgm:pt modelId="{C6A060F6-4C4B-4B96-A3E0-A372968A15B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dirty="0"/>
            <a:t>Понимание проблем молодежи, </a:t>
          </a:r>
          <a:r>
            <a:rPr lang="ru-RU" sz="1600" dirty="0" err="1"/>
            <a:t>тк</a:t>
          </a:r>
          <a:r>
            <a:rPr lang="ru-RU" sz="1600" dirty="0"/>
            <a:t> сама могу сталкиваться с такими проблемами</a:t>
          </a:r>
        </a:p>
      </dgm:t>
    </dgm:pt>
    <dgm:pt modelId="{A83A9326-587D-425B-91BE-2ED5FDAEB7B8}" type="parTrans" cxnId="{597AC1D3-FFA7-41CC-BA68-7CDBAF546051}">
      <dgm:prSet/>
      <dgm:spPr/>
      <dgm:t>
        <a:bodyPr/>
        <a:lstStyle/>
        <a:p>
          <a:endParaRPr lang="ru-RU"/>
        </a:p>
      </dgm:t>
    </dgm:pt>
    <dgm:pt modelId="{4B84402B-5A4B-4C4C-9814-532340B00DA4}" type="sibTrans" cxnId="{597AC1D3-FFA7-41CC-BA68-7CDBAF546051}">
      <dgm:prSet/>
      <dgm:spPr/>
      <dgm:t>
        <a:bodyPr/>
        <a:lstStyle/>
        <a:p>
          <a:endParaRPr lang="ru-RU"/>
        </a:p>
      </dgm:t>
    </dgm:pt>
    <dgm:pt modelId="{D88CE1BB-07EA-48AD-9F48-E1A7D1C4D3D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dirty="0"/>
            <a:t>Экономия времени</a:t>
          </a:r>
        </a:p>
      </dgm:t>
    </dgm:pt>
    <dgm:pt modelId="{8A53D55C-B728-4FBF-8324-F4B2CDB07BD9}" type="parTrans" cxnId="{20DA0E1D-2E00-4111-B28E-39C334CC0E99}">
      <dgm:prSet/>
      <dgm:spPr/>
      <dgm:t>
        <a:bodyPr/>
        <a:lstStyle/>
        <a:p>
          <a:endParaRPr lang="ru-RU"/>
        </a:p>
      </dgm:t>
    </dgm:pt>
    <dgm:pt modelId="{32B297B4-6A94-42E1-9E26-D4C1ABC432C4}" type="sibTrans" cxnId="{20DA0E1D-2E00-4111-B28E-39C334CC0E99}">
      <dgm:prSet/>
      <dgm:spPr/>
      <dgm:t>
        <a:bodyPr/>
        <a:lstStyle/>
        <a:p>
          <a:endParaRPr lang="ru-RU"/>
        </a:p>
      </dgm:t>
    </dgm:pt>
    <dgm:pt modelId="{D67F506C-246D-4F21-9D71-6B25888C77B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dirty="0"/>
            <a:t>Удобство в использовании</a:t>
          </a:r>
        </a:p>
      </dgm:t>
    </dgm:pt>
    <dgm:pt modelId="{AE0E6869-F84E-43CC-8AD6-DADE6749B996}" type="sibTrans" cxnId="{9B90879A-89E4-41BB-8C6E-DA23EF5D72AD}">
      <dgm:prSet/>
      <dgm:spPr/>
      <dgm:t>
        <a:bodyPr/>
        <a:lstStyle/>
        <a:p>
          <a:endParaRPr lang="ru-RU"/>
        </a:p>
      </dgm:t>
    </dgm:pt>
    <dgm:pt modelId="{55314CEE-FAAD-4519-A43A-9561CE8309E8}" type="parTrans" cxnId="{9B90879A-89E4-41BB-8C6E-DA23EF5D72AD}">
      <dgm:prSet/>
      <dgm:spPr/>
      <dgm:t>
        <a:bodyPr/>
        <a:lstStyle/>
        <a:p>
          <a:endParaRPr lang="ru-RU"/>
        </a:p>
      </dgm:t>
    </dgm:pt>
    <dgm:pt modelId="{A774C61D-F056-4808-BBA0-5E2FA78FBE7D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ru-RU" sz="1600" dirty="0"/>
            <a:t>Возможностью скачать с любых платформ </a:t>
          </a:r>
        </a:p>
      </dgm:t>
    </dgm:pt>
    <dgm:pt modelId="{93F7AFD6-C291-41A5-91A4-FCE0F47C007F}" type="parTrans" cxnId="{6A2B35BD-2F28-43F3-8375-47B092E261E1}">
      <dgm:prSet/>
      <dgm:spPr/>
    </dgm:pt>
    <dgm:pt modelId="{BE8CEAC1-BC9F-4CBF-A95F-B5811BC97188}" type="sibTrans" cxnId="{6A2B35BD-2F28-43F3-8375-47B092E261E1}">
      <dgm:prSet/>
      <dgm:spPr/>
    </dgm:pt>
    <dgm:pt modelId="{FD229484-8278-41F8-937F-353F44E4195F}">
      <dgm:prSet custT="1"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ru-RU" sz="1600" dirty="0"/>
            <a:t>Поддержка в виде сообщества в социальных сетях</a:t>
          </a:r>
        </a:p>
      </dgm:t>
    </dgm:pt>
    <dgm:pt modelId="{846E0F2E-89B3-42A3-864E-094303E7C1F0}" type="parTrans" cxnId="{A7BA38E4-5A78-4A5F-A316-F0FC555AEAF5}">
      <dgm:prSet/>
      <dgm:spPr/>
      <dgm:t>
        <a:bodyPr/>
        <a:lstStyle/>
        <a:p>
          <a:endParaRPr lang="ru-RU"/>
        </a:p>
      </dgm:t>
    </dgm:pt>
    <dgm:pt modelId="{4063EC82-8F79-4851-A916-0A599BC2BCBD}" type="sibTrans" cxnId="{A7BA38E4-5A78-4A5F-A316-F0FC555AEAF5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0141BE19-AAA4-4804-8FEC-7B23857B0C3D}" type="pres">
      <dgm:prSet presAssocID="{377675BF-60C8-4DBD-A646-E86AA93ABE52}" presName="composite" presStyleCnt="0"/>
      <dgm:spPr/>
    </dgm:pt>
    <dgm:pt modelId="{1F8B3023-C0C2-42D4-B51D-A1E9B55811A2}" type="pres">
      <dgm:prSet presAssocID="{377675BF-60C8-4DBD-A646-E86AA93ABE52}" presName="parTx" presStyleLbl="alignNode1" presStyleIdx="0" presStyleCnt="3" custScaleX="115221" custLinFactNeighborX="-103" custLinFactNeighborY="-3031">
        <dgm:presLayoutVars>
          <dgm:chMax val="0"/>
          <dgm:chPref val="0"/>
          <dgm:bulletEnabled val="1"/>
        </dgm:presLayoutVars>
      </dgm:prSet>
      <dgm:spPr/>
    </dgm:pt>
    <dgm:pt modelId="{EE234DA1-E8BF-44E4-83A1-8CC842CC1400}" type="pres">
      <dgm:prSet presAssocID="{377675BF-60C8-4DBD-A646-E86AA93ABE52}" presName="desTx" presStyleLbl="alignAccFollowNode1" presStyleIdx="0" presStyleCnt="3" custScaleX="114636">
        <dgm:presLayoutVars>
          <dgm:bulletEnabled val="1"/>
        </dgm:presLayoutVars>
      </dgm:prSet>
      <dgm:spPr/>
    </dgm:pt>
    <dgm:pt modelId="{31FCE942-C892-46B4-B20C-346D05D4998D}" type="pres">
      <dgm:prSet presAssocID="{E592E01B-3C16-4704-96C2-BB3FF77DAA95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 custLinFactNeighborX="1170" custLinFactNeighborY="-881">
        <dgm:presLayoutVars>
          <dgm:bulletEnabled val="1"/>
        </dgm:presLayoutVars>
      </dgm:prSet>
      <dgm:spPr/>
    </dgm:pt>
  </dgm:ptLst>
  <dgm:cxnLst>
    <dgm:cxn modelId="{86CFDF01-C3AD-45B0-9674-F902E81F7049}" srcId="{8E49249E-D487-4D9F-ACF1-780CF7A785B8}" destId="{377675BF-60C8-4DBD-A646-E86AA93ABE52}" srcOrd="0" destOrd="0" parTransId="{A0BB1576-B217-41AC-B04B-812043263E2F}" sibTransId="{E592E01B-3C16-4704-96C2-BB3FF77DAA95}"/>
    <dgm:cxn modelId="{55B40107-6DA3-495A-878F-16DF02AC5B75}" srcId="{FD45624C-83CF-47B9-8EDE-C4DE60E9F279}" destId="{B772F15E-BE05-4EF9-AC95-064589B84045}" srcOrd="3" destOrd="0" parTransId="{245436D0-CA80-4AD5-9608-CA8925E334BB}" sibTransId="{91030D3D-8ED5-4400-A039-A6BBF81F48FF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20DA0E1D-2E00-4111-B28E-39C334CC0E99}" srcId="{C1DCF8D2-41C8-416E-B988-A9BFE3AC37E6}" destId="{D88CE1BB-07EA-48AD-9F48-E1A7D1C4D3DA}" srcOrd="2" destOrd="0" parTransId="{8A53D55C-B728-4FBF-8324-F4B2CDB07BD9}" sibTransId="{32B297B4-6A94-42E1-9E26-D4C1ABC432C4}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86D3BE29-5980-457C-88D2-23EA04E0137D}" type="presOf" srcId="{0AA5B5BB-A521-463E-885E-8A84430D53D6}" destId="{EE234DA1-E8BF-44E4-83A1-8CC842CC1400}" srcOrd="0" destOrd="2" presId="urn:microsoft.com/office/officeart/2005/8/layout/hList1"/>
    <dgm:cxn modelId="{2AACE863-BD8D-41F7-BE67-C1FBEEE5F3F6}" srcId="{377675BF-60C8-4DBD-A646-E86AA93ABE52}" destId="{440AE72F-6F96-46F5-AAA1-B129294D9E3F}" srcOrd="0" destOrd="0" parTransId="{81D24485-52BE-4E88-A4A7-4DEE58936D14}" sibTransId="{34B6EB06-9AE2-436E-A05D-6ECEC80EF9E8}"/>
    <dgm:cxn modelId="{8E5B4F46-5D61-44D2-94CB-D4EAB5A450BE}" type="presOf" srcId="{D67F506C-246D-4F21-9D71-6B25888C77BA}" destId="{0C85A15E-56D2-44B3-8E52-7FFFB1AE2983}" srcOrd="0" destOrd="3" presId="urn:microsoft.com/office/officeart/2005/8/layout/hList1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DFBA5C77-7548-44F2-B990-D63B6C5E3A09}" type="presOf" srcId="{B772F15E-BE05-4EF9-AC95-064589B84045}" destId="{400F4E5D-F016-41EA-97FB-BF5BA36522C2}" srcOrd="0" destOrd="3" presId="urn:microsoft.com/office/officeart/2005/8/layout/hList1"/>
    <dgm:cxn modelId="{527C3A7A-12A2-47ED-BDF7-DDF529288BFC}" type="presOf" srcId="{C6A060F6-4C4B-4B96-A3E0-A372968A15BA}" destId="{0C85A15E-56D2-44B3-8E52-7FFFB1AE2983}" srcOrd="0" destOrd="1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CFE31F93-70A8-4F33-8239-C5F483D8A2CF}" type="presOf" srcId="{8E6F6725-7CF8-461E-8ED4-8E7F0DAAB33D}" destId="{EE234DA1-E8BF-44E4-83A1-8CC842CC1400}" srcOrd="0" destOrd="1" presId="urn:microsoft.com/office/officeart/2005/8/layout/hList1"/>
    <dgm:cxn modelId="{B6D82F93-53F2-4F50-A8C3-BF3B99B89A09}" type="presOf" srcId="{8F9B88D0-92D4-4776-9E51-F766221348AB}" destId="{400F4E5D-F016-41EA-97FB-BF5BA36522C2}" srcOrd="0" destOrd="1" presId="urn:microsoft.com/office/officeart/2005/8/layout/hList1"/>
    <dgm:cxn modelId="{9B90879A-89E4-41BB-8C6E-DA23EF5D72AD}" srcId="{C1DCF8D2-41C8-416E-B988-A9BFE3AC37E6}" destId="{D67F506C-246D-4F21-9D71-6B25888C77BA}" srcOrd="3" destOrd="0" parTransId="{55314CEE-FAAD-4519-A43A-9561CE8309E8}" sibTransId="{AE0E6869-F84E-43CC-8AD6-DADE6749B996}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A2B35BD-2F28-43F3-8375-47B092E261E1}" srcId="{C1DCF8D2-41C8-416E-B988-A9BFE3AC37E6}" destId="{A774C61D-F056-4808-BBA0-5E2FA78FBE7D}" srcOrd="4" destOrd="0" parTransId="{93F7AFD6-C291-41A5-91A4-FCE0F47C007F}" sibTransId="{BE8CEAC1-BC9F-4CBF-A95F-B5811BC97188}"/>
    <dgm:cxn modelId="{54C034BE-F691-42F1-9AEC-23418E6B144A}" srcId="{377675BF-60C8-4DBD-A646-E86AA93ABE52}" destId="{8E6F6725-7CF8-461E-8ED4-8E7F0DAAB33D}" srcOrd="1" destOrd="0" parTransId="{78528BFE-0D79-4F54-9B5E-CEE920A23CE0}" sibTransId="{DD3F618D-6FB8-43BF-B148-56DDE86CC4FF}"/>
    <dgm:cxn modelId="{4528D7C2-2E2B-45F7-9D79-78C80317F952}" srcId="{FD45624C-83CF-47B9-8EDE-C4DE60E9F279}" destId="{8F9B88D0-92D4-4776-9E51-F766221348AB}" srcOrd="1" destOrd="0" parTransId="{07297DEA-8A2E-481A-8E3A-C348BD053B54}" sibTransId="{18CBCA8C-D849-4C7B-8C9E-9E89B27703C7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FADB64C7-6EEE-414E-BED8-B280E128CB4E}" type="presOf" srcId="{377675BF-60C8-4DBD-A646-E86AA93ABE52}" destId="{1F8B3023-C0C2-42D4-B51D-A1E9B55811A2}" srcOrd="0" destOrd="0" presId="urn:microsoft.com/office/officeart/2005/8/layout/hList1"/>
    <dgm:cxn modelId="{43DC68CD-C95A-4171-821A-534A45D923FB}" type="presOf" srcId="{075E57C1-5454-4445-BCA4-C83EB78C3AF4}" destId="{400F4E5D-F016-41EA-97FB-BF5BA36522C2}" srcOrd="0" destOrd="2" presId="urn:microsoft.com/office/officeart/2005/8/layout/hList1"/>
    <dgm:cxn modelId="{597AC1D3-FFA7-41CC-BA68-7CDBAF546051}" srcId="{C1DCF8D2-41C8-416E-B988-A9BFE3AC37E6}" destId="{C6A060F6-4C4B-4B96-A3E0-A372968A15BA}" srcOrd="1" destOrd="0" parTransId="{A83A9326-587D-425B-91BE-2ED5FDAEB7B8}" sibTransId="{4B84402B-5A4B-4C4C-9814-532340B00DA4}"/>
    <dgm:cxn modelId="{88ACFED9-0EBA-4ADF-9BA9-38CE0EE9B50B}" type="presOf" srcId="{A774C61D-F056-4808-BBA0-5E2FA78FBE7D}" destId="{0C85A15E-56D2-44B3-8E52-7FFFB1AE2983}" srcOrd="0" destOrd="4" presId="urn:microsoft.com/office/officeart/2005/8/layout/hList1"/>
    <dgm:cxn modelId="{5C96D4E1-FBB9-4AD6-84B4-4B001CCB29CF}" type="presOf" srcId="{FD229484-8278-41F8-937F-353F44E4195F}" destId="{0C85A15E-56D2-44B3-8E52-7FFFB1AE2983}" srcOrd="0" destOrd="5" presId="urn:microsoft.com/office/officeart/2005/8/layout/hList1"/>
    <dgm:cxn modelId="{A7BA38E4-5A78-4A5F-A316-F0FC555AEAF5}" srcId="{C1DCF8D2-41C8-416E-B988-A9BFE3AC37E6}" destId="{FD229484-8278-41F8-937F-353F44E4195F}" srcOrd="5" destOrd="0" parTransId="{846E0F2E-89B3-42A3-864E-094303E7C1F0}" sibTransId="{4063EC82-8F79-4851-A916-0A599BC2BCBD}"/>
    <dgm:cxn modelId="{50837FE4-A482-4877-82D9-8CC0682CD82D}" srcId="{FD45624C-83CF-47B9-8EDE-C4DE60E9F279}" destId="{075E57C1-5454-4445-BCA4-C83EB78C3AF4}" srcOrd="2" destOrd="0" parTransId="{47C827C6-EA0E-4D9F-8123-F24AFE1ECA83}" sibTransId="{1734D155-D27B-456B-A460-D622AB72FE3E}"/>
    <dgm:cxn modelId="{C88AAFF1-B01A-4E6F-B64B-E364CC677E5B}" type="presOf" srcId="{440AE72F-6F96-46F5-AAA1-B129294D9E3F}" destId="{EE234DA1-E8BF-44E4-83A1-8CC842CC1400}" srcOrd="0" destOrd="0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30BA63FC-185E-4E14-A66E-4A494501320D}" type="presOf" srcId="{D88CE1BB-07EA-48AD-9F48-E1A7D1C4D3DA}" destId="{0C85A15E-56D2-44B3-8E52-7FFFB1AE2983}" srcOrd="0" destOrd="2" presId="urn:microsoft.com/office/officeart/2005/8/layout/hList1"/>
    <dgm:cxn modelId="{3ABC30FF-780E-4FEB-A63A-259BC1277A5B}" srcId="{377675BF-60C8-4DBD-A646-E86AA93ABE52}" destId="{0AA5B5BB-A521-463E-885E-8A84430D53D6}" srcOrd="2" destOrd="0" parTransId="{87C8A845-1AE1-4537-9A1D-AF8FA8AB6E5F}" sibTransId="{89B70404-C934-40C0-B304-D54D9B1F88C9}"/>
    <dgm:cxn modelId="{AA4FFD4A-D41A-4A96-B5FE-FE7A4E39FDD1}" type="presParOf" srcId="{CA0ACA70-C3D6-4950-A293-826CA31D4D77}" destId="{0141BE19-AAA4-4804-8FEC-7B23857B0C3D}" srcOrd="0" destOrd="0" presId="urn:microsoft.com/office/officeart/2005/8/layout/hList1"/>
    <dgm:cxn modelId="{06FDCDFB-5C64-47AB-B393-39480457A1C5}" type="presParOf" srcId="{0141BE19-AAA4-4804-8FEC-7B23857B0C3D}" destId="{1F8B3023-C0C2-42D4-B51D-A1E9B55811A2}" srcOrd="0" destOrd="0" presId="urn:microsoft.com/office/officeart/2005/8/layout/hList1"/>
    <dgm:cxn modelId="{427BF323-A751-4DC2-8F99-39C3B29236AE}" type="presParOf" srcId="{0141BE19-AAA4-4804-8FEC-7B23857B0C3D}" destId="{EE234DA1-E8BF-44E4-83A1-8CC842CC1400}" srcOrd="1" destOrd="0" presId="urn:microsoft.com/office/officeart/2005/8/layout/hList1"/>
    <dgm:cxn modelId="{82B6710C-E57B-4B0E-B79F-2C47755DF142}" type="presParOf" srcId="{CA0ACA70-C3D6-4950-A293-826CA31D4D77}" destId="{31FCE942-C892-46B4-B20C-346D05D4998D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349574" y="-2631454"/>
          <a:ext cx="1667116" cy="6930027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Существует миллион диет и комплексов физических упражнений для тех, кто очень хотят сбросить вес. Это и не удивительно, ведь многие страдают именно из-за лишнего веса. А вот для худых людей, желающих поправиться, написано мало чего полезного. </a:t>
          </a:r>
        </a:p>
      </dsp:txBody>
      <dsp:txXfrm rot="-5400000">
        <a:off x="2718119" y="81383"/>
        <a:ext cx="6848645" cy="1504352"/>
      </dsp:txXfrm>
    </dsp:sp>
    <dsp:sp modelId="{25CE82D9-9946-4501-ADAF-4D9AD60E2680}">
      <dsp:nvSpPr>
        <dsp:cNvPr id="0" name=""/>
        <dsp:cNvSpPr/>
      </dsp:nvSpPr>
      <dsp:spPr>
        <a:xfrm>
          <a:off x="925" y="814"/>
          <a:ext cx="2717193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Люди, желающие вести здоровый образ жизни и нормализовать свой вес</a:t>
          </a:r>
        </a:p>
      </dsp:txBody>
      <dsp:txXfrm>
        <a:off x="82228" y="82117"/>
        <a:ext cx="2554587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8B3023-C0C2-42D4-B51D-A1E9B55811A2}">
      <dsp:nvSpPr>
        <dsp:cNvPr id="0" name=""/>
        <dsp:cNvSpPr/>
      </dsp:nvSpPr>
      <dsp:spPr>
        <a:xfrm>
          <a:off x="2880" y="114335"/>
          <a:ext cx="3366640" cy="767389"/>
        </a:xfrm>
        <a:prstGeom prst="rect">
          <a:avLst/>
        </a:prstGeom>
        <a:solidFill>
          <a:srgbClr val="018B9D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Конкуренты, платформы, услуги</a:t>
          </a:r>
        </a:p>
      </dsp:txBody>
      <dsp:txXfrm>
        <a:off x="2880" y="114335"/>
        <a:ext cx="3366640" cy="767389"/>
      </dsp:txXfrm>
    </dsp:sp>
    <dsp:sp modelId="{EE234DA1-E8BF-44E4-83A1-8CC842CC1400}">
      <dsp:nvSpPr>
        <dsp:cNvPr id="0" name=""/>
        <dsp:cNvSpPr/>
      </dsp:nvSpPr>
      <dsp:spPr>
        <a:xfrm>
          <a:off x="14436" y="904985"/>
          <a:ext cx="3349547" cy="3717838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/>
            <a:t>Интернет платформы тренировок онлайн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/>
            <a:t>Спортивные и фитнес клубы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200" kern="1200" dirty="0"/>
        </a:p>
      </dsp:txBody>
      <dsp:txXfrm>
        <a:off x="14436" y="904985"/>
        <a:ext cx="3349547" cy="3717838"/>
      </dsp:txXfrm>
    </dsp:sp>
    <dsp:sp modelId="{34E68AF3-FEED-4A3D-869A-6E2B7BBFBA4D}">
      <dsp:nvSpPr>
        <dsp:cNvPr id="0" name=""/>
        <dsp:cNvSpPr/>
      </dsp:nvSpPr>
      <dsp:spPr>
        <a:xfrm>
          <a:off x="3781596" y="137595"/>
          <a:ext cx="2921898" cy="767389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Фирмы</a:t>
          </a:r>
        </a:p>
      </dsp:txBody>
      <dsp:txXfrm>
        <a:off x="3781596" y="137595"/>
        <a:ext cx="2921898" cy="767389"/>
      </dsp:txXfrm>
    </dsp:sp>
    <dsp:sp modelId="{400F4E5D-F016-41EA-97FB-BF5BA36522C2}">
      <dsp:nvSpPr>
        <dsp:cNvPr id="0" name=""/>
        <dsp:cNvSpPr/>
      </dsp:nvSpPr>
      <dsp:spPr>
        <a:xfrm>
          <a:off x="3781596" y="904985"/>
          <a:ext cx="2921898" cy="3717838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 err="1"/>
            <a:t>Fitstars</a:t>
          </a:r>
          <a:r>
            <a:rPr lang="en-US" sz="2200" kern="1200" dirty="0"/>
            <a:t> – </a:t>
          </a:r>
          <a:r>
            <a:rPr lang="ru-RU" sz="2200" kern="1200" dirty="0"/>
            <a:t>видео тренировки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 err="1"/>
            <a:t>RealFit</a:t>
          </a:r>
          <a:r>
            <a:rPr lang="en-US" sz="2200" kern="1200" dirty="0"/>
            <a:t> </a:t>
          </a:r>
          <a:r>
            <a:rPr lang="ru-RU" sz="2200" kern="1200" dirty="0"/>
            <a:t>– фитнес клуб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 err="1"/>
            <a:t>Skala</a:t>
          </a:r>
          <a:r>
            <a:rPr lang="en-US" sz="2200" kern="1200" dirty="0"/>
            <a:t> – </a:t>
          </a:r>
          <a:r>
            <a:rPr lang="ru-RU" sz="2200" kern="1200" dirty="0"/>
            <a:t>спортивный клуб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/>
            <a:t>Школа </a:t>
          </a:r>
          <a:r>
            <a:rPr lang="en-US" sz="2200" kern="1200" dirty="0"/>
            <a:t>“</a:t>
          </a:r>
          <a:r>
            <a:rPr lang="ru-RU" sz="2200" kern="1200" dirty="0"/>
            <a:t>Секта</a:t>
          </a:r>
          <a:r>
            <a:rPr lang="en-US" sz="2200" kern="1200" dirty="0"/>
            <a:t>”</a:t>
          </a:r>
          <a:r>
            <a:rPr lang="ru-RU" sz="2200" kern="1200" dirty="0"/>
            <a:t> – удаленные тренировки</a:t>
          </a:r>
        </a:p>
      </dsp:txBody>
      <dsp:txXfrm>
        <a:off x="3781596" y="904985"/>
        <a:ext cx="2921898" cy="3717838"/>
      </dsp:txXfrm>
    </dsp:sp>
    <dsp:sp modelId="{869E6585-1C72-4E82-914E-39E2C4E28665}">
      <dsp:nvSpPr>
        <dsp:cNvPr id="0" name=""/>
        <dsp:cNvSpPr/>
      </dsp:nvSpPr>
      <dsp:spPr>
        <a:xfrm>
          <a:off x="7118451" y="131241"/>
          <a:ext cx="2921898" cy="767389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Наши преимущества</a:t>
          </a:r>
        </a:p>
      </dsp:txBody>
      <dsp:txXfrm>
        <a:off x="7118451" y="131241"/>
        <a:ext cx="2921898" cy="767389"/>
      </dsp:txXfrm>
    </dsp:sp>
    <dsp:sp modelId="{0C85A15E-56D2-44B3-8E52-7FFFB1AE2983}">
      <dsp:nvSpPr>
        <dsp:cNvPr id="0" name=""/>
        <dsp:cNvSpPr/>
      </dsp:nvSpPr>
      <dsp:spPr>
        <a:xfrm>
          <a:off x="7118451" y="872231"/>
          <a:ext cx="2921898" cy="3717838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Низкая стоимость занятий и возможность покупки комплексов по выгодной цене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Понимание проблем молодежи, </a:t>
          </a:r>
          <a:r>
            <a:rPr lang="ru-RU" sz="1600" kern="1200" dirty="0" err="1"/>
            <a:t>тк</a:t>
          </a:r>
          <a:r>
            <a:rPr lang="ru-RU" sz="1600" kern="1200" dirty="0"/>
            <a:t> сама могу сталкиваться с такими проблемами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Экономия времени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Удобство в использовании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Times New Roman" panose="02020603050405020304" pitchFamily="18" charset="0"/>
            <a:buChar char="•"/>
          </a:pPr>
          <a:r>
            <a:rPr lang="ru-RU" sz="1600" kern="1200" dirty="0"/>
            <a:t>Возможностью скачать с любых платформ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Times New Roman" panose="02020603050405020304" pitchFamily="18" charset="0"/>
            <a:buChar char="•"/>
          </a:pPr>
          <a:r>
            <a:rPr lang="ru-RU" sz="1600" kern="1200" dirty="0"/>
            <a:t>Поддержка в виде сообщества в социальных сетях</a:t>
          </a:r>
        </a:p>
      </dsp:txBody>
      <dsp:txXfrm>
        <a:off x="7118451" y="872231"/>
        <a:ext cx="2921898" cy="37178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.jpeg"/><Relationship Id="rId5" Type="http://schemas.openxmlformats.org/officeDocument/2006/relationships/image" Target="../media/image14.jpg"/><Relationship Id="rId4" Type="http://schemas.openxmlformats.org/officeDocument/2006/relationships/hyperlink" Target="mailto:yulya.pop2017@yandex.ru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079872" y="2130012"/>
            <a:ext cx="7416824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/>
              <a:t>Программа для нормализации веса</a:t>
            </a:r>
          </a:p>
          <a:p>
            <a:pPr algn="ctr">
              <a:lnSpc>
                <a:spcPct val="100000"/>
              </a:lnSpc>
            </a:pPr>
            <a:r>
              <a:rPr lang="ru-RU" sz="4400" dirty="0"/>
              <a:t>«</a:t>
            </a:r>
            <a:r>
              <a:rPr lang="en-US" sz="4400" dirty="0"/>
              <a:t>Fit body</a:t>
            </a:r>
            <a:r>
              <a:rPr lang="ru-RU" sz="4400" dirty="0"/>
              <a:t>»</a:t>
            </a:r>
          </a:p>
          <a:p>
            <a:pPr algn="ctr">
              <a:lnSpc>
                <a:spcPct val="100000"/>
              </a:lnSpc>
            </a:pP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56" y="3708028"/>
            <a:ext cx="2851737" cy="13898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881563" y="1163514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89068" y="3309923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t="6296" b="5749"/>
          <a:stretch/>
        </p:blipFill>
        <p:spPr>
          <a:xfrm>
            <a:off x="7344568" y="1271632"/>
            <a:ext cx="2232247" cy="263176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022254" y="1271632"/>
            <a:ext cx="381825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Попова Юлия Андреевна.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Консультант и тренер.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ИМИТиФ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УдГУ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Педагогического образования (с двумя профилями)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 ведения бизнеса ( совместные покупки г. Чайковский)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Прохождение курса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Инструктор групповых программ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sun9-69.userapi.com/impg/lmChzTA3GXhrV_s-rtP0ISGJcL9bNII8TzwVlA/4Mzt5AWTvIo.jpg?size=1448x1448&amp;quality=95&amp;sign=311092eb9959136f560a66339e760cc7&amp;type=album">
            <a:extLst>
              <a:ext uri="{FF2B5EF4-FFF2-40B4-BE49-F238E27FC236}">
                <a16:creationId xmlns:a16="http://schemas.microsoft.com/office/drawing/2014/main" id="{488E8027-2336-AD4A-C910-5ADCFB74EBE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012" y="1010511"/>
            <a:ext cx="2270094" cy="217479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07DA02-019C-56A8-D63F-FCC4B8D2AEB6}"/>
              </a:ext>
            </a:extLst>
          </p:cNvPr>
          <p:cNvSpPr txBox="1"/>
          <p:nvPr/>
        </p:nvSpPr>
        <p:spPr>
          <a:xfrm>
            <a:off x="503810" y="3367746"/>
            <a:ext cx="25184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Коробейникова Дарья</a:t>
            </a:r>
          </a:p>
          <a:p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Сергеевн.</a:t>
            </a:r>
          </a:p>
          <a:p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</a:t>
            </a:r>
            <a:endParaRPr lang="ru-RU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-17998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72256" y="30019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6768769"/>
              </p:ext>
            </p:extLst>
          </p:nvPr>
        </p:nvGraphicFramePr>
        <p:xfrm>
          <a:off x="249840" y="1398715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51048" y="4358220"/>
            <a:ext cx="84249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/>
              <a:t>Разработка мобильного приложения - программы для нормализации веса. В нашем проекте мы даем людям информацию, которая им необходима для коррекции фигуры, а также предлагаем специальный комплекс тренировок по решению их проблемы.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4176464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 algn="just"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600" kern="0" dirty="0"/>
              <a:t>Покупая курс, человек получает доступ к телеграмм каналу, в котором он проходит тест, а потом по результатам теста ориентируется какие виды тренировок и какое питание подходят именно для него.</a:t>
            </a:r>
          </a:p>
          <a:p>
            <a:pPr algn="just"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600" kern="0" dirty="0"/>
              <a:t>На данный момент уже создан телеграмм канал, в котором каждый день выходят посты с тренировками, рецептами. 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sp>
        <p:nvSpPr>
          <p:cNvPr id="2" name="AutoShape 2" descr="blob:https://web.telegram.org/d4531152-f251-4c2d-86e1-cfc3777b47c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5" b="11905"/>
          <a:stretch/>
        </p:blipFill>
        <p:spPr>
          <a:xfrm>
            <a:off x="5184104" y="492228"/>
            <a:ext cx="2768823" cy="47525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" r="3648"/>
          <a:stretch/>
        </p:blipFill>
        <p:spPr>
          <a:xfrm>
            <a:off x="7645888" y="2691336"/>
            <a:ext cx="2520280" cy="254724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095375"/>
              </p:ext>
            </p:extLst>
          </p:nvPr>
        </p:nvGraphicFramePr>
        <p:xfrm>
          <a:off x="503808" y="1251099"/>
          <a:ext cx="9217024" cy="3184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                  Беспроводная связь,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искусственный интеллект (ИИ), и  облачные вычисления</a:t>
                      </a:r>
                      <a:endParaRPr lang="ru-RU" dirty="0"/>
                    </a:p>
                    <a:p>
                      <a:r>
                        <a:rPr lang="ru-RU" dirty="0"/>
                        <a:t>                 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0851" y="3627363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2480" y="2623800"/>
            <a:ext cx="292633" cy="256054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194" y="1683147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12682A7A-9064-5CE0-FE4E-6F7805876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819" y="2365620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pic>
        <p:nvPicPr>
          <p:cNvPr id="11" name="Объект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117" y="1131641"/>
            <a:ext cx="3671238" cy="236794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017046" y="3919590"/>
            <a:ext cx="3826881" cy="3213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88" dirty="0"/>
              <a:t>Количество клиентов: примерно 900 чел.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3026" y="1095484"/>
            <a:ext cx="3855052" cy="256536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02150" y="3760976"/>
            <a:ext cx="5038725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Данный курс будут покупать люди Удмуртии в возрасте от 16 до 25 лет, у которых нет анорексии, нет диагноза “степень ожирения”, у которых есть свободное время, а также если они действительно хотят измениться.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64001" y="1467123"/>
            <a:ext cx="5544863" cy="415260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600" b="1" i="1" dirty="0">
                <a:effectLst/>
              </a:rPr>
              <a:t>PAM (</a:t>
            </a:r>
            <a:r>
              <a:rPr lang="ru-RU" sz="1600" b="1" i="1" dirty="0" err="1">
                <a:effectLst/>
              </a:rPr>
              <a:t>Potential</a:t>
            </a:r>
            <a:r>
              <a:rPr lang="ru-RU" sz="1600" b="1" i="1" dirty="0">
                <a:effectLst/>
              </a:rPr>
              <a:t> </a:t>
            </a:r>
            <a:r>
              <a:rPr lang="ru-RU" sz="1600" b="1" i="1" dirty="0" err="1">
                <a:effectLst/>
              </a:rPr>
              <a:t>Available</a:t>
            </a:r>
            <a:r>
              <a:rPr lang="ru-RU" sz="1600" b="1" i="1" dirty="0">
                <a:effectLst/>
              </a:rPr>
              <a:t> </a:t>
            </a:r>
            <a:r>
              <a:rPr lang="ru-RU" sz="1600" b="1" i="1" dirty="0" err="1">
                <a:effectLst/>
              </a:rPr>
              <a:t>Market</a:t>
            </a:r>
            <a:r>
              <a:rPr lang="ru-RU" sz="1600" b="1" i="1" dirty="0">
                <a:effectLst/>
              </a:rPr>
              <a:t>) – </a:t>
            </a:r>
            <a:r>
              <a:rPr lang="ru-RU" sz="1600" i="1" dirty="0">
                <a:effectLst/>
              </a:rPr>
              <a:t>100 тыс. людей УР от </a:t>
            </a:r>
            <a:r>
              <a:rPr lang="ru-RU" sz="1600" dirty="0"/>
              <a:t>16 до 25 лет, у которых нет анорексии, нет диагноза “степень ожирения”.</a:t>
            </a:r>
            <a:endParaRPr lang="ru-RU" sz="16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600" b="1" i="1" dirty="0">
                <a:effectLst/>
              </a:rPr>
              <a:t>TAM (</a:t>
            </a:r>
            <a:r>
              <a:rPr lang="ru-RU" sz="1600" b="1" i="1" dirty="0" err="1">
                <a:effectLst/>
              </a:rPr>
              <a:t>Total</a:t>
            </a:r>
            <a:r>
              <a:rPr lang="ru-RU" sz="1600" b="1" i="1" dirty="0">
                <a:effectLst/>
              </a:rPr>
              <a:t> </a:t>
            </a:r>
            <a:r>
              <a:rPr lang="ru-RU" sz="1600" b="1" i="1" dirty="0" err="1">
                <a:effectLst/>
              </a:rPr>
              <a:t>Addressable</a:t>
            </a:r>
            <a:r>
              <a:rPr lang="ru-RU" sz="1600" b="1" i="1" dirty="0">
                <a:effectLst/>
              </a:rPr>
              <a:t> </a:t>
            </a:r>
            <a:r>
              <a:rPr lang="ru-RU" sz="1600" b="1" i="1" dirty="0" err="1">
                <a:effectLst/>
              </a:rPr>
              <a:t>Market</a:t>
            </a:r>
            <a:r>
              <a:rPr lang="ru-RU" sz="1600" b="1" i="1" dirty="0">
                <a:effectLst/>
              </a:rPr>
              <a:t>) – </a:t>
            </a:r>
            <a:r>
              <a:rPr lang="ru-RU" sz="1600" i="1" dirty="0"/>
              <a:t>63</a:t>
            </a:r>
            <a:r>
              <a:rPr lang="ru-RU" sz="1600" i="1" dirty="0">
                <a:effectLst/>
              </a:rPr>
              <a:t> тыс. людей, которые заинтересованы в онлайн тренировках</a:t>
            </a:r>
          </a:p>
          <a:p>
            <a:pPr algn="l"/>
            <a:r>
              <a:rPr lang="ru-RU" sz="1600" b="1" i="1" dirty="0">
                <a:effectLst/>
              </a:rPr>
              <a:t>SAM (</a:t>
            </a:r>
            <a:r>
              <a:rPr lang="ru-RU" sz="1600" b="1" i="1" dirty="0" err="1">
                <a:effectLst/>
              </a:rPr>
              <a:t>Serviceable</a:t>
            </a:r>
            <a:r>
              <a:rPr lang="ru-RU" sz="1600" b="1" i="1" dirty="0">
                <a:effectLst/>
              </a:rPr>
              <a:t> </a:t>
            </a:r>
            <a:r>
              <a:rPr lang="ru-RU" sz="1600" b="1" i="1" dirty="0" err="1">
                <a:effectLst/>
              </a:rPr>
              <a:t>Available</a:t>
            </a:r>
            <a:r>
              <a:rPr lang="ru-RU" sz="1600" b="1" i="1" dirty="0">
                <a:effectLst/>
              </a:rPr>
              <a:t> </a:t>
            </a:r>
            <a:r>
              <a:rPr lang="ru-RU" sz="1600" b="1" i="1" dirty="0" err="1">
                <a:effectLst/>
              </a:rPr>
              <a:t>Market</a:t>
            </a:r>
            <a:r>
              <a:rPr lang="ru-RU" sz="1600" b="1" i="1" dirty="0">
                <a:effectLst/>
              </a:rPr>
              <a:t>) – </a:t>
            </a:r>
            <a:r>
              <a:rPr lang="ru-RU" sz="1600" i="1" dirty="0"/>
              <a:t>13</a:t>
            </a:r>
            <a:r>
              <a:rPr lang="ru-RU" sz="1600" i="1" dirty="0">
                <a:effectLst/>
              </a:rPr>
              <a:t> тыс. людей, которые уже используют онлайн тренировки</a:t>
            </a:r>
          </a:p>
          <a:p>
            <a:pPr algn="l"/>
            <a:r>
              <a:rPr lang="ru-RU" sz="1600" b="1" i="1" dirty="0">
                <a:effectLst/>
              </a:rPr>
              <a:t>SOM (</a:t>
            </a:r>
            <a:r>
              <a:rPr lang="ru-RU" sz="1600" b="1" i="1" dirty="0" err="1">
                <a:effectLst/>
              </a:rPr>
              <a:t>Serviceable</a:t>
            </a:r>
            <a:r>
              <a:rPr lang="ru-RU" sz="1600" b="1" i="1" dirty="0">
                <a:effectLst/>
              </a:rPr>
              <a:t> &amp; </a:t>
            </a:r>
            <a:r>
              <a:rPr lang="ru-RU" sz="1600" b="1" i="1" dirty="0" err="1">
                <a:effectLst/>
              </a:rPr>
              <a:t>Obtainable</a:t>
            </a:r>
            <a:r>
              <a:rPr lang="ru-RU" sz="1600" b="1" i="1" dirty="0">
                <a:effectLst/>
              </a:rPr>
              <a:t> </a:t>
            </a:r>
            <a:r>
              <a:rPr lang="ru-RU" sz="1600" b="1" i="1" dirty="0" err="1">
                <a:effectLst/>
              </a:rPr>
              <a:t>Market</a:t>
            </a:r>
            <a:r>
              <a:rPr lang="ru-RU" sz="1600" b="1" i="1" dirty="0">
                <a:effectLst/>
              </a:rPr>
              <a:t>) – </a:t>
            </a:r>
            <a:r>
              <a:rPr lang="ru-RU" sz="1600" i="1" dirty="0"/>
              <a:t>863</a:t>
            </a:r>
            <a:r>
              <a:rPr lang="ru-RU" sz="1600" i="1" dirty="0">
                <a:effectLst/>
              </a:rPr>
              <a:t> человека, которые решили поменять и начать новый комплекс тренировок</a:t>
            </a:r>
            <a:endParaRPr lang="ru-RU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719832" y="98971"/>
            <a:ext cx="7776616" cy="58744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1214102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172739"/>
              </p:ext>
            </p:extLst>
          </p:nvPr>
        </p:nvGraphicFramePr>
        <p:xfrm>
          <a:off x="0" y="747044"/>
          <a:ext cx="10080626" cy="4680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12167">
                <a:tc row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2188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438859"/>
                  </a:ext>
                </a:extLst>
              </a:tr>
              <a:tr h="11492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800200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Молодые люди от 16 до 25 лет хотят вести здоровый образ жизни и желают изменить свою фигуру или вес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170910"/>
            <a:ext cx="2176902" cy="2672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979169">
              <a:lnSpc>
                <a:spcPts val="1500"/>
              </a:lnSpc>
              <a:spcBef>
                <a:spcPts val="1070"/>
              </a:spcBef>
              <a:tabLst>
                <a:tab pos="240665" algn="l"/>
                <a:tab pos="241300" algn="l"/>
              </a:tabLst>
            </a:pPr>
            <a:r>
              <a:rPr lang="ru-RU" sz="1200" spc="25" dirty="0">
                <a:latin typeface="Calibri"/>
                <a:cs typeface="Calibri"/>
              </a:rPr>
              <a:t>П</a:t>
            </a:r>
            <a:r>
              <a:rPr lang="ru-RU" sz="1200" spc="-25" dirty="0">
                <a:latin typeface="Calibri"/>
                <a:cs typeface="Calibri"/>
              </a:rPr>
              <a:t>е</a:t>
            </a:r>
            <a:r>
              <a:rPr lang="ru-RU" sz="1200" spc="5" dirty="0">
                <a:latin typeface="Calibri"/>
                <a:cs typeface="Calibri"/>
              </a:rPr>
              <a:t>рсо</a:t>
            </a:r>
            <a:r>
              <a:rPr lang="ru-RU" sz="1200" dirty="0">
                <a:latin typeface="Calibri"/>
                <a:cs typeface="Calibri"/>
              </a:rPr>
              <a:t>на</a:t>
            </a:r>
            <a:r>
              <a:rPr lang="ru-RU" sz="1200" spc="30" dirty="0">
                <a:latin typeface="Calibri"/>
                <a:cs typeface="Calibri"/>
              </a:rPr>
              <a:t>л</a:t>
            </a:r>
            <a:r>
              <a:rPr lang="ru-RU" sz="1200" spc="-10" dirty="0">
                <a:latin typeface="Calibri"/>
                <a:cs typeface="Calibri"/>
              </a:rPr>
              <a:t>и</a:t>
            </a:r>
            <a:r>
              <a:rPr lang="ru-RU" sz="1200" spc="10" dirty="0">
                <a:latin typeface="Calibri"/>
                <a:cs typeface="Calibri"/>
              </a:rPr>
              <a:t>з</a:t>
            </a:r>
            <a:r>
              <a:rPr lang="ru-RU" sz="1200" spc="-15" dirty="0">
                <a:latin typeface="Calibri"/>
                <a:cs typeface="Calibri"/>
              </a:rPr>
              <a:t>и</a:t>
            </a:r>
            <a:r>
              <a:rPr lang="ru-RU" sz="1200" spc="5" dirty="0">
                <a:latin typeface="Calibri"/>
                <a:cs typeface="Calibri"/>
              </a:rPr>
              <a:t>ров</a:t>
            </a:r>
            <a:r>
              <a:rPr lang="ru-RU" sz="1200" dirty="0">
                <a:latin typeface="Calibri"/>
                <a:cs typeface="Calibri"/>
              </a:rPr>
              <a:t>а</a:t>
            </a:r>
            <a:r>
              <a:rPr lang="ru-RU" sz="1200" spc="-5" dirty="0">
                <a:latin typeface="Calibri"/>
                <a:cs typeface="Calibri"/>
              </a:rPr>
              <a:t>нн</a:t>
            </a:r>
            <a:r>
              <a:rPr lang="ru-RU" sz="1200" spc="40" dirty="0">
                <a:latin typeface="Calibri"/>
                <a:cs typeface="Calibri"/>
              </a:rPr>
              <a:t>ы</a:t>
            </a:r>
            <a:r>
              <a:rPr lang="ru-RU" sz="1200" spc="10" dirty="0">
                <a:latin typeface="Calibri"/>
                <a:cs typeface="Calibri"/>
              </a:rPr>
              <a:t>е</a:t>
            </a:r>
            <a:r>
              <a:rPr lang="ru-RU" sz="1200" spc="-125" dirty="0">
                <a:latin typeface="Calibri"/>
                <a:cs typeface="Calibri"/>
              </a:rPr>
              <a:t> </a:t>
            </a:r>
            <a:r>
              <a:rPr lang="ru-RU" sz="1200" spc="-15" dirty="0">
                <a:latin typeface="Calibri"/>
                <a:cs typeface="Calibri"/>
              </a:rPr>
              <a:t>т</a:t>
            </a:r>
            <a:r>
              <a:rPr lang="ru-RU" sz="1200" spc="5" dirty="0">
                <a:latin typeface="Calibri"/>
                <a:cs typeface="Calibri"/>
              </a:rPr>
              <a:t>р</a:t>
            </a:r>
            <a:r>
              <a:rPr lang="ru-RU" sz="1200" spc="-25" dirty="0">
                <a:latin typeface="Calibri"/>
                <a:cs typeface="Calibri"/>
              </a:rPr>
              <a:t>е</a:t>
            </a:r>
            <a:r>
              <a:rPr lang="ru-RU" sz="1200" spc="-5" dirty="0">
                <a:latin typeface="Calibri"/>
                <a:cs typeface="Calibri"/>
              </a:rPr>
              <a:t>н</a:t>
            </a:r>
            <a:r>
              <a:rPr lang="ru-RU" sz="1200" spc="-10" dirty="0">
                <a:latin typeface="Calibri"/>
                <a:cs typeface="Calibri"/>
              </a:rPr>
              <a:t>и</a:t>
            </a:r>
            <a:r>
              <a:rPr lang="ru-RU" sz="1200" spc="5" dirty="0">
                <a:latin typeface="Calibri"/>
                <a:cs typeface="Calibri"/>
              </a:rPr>
              <a:t>ров</a:t>
            </a:r>
            <a:r>
              <a:rPr lang="ru-RU" sz="1200" spc="20" dirty="0">
                <a:latin typeface="Calibri"/>
                <a:cs typeface="Calibri"/>
              </a:rPr>
              <a:t>к</a:t>
            </a:r>
            <a:r>
              <a:rPr lang="ru-RU" sz="1200" spc="10" dirty="0">
                <a:latin typeface="Calibri"/>
                <a:cs typeface="Calibri"/>
              </a:rPr>
              <a:t>и</a:t>
            </a:r>
            <a:r>
              <a:rPr lang="ru-RU" sz="1200" spc="-40" dirty="0">
                <a:latin typeface="Calibri"/>
                <a:cs typeface="Calibri"/>
              </a:rPr>
              <a:t> </a:t>
            </a:r>
            <a:r>
              <a:rPr lang="ru-RU" sz="1200" spc="5" dirty="0">
                <a:latin typeface="Calibri"/>
                <a:cs typeface="Calibri"/>
              </a:rPr>
              <a:t>и  </a:t>
            </a:r>
            <a:r>
              <a:rPr lang="ru-RU" sz="1200" dirty="0">
                <a:latin typeface="Calibri"/>
                <a:cs typeface="Calibri"/>
              </a:rPr>
              <a:t>диетические</a:t>
            </a:r>
            <a:r>
              <a:rPr lang="ru-RU" sz="1200" spc="20" dirty="0">
                <a:latin typeface="Calibri"/>
                <a:cs typeface="Calibri"/>
              </a:rPr>
              <a:t> </a:t>
            </a:r>
            <a:r>
              <a:rPr lang="ru-RU" sz="1200" spc="5" dirty="0">
                <a:latin typeface="Calibri"/>
                <a:cs typeface="Calibri"/>
              </a:rPr>
              <a:t>рекомендации</a:t>
            </a:r>
            <a:endParaRPr lang="ru-RU" sz="1200" dirty="0">
              <a:latin typeface="Calibri"/>
              <a:cs typeface="Calibri"/>
            </a:endParaRPr>
          </a:p>
          <a:p>
            <a:pPr marL="12700" marR="931544">
              <a:lnSpc>
                <a:spcPts val="1500"/>
              </a:lnSpc>
              <a:spcBef>
                <a:spcPts val="985"/>
              </a:spcBef>
              <a:tabLst>
                <a:tab pos="240665" algn="l"/>
                <a:tab pos="241300" algn="l"/>
              </a:tabLst>
            </a:pPr>
            <a:r>
              <a:rPr lang="ru-RU" sz="1200" spc="45" dirty="0">
                <a:latin typeface="Calibri"/>
                <a:cs typeface="Calibri"/>
              </a:rPr>
              <a:t>О</a:t>
            </a:r>
            <a:r>
              <a:rPr lang="ru-RU" sz="1200" spc="-15" dirty="0">
                <a:latin typeface="Calibri"/>
                <a:cs typeface="Calibri"/>
              </a:rPr>
              <a:t>т</a:t>
            </a:r>
            <a:r>
              <a:rPr lang="ru-RU" sz="1200" spc="10" dirty="0">
                <a:latin typeface="Calibri"/>
                <a:cs typeface="Calibri"/>
              </a:rPr>
              <a:t>с</a:t>
            </a:r>
            <a:r>
              <a:rPr lang="ru-RU" sz="1200" spc="30" dirty="0">
                <a:latin typeface="Calibri"/>
                <a:cs typeface="Calibri"/>
              </a:rPr>
              <a:t>л</a:t>
            </a:r>
            <a:r>
              <a:rPr lang="ru-RU" sz="1200" spc="-25" dirty="0">
                <a:latin typeface="Calibri"/>
                <a:cs typeface="Calibri"/>
              </a:rPr>
              <a:t>е</a:t>
            </a:r>
            <a:r>
              <a:rPr lang="ru-RU" sz="1200" spc="5" dirty="0">
                <a:latin typeface="Calibri"/>
                <a:cs typeface="Calibri"/>
              </a:rPr>
              <a:t>ж</a:t>
            </a:r>
            <a:r>
              <a:rPr lang="ru-RU" sz="1200" spc="-10" dirty="0">
                <a:latin typeface="Calibri"/>
                <a:cs typeface="Calibri"/>
              </a:rPr>
              <a:t>и</a:t>
            </a:r>
            <a:r>
              <a:rPr lang="ru-RU" sz="1200" dirty="0">
                <a:latin typeface="Calibri"/>
                <a:cs typeface="Calibri"/>
              </a:rPr>
              <a:t>ва</a:t>
            </a:r>
            <a:r>
              <a:rPr lang="ru-RU" sz="1200" spc="-5" dirty="0">
                <a:latin typeface="Calibri"/>
                <a:cs typeface="Calibri"/>
              </a:rPr>
              <a:t>н</a:t>
            </a:r>
            <a:r>
              <a:rPr lang="ru-RU" sz="1200" spc="-10" dirty="0">
                <a:latin typeface="Calibri"/>
                <a:cs typeface="Calibri"/>
              </a:rPr>
              <a:t>и</a:t>
            </a:r>
            <a:r>
              <a:rPr lang="ru-RU" sz="1200" spc="10" dirty="0">
                <a:latin typeface="Calibri"/>
                <a:cs typeface="Calibri"/>
              </a:rPr>
              <a:t>е</a:t>
            </a:r>
            <a:r>
              <a:rPr lang="ru-RU" sz="1200" spc="-125" dirty="0">
                <a:latin typeface="Calibri"/>
                <a:cs typeface="Calibri"/>
              </a:rPr>
              <a:t> </a:t>
            </a:r>
            <a:r>
              <a:rPr lang="ru-RU" sz="1200" spc="15" dirty="0">
                <a:latin typeface="Calibri"/>
                <a:cs typeface="Calibri"/>
              </a:rPr>
              <a:t>п</a:t>
            </a:r>
            <a:r>
              <a:rPr lang="ru-RU" sz="1200" spc="5" dirty="0">
                <a:latin typeface="Calibri"/>
                <a:cs typeface="Calibri"/>
              </a:rPr>
              <a:t>ро</a:t>
            </a:r>
            <a:r>
              <a:rPr lang="ru-RU" sz="1200" spc="40" dirty="0">
                <a:latin typeface="Calibri"/>
                <a:cs typeface="Calibri"/>
              </a:rPr>
              <a:t>г</a:t>
            </a:r>
            <a:r>
              <a:rPr lang="ru-RU" sz="1200" spc="5" dirty="0">
                <a:latin typeface="Calibri"/>
                <a:cs typeface="Calibri"/>
              </a:rPr>
              <a:t>р</a:t>
            </a:r>
            <a:r>
              <a:rPr lang="ru-RU" sz="1200" spc="-25" dirty="0">
                <a:latin typeface="Calibri"/>
                <a:cs typeface="Calibri"/>
              </a:rPr>
              <a:t>е</a:t>
            </a:r>
            <a:r>
              <a:rPr lang="ru-RU" sz="1200" spc="10" dirty="0">
                <a:latin typeface="Calibri"/>
                <a:cs typeface="Calibri"/>
              </a:rPr>
              <a:t>сса</a:t>
            </a:r>
            <a:r>
              <a:rPr lang="ru-RU" sz="1200" spc="-100" dirty="0">
                <a:latin typeface="Calibri"/>
                <a:cs typeface="Calibri"/>
              </a:rPr>
              <a:t> </a:t>
            </a:r>
            <a:r>
              <a:rPr lang="ru-RU" sz="1200" spc="10" dirty="0">
                <a:latin typeface="Calibri"/>
                <a:cs typeface="Calibri"/>
              </a:rPr>
              <a:t>и</a:t>
            </a:r>
            <a:r>
              <a:rPr lang="ru-RU" sz="1200" spc="-40" dirty="0">
                <a:latin typeface="Calibri"/>
                <a:cs typeface="Calibri"/>
              </a:rPr>
              <a:t> </a:t>
            </a:r>
            <a:r>
              <a:rPr lang="ru-RU" sz="1200" spc="10" dirty="0">
                <a:latin typeface="Calibri"/>
                <a:cs typeface="Calibri"/>
              </a:rPr>
              <a:t>с</a:t>
            </a:r>
            <a:r>
              <a:rPr lang="ru-RU" sz="1200" spc="-20" dirty="0">
                <a:latin typeface="Calibri"/>
                <a:cs typeface="Calibri"/>
              </a:rPr>
              <a:t>т</a:t>
            </a:r>
            <a:r>
              <a:rPr lang="ru-RU" sz="1200" dirty="0">
                <a:latin typeface="Calibri"/>
                <a:cs typeface="Calibri"/>
              </a:rPr>
              <a:t>а</a:t>
            </a:r>
            <a:r>
              <a:rPr lang="ru-RU" sz="1200" spc="-15" dirty="0">
                <a:latin typeface="Calibri"/>
                <a:cs typeface="Calibri"/>
              </a:rPr>
              <a:t>т</a:t>
            </a:r>
            <a:r>
              <a:rPr lang="ru-RU" sz="1200" spc="-10" dirty="0">
                <a:latin typeface="Calibri"/>
                <a:cs typeface="Calibri"/>
              </a:rPr>
              <a:t>и</a:t>
            </a:r>
            <a:r>
              <a:rPr lang="ru-RU" sz="1200" spc="10" dirty="0">
                <a:latin typeface="Calibri"/>
                <a:cs typeface="Calibri"/>
              </a:rPr>
              <a:t>с</a:t>
            </a:r>
            <a:r>
              <a:rPr lang="ru-RU" sz="1200" spc="-20" dirty="0">
                <a:latin typeface="Calibri"/>
                <a:cs typeface="Calibri"/>
              </a:rPr>
              <a:t>т</a:t>
            </a:r>
            <a:r>
              <a:rPr lang="ru-RU" sz="1200" spc="-10" dirty="0">
                <a:latin typeface="Calibri"/>
                <a:cs typeface="Calibri"/>
              </a:rPr>
              <a:t>и</a:t>
            </a:r>
            <a:r>
              <a:rPr lang="ru-RU" sz="1200" spc="20" dirty="0">
                <a:latin typeface="Calibri"/>
                <a:cs typeface="Calibri"/>
              </a:rPr>
              <a:t>к</a:t>
            </a:r>
            <a:r>
              <a:rPr lang="ru-RU" sz="1200" spc="5" dirty="0">
                <a:latin typeface="Calibri"/>
                <a:cs typeface="Calibri"/>
              </a:rPr>
              <a:t>а  </a:t>
            </a:r>
            <a:r>
              <a:rPr lang="ru-RU" sz="1200" dirty="0">
                <a:latin typeface="Calibri"/>
                <a:cs typeface="Calibri"/>
              </a:rPr>
              <a:t>достижений</a:t>
            </a:r>
          </a:p>
          <a:p>
            <a:pPr marL="12700">
              <a:lnSpc>
                <a:spcPts val="1590"/>
              </a:lnSpc>
              <a:spcBef>
                <a:spcPts val="855"/>
              </a:spcBef>
              <a:tabLst>
                <a:tab pos="240665" algn="l"/>
                <a:tab pos="241300" algn="l"/>
              </a:tabLst>
            </a:pPr>
            <a:r>
              <a:rPr lang="ru-RU" sz="1200" dirty="0">
                <a:latin typeface="Calibri"/>
                <a:cs typeface="Calibri"/>
              </a:rPr>
              <a:t>Ин</a:t>
            </a:r>
            <a:r>
              <a:rPr lang="ru-RU" sz="1200" spc="-20" dirty="0">
                <a:latin typeface="Calibri"/>
                <a:cs typeface="Calibri"/>
              </a:rPr>
              <a:t>т</a:t>
            </a:r>
            <a:r>
              <a:rPr lang="ru-RU" sz="1200" spc="40" dirty="0">
                <a:latin typeface="Calibri"/>
                <a:cs typeface="Calibri"/>
              </a:rPr>
              <a:t>у</a:t>
            </a:r>
            <a:r>
              <a:rPr lang="ru-RU" sz="1200" spc="-10" dirty="0">
                <a:latin typeface="Calibri"/>
                <a:cs typeface="Calibri"/>
              </a:rPr>
              <a:t>и</a:t>
            </a:r>
            <a:r>
              <a:rPr lang="ru-RU" sz="1200" spc="-20" dirty="0">
                <a:latin typeface="Calibri"/>
                <a:cs typeface="Calibri"/>
              </a:rPr>
              <a:t>т</a:t>
            </a:r>
            <a:r>
              <a:rPr lang="ru-RU" sz="1200" spc="-10" dirty="0">
                <a:latin typeface="Calibri"/>
                <a:cs typeface="Calibri"/>
              </a:rPr>
              <a:t>и</a:t>
            </a:r>
            <a:r>
              <a:rPr lang="ru-RU" sz="1200" dirty="0">
                <a:latin typeface="Calibri"/>
                <a:cs typeface="Calibri"/>
              </a:rPr>
              <a:t>вн</a:t>
            </a:r>
            <a:r>
              <a:rPr lang="ru-RU" sz="1200" spc="40" dirty="0">
                <a:latin typeface="Calibri"/>
                <a:cs typeface="Calibri"/>
              </a:rPr>
              <a:t>ы</a:t>
            </a:r>
            <a:r>
              <a:rPr lang="ru-RU" sz="1200" spc="10" dirty="0">
                <a:latin typeface="Calibri"/>
                <a:cs typeface="Calibri"/>
              </a:rPr>
              <a:t>й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spc="10" dirty="0">
                <a:latin typeface="Calibri"/>
                <a:cs typeface="Calibri"/>
              </a:rPr>
              <a:t>и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spc="15" dirty="0">
                <a:latin typeface="Calibri"/>
                <a:cs typeface="Calibri"/>
              </a:rPr>
              <a:t>п</a:t>
            </a:r>
            <a:r>
              <a:rPr lang="ru-RU" sz="1200" spc="10" dirty="0">
                <a:latin typeface="Calibri"/>
                <a:cs typeface="Calibri"/>
              </a:rPr>
              <a:t>р</a:t>
            </a:r>
            <a:r>
              <a:rPr lang="ru-RU" sz="1200" spc="-10" dirty="0">
                <a:latin typeface="Calibri"/>
                <a:cs typeface="Calibri"/>
              </a:rPr>
              <a:t>и</a:t>
            </a:r>
            <a:r>
              <a:rPr lang="ru-RU" sz="1200" dirty="0">
                <a:latin typeface="Calibri"/>
                <a:cs typeface="Calibri"/>
              </a:rPr>
              <a:t>в</a:t>
            </a:r>
            <a:r>
              <a:rPr lang="ru-RU" sz="1200" spc="30" dirty="0">
                <a:latin typeface="Calibri"/>
                <a:cs typeface="Calibri"/>
              </a:rPr>
              <a:t>л</a:t>
            </a:r>
            <a:r>
              <a:rPr lang="ru-RU" sz="1200" spc="-25" dirty="0">
                <a:latin typeface="Calibri"/>
                <a:cs typeface="Calibri"/>
              </a:rPr>
              <a:t>е</a:t>
            </a:r>
            <a:r>
              <a:rPr lang="ru-RU" sz="1200" spc="20" dirty="0">
                <a:latin typeface="Calibri"/>
                <a:cs typeface="Calibri"/>
              </a:rPr>
              <a:t>к</a:t>
            </a:r>
            <a:r>
              <a:rPr lang="ru-RU" sz="1200" dirty="0">
                <a:latin typeface="Calibri"/>
                <a:cs typeface="Calibri"/>
              </a:rPr>
              <a:t>а</a:t>
            </a:r>
            <a:r>
              <a:rPr lang="ru-RU" sz="1200" spc="-20" dirty="0">
                <a:latin typeface="Calibri"/>
                <a:cs typeface="Calibri"/>
              </a:rPr>
              <a:t>т</a:t>
            </a:r>
            <a:r>
              <a:rPr lang="ru-RU" sz="1200" spc="-25" dirty="0">
                <a:latin typeface="Calibri"/>
                <a:cs typeface="Calibri"/>
              </a:rPr>
              <a:t>е</a:t>
            </a:r>
            <a:r>
              <a:rPr lang="ru-RU" sz="1200" spc="30" dirty="0">
                <a:latin typeface="Calibri"/>
                <a:cs typeface="Calibri"/>
              </a:rPr>
              <a:t>л</a:t>
            </a:r>
            <a:r>
              <a:rPr lang="ru-RU" sz="1200" spc="15" dirty="0">
                <a:latin typeface="Calibri"/>
                <a:cs typeface="Calibri"/>
              </a:rPr>
              <a:t>ь</a:t>
            </a:r>
            <a:r>
              <a:rPr lang="ru-RU" sz="1200" dirty="0">
                <a:latin typeface="Calibri"/>
                <a:cs typeface="Calibri"/>
              </a:rPr>
              <a:t>н</a:t>
            </a:r>
            <a:r>
              <a:rPr lang="ru-RU" sz="1200" spc="40" dirty="0">
                <a:latin typeface="Calibri"/>
                <a:cs typeface="Calibri"/>
              </a:rPr>
              <a:t>ы</a:t>
            </a:r>
            <a:r>
              <a:rPr lang="ru-RU" sz="1200" spc="10" dirty="0">
                <a:latin typeface="Calibri"/>
                <a:cs typeface="Calibri"/>
              </a:rPr>
              <a:t>й</a:t>
            </a:r>
            <a:r>
              <a:rPr lang="ru-RU" sz="1200" spc="-1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и</a:t>
            </a:r>
            <a:r>
              <a:rPr lang="ru-RU" sz="1200" dirty="0">
                <a:latin typeface="Calibri"/>
                <a:cs typeface="Calibri"/>
              </a:rPr>
              <a:t>н</a:t>
            </a:r>
            <a:r>
              <a:rPr lang="ru-RU" sz="1200" spc="-20" dirty="0">
                <a:latin typeface="Calibri"/>
                <a:cs typeface="Calibri"/>
              </a:rPr>
              <a:t>т</a:t>
            </a:r>
            <a:r>
              <a:rPr lang="ru-RU" sz="1200" spc="-25" dirty="0">
                <a:latin typeface="Calibri"/>
                <a:cs typeface="Calibri"/>
              </a:rPr>
              <a:t>е</a:t>
            </a:r>
            <a:r>
              <a:rPr lang="ru-RU" sz="1200" spc="10" dirty="0">
                <a:latin typeface="Calibri"/>
                <a:cs typeface="Calibri"/>
              </a:rPr>
              <a:t>р</a:t>
            </a:r>
            <a:r>
              <a:rPr lang="ru-RU" sz="1200" spc="25" dirty="0">
                <a:latin typeface="Calibri"/>
                <a:cs typeface="Calibri"/>
              </a:rPr>
              <a:t>ф</a:t>
            </a:r>
            <a:r>
              <a:rPr lang="ru-RU" sz="1200" spc="-25" dirty="0">
                <a:latin typeface="Calibri"/>
                <a:cs typeface="Calibri"/>
              </a:rPr>
              <a:t>е</a:t>
            </a:r>
            <a:r>
              <a:rPr lang="ru-RU" sz="1200" spc="-10" dirty="0">
                <a:latin typeface="Calibri"/>
                <a:cs typeface="Calibri"/>
              </a:rPr>
              <a:t>й</a:t>
            </a:r>
            <a:r>
              <a:rPr lang="ru-RU" sz="1200" spc="10" dirty="0">
                <a:latin typeface="Calibri"/>
                <a:cs typeface="Calibri"/>
              </a:rPr>
              <a:t>с </a:t>
            </a:r>
            <a:r>
              <a:rPr lang="ru-RU" sz="1200" spc="5" dirty="0">
                <a:latin typeface="Calibri"/>
                <a:cs typeface="Calibri"/>
              </a:rPr>
              <a:t>приложения</a:t>
            </a:r>
            <a:endParaRPr lang="ru-RU" sz="1200" dirty="0"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115940" y="2529018"/>
            <a:ext cx="1871960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Прямые (продажи через Интернет (сообщество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</a:rPr>
              <a:t>Вконтакте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</a:rPr>
              <a:t>Телеграм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 канал))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460378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spc="-30" dirty="0">
                <a:latin typeface="Calibri"/>
                <a:cs typeface="Calibri"/>
              </a:rPr>
              <a:t>п</a:t>
            </a:r>
            <a:r>
              <a:rPr lang="ru-RU" sz="1200" spc="-35" dirty="0">
                <a:latin typeface="Calibri"/>
                <a:cs typeface="Calibri"/>
              </a:rPr>
              <a:t>о</a:t>
            </a:r>
            <a:r>
              <a:rPr lang="ru-RU" sz="1200" dirty="0">
                <a:latin typeface="Calibri"/>
                <a:cs typeface="Calibri"/>
              </a:rPr>
              <a:t>дде</a:t>
            </a:r>
            <a:r>
              <a:rPr lang="ru-RU" sz="1200" spc="-30" dirty="0">
                <a:latin typeface="Calibri"/>
                <a:cs typeface="Calibri"/>
              </a:rPr>
              <a:t>р</a:t>
            </a:r>
            <a:r>
              <a:rPr lang="ru-RU" sz="1200" dirty="0">
                <a:latin typeface="Calibri"/>
                <a:cs typeface="Calibri"/>
              </a:rPr>
              <a:t>ж</a:t>
            </a:r>
            <a:r>
              <a:rPr lang="ru-RU" sz="1200" spc="-40" dirty="0">
                <a:latin typeface="Calibri"/>
                <a:cs typeface="Calibri"/>
              </a:rPr>
              <a:t>к</a:t>
            </a:r>
            <a:r>
              <a:rPr lang="ru-RU" sz="1200" dirty="0">
                <a:latin typeface="Calibri"/>
                <a:cs typeface="Calibri"/>
              </a:rPr>
              <a:t>а</a:t>
            </a:r>
            <a:r>
              <a:rPr lang="ru-RU" sz="1200" spc="45" dirty="0">
                <a:latin typeface="Calibri"/>
                <a:cs typeface="Calibri"/>
              </a:rPr>
              <a:t> </a:t>
            </a:r>
            <a:r>
              <a:rPr lang="ru-RU" sz="1200" spc="35" dirty="0">
                <a:latin typeface="Calibri"/>
                <a:cs typeface="Calibri"/>
              </a:rPr>
              <a:t>ч</a:t>
            </a:r>
            <a:r>
              <a:rPr lang="ru-RU" sz="1200" dirty="0">
                <a:latin typeface="Calibri"/>
                <a:cs typeface="Calibri"/>
              </a:rPr>
              <a:t>е</a:t>
            </a:r>
            <a:r>
              <a:rPr lang="ru-RU" sz="1200" spc="-30" dirty="0">
                <a:latin typeface="Calibri"/>
                <a:cs typeface="Calibri"/>
              </a:rPr>
              <a:t>р</a:t>
            </a:r>
            <a:r>
              <a:rPr lang="ru-RU" sz="1200" dirty="0">
                <a:latin typeface="Calibri"/>
                <a:cs typeface="Calibri"/>
              </a:rPr>
              <a:t>ез</a:t>
            </a:r>
            <a:r>
              <a:rPr lang="ru-RU" sz="1200" spc="-30" dirty="0">
                <a:latin typeface="Calibri"/>
                <a:cs typeface="Calibri"/>
              </a:rPr>
              <a:t> п</a:t>
            </a:r>
            <a:r>
              <a:rPr lang="ru-RU" sz="1200" spc="-35" dirty="0">
                <a:latin typeface="Calibri"/>
                <a:cs typeface="Calibri"/>
              </a:rPr>
              <a:t>р</a:t>
            </a:r>
            <a:r>
              <a:rPr lang="ru-RU" sz="1200" spc="20" dirty="0">
                <a:latin typeface="Calibri"/>
                <a:cs typeface="Calibri"/>
              </a:rPr>
              <a:t>и</a:t>
            </a:r>
            <a:r>
              <a:rPr lang="ru-RU" sz="1200" spc="-15" dirty="0">
                <a:latin typeface="Calibri"/>
                <a:cs typeface="Calibri"/>
              </a:rPr>
              <a:t>л</a:t>
            </a:r>
            <a:r>
              <a:rPr lang="ru-RU" sz="1200" spc="-35" dirty="0">
                <a:latin typeface="Calibri"/>
                <a:cs typeface="Calibri"/>
              </a:rPr>
              <a:t>о</a:t>
            </a:r>
            <a:r>
              <a:rPr lang="ru-RU" sz="1200" dirty="0">
                <a:latin typeface="Calibri"/>
                <a:cs typeface="Calibri"/>
              </a:rPr>
              <a:t>же</a:t>
            </a:r>
            <a:r>
              <a:rPr lang="ru-RU" sz="1200" spc="25" dirty="0">
                <a:latin typeface="Calibri"/>
                <a:cs typeface="Calibri"/>
              </a:rPr>
              <a:t>н</a:t>
            </a:r>
            <a:r>
              <a:rPr lang="ru-RU" sz="1200" spc="20" dirty="0">
                <a:latin typeface="Calibri"/>
                <a:cs typeface="Calibri"/>
              </a:rPr>
              <a:t>и</a:t>
            </a:r>
            <a:r>
              <a:rPr lang="ru-RU" sz="1200" dirty="0">
                <a:latin typeface="Calibri"/>
                <a:cs typeface="Calibri"/>
              </a:rPr>
              <a:t>е,  обратная</a:t>
            </a:r>
            <a:r>
              <a:rPr lang="ru-RU" sz="1200" spc="-25" dirty="0">
                <a:latin typeface="Calibri"/>
                <a:cs typeface="Calibri"/>
              </a:rPr>
              <a:t> </a:t>
            </a:r>
            <a:r>
              <a:rPr lang="ru-RU" sz="1200" spc="15" dirty="0">
                <a:latin typeface="Calibri"/>
                <a:cs typeface="Calibri"/>
              </a:rPr>
              <a:t>связь,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spc="5" dirty="0">
                <a:latin typeface="Calibri"/>
                <a:cs typeface="Calibri"/>
              </a:rPr>
              <a:t>обновления</a:t>
            </a:r>
            <a:r>
              <a:rPr lang="ru-RU" sz="1200" spc="-2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и</a:t>
            </a:r>
            <a:r>
              <a:rPr lang="ru-RU" sz="1200" spc="-25" dirty="0">
                <a:latin typeface="Calibri"/>
                <a:cs typeface="Calibri"/>
              </a:rPr>
              <a:t> </a:t>
            </a:r>
            <a:r>
              <a:rPr lang="ru-RU" sz="1200" spc="-5" dirty="0">
                <a:latin typeface="Calibri"/>
                <a:cs typeface="Calibri"/>
              </a:rPr>
              <a:t>улучшения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167409" y="3961785"/>
            <a:ext cx="4697440" cy="646331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продажа курса занятий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Реклама в телеграмм канале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108070" y="2485682"/>
            <a:ext cx="1849749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блок безопасности,  телефон,  выпуск приложения, компьютерное обеспечение, тестирование,</a:t>
            </a:r>
            <a:r>
              <a:rPr lang="ru-RU" sz="1200" kern="1200" spc="-3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разработчики, дизайнеры, серверы для облачных  вычислений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108071" y="1505842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>
                <a:latin typeface="Calibri"/>
                <a:cs typeface="Calibri"/>
              </a:rPr>
              <a:t>:</a:t>
            </a:r>
            <a:r>
              <a:rPr lang="ru-RU" sz="1200" spc="-6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разработка</a:t>
            </a:r>
            <a:r>
              <a:rPr lang="ru-RU" sz="1200" spc="-15" dirty="0">
                <a:latin typeface="Calibri"/>
                <a:cs typeface="Calibri"/>
              </a:rPr>
              <a:t> </a:t>
            </a:r>
            <a:r>
              <a:rPr lang="ru-RU" sz="1200" spc="-5" dirty="0">
                <a:latin typeface="Calibri"/>
                <a:cs typeface="Calibri"/>
              </a:rPr>
              <a:t>приложения,</a:t>
            </a:r>
            <a:r>
              <a:rPr lang="ru-RU" sz="1200" spc="-4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маркетинг</a:t>
            </a:r>
            <a:r>
              <a:rPr lang="ru-RU" sz="1200" spc="-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и </a:t>
            </a:r>
            <a:r>
              <a:rPr lang="ru-RU" sz="1200" spc="-254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продвижение,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spc="5" dirty="0">
                <a:latin typeface="Calibri"/>
                <a:cs typeface="Calibri"/>
              </a:rPr>
              <a:t>обслуживание</a:t>
            </a:r>
            <a:r>
              <a:rPr lang="ru-RU" sz="1200" spc="-45" dirty="0">
                <a:latin typeface="Calibri"/>
                <a:cs typeface="Calibri"/>
              </a:rPr>
              <a:t> </a:t>
            </a:r>
            <a:r>
              <a:rPr lang="ru-RU" sz="1200" spc="-5" dirty="0">
                <a:latin typeface="Calibri"/>
                <a:cs typeface="Calibri"/>
              </a:rPr>
              <a:t>пользователей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6" y="1526726"/>
            <a:ext cx="2467025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800"/>
              </a:spcAft>
              <a:tabLst>
                <a:tab pos="457200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Фитнес-клубы города Ижевск (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FitnessLady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RealFit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tabLst>
                <a:tab pos="457200" algn="l"/>
              </a:tabLst>
            </a:pPr>
            <a:r>
              <a:rPr lang="ru-RU" sz="1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фитнес-тренеры, спортивные клубы, поставщики  здорового питания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tabLst>
                <a:tab pos="457200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Социальные сети,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tabLst>
                <a:tab pos="457200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платформа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Play Market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51404" y="3918381"/>
            <a:ext cx="4988906" cy="1938992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Фиксированные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(постоянные) издержки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Электроэнергия, 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Интернет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Амортизация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Переменные издержки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НПД 4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%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3525" y="314995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6016" y="891059"/>
            <a:ext cx="8530246" cy="459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87003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9434" y="1821984"/>
            <a:ext cx="9710030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К концу 2023 года провести 224 онлайн тренировок </a:t>
            </a:r>
          </a:p>
          <a:p>
            <a:r>
              <a:rPr lang="ru-RU" sz="2400" dirty="0"/>
              <a:t>за счет привлечения клиентов с помощью Телеграмм канала</a:t>
            </a:r>
          </a:p>
          <a:p>
            <a:r>
              <a:rPr lang="ru-RU" sz="2400" dirty="0"/>
              <a:t>и сообщества </a:t>
            </a:r>
            <a:r>
              <a:rPr lang="ru-RU" sz="2400" dirty="0" err="1"/>
              <a:t>Вконтакте</a:t>
            </a:r>
            <a:r>
              <a:rPr lang="ru-RU" sz="2400" dirty="0"/>
              <a:t> с количеством подписчиков</a:t>
            </a:r>
          </a:p>
          <a:p>
            <a:r>
              <a:rPr lang="ru-RU" sz="2400" dirty="0"/>
              <a:t>не менее 1500 человек.</a:t>
            </a:r>
          </a:p>
          <a:p>
            <a:r>
              <a:rPr lang="ru-RU" sz="2400" dirty="0"/>
              <a:t>К концу 2024 года расширить вариантность тренировок и</a:t>
            </a:r>
          </a:p>
          <a:p>
            <a:r>
              <a:rPr lang="ru-RU" sz="2400" dirty="0"/>
              <a:t>добавить курс по правильному питанию с помощью плодотворной</a:t>
            </a:r>
          </a:p>
          <a:p>
            <a:r>
              <a:rPr lang="ru-RU" sz="2400" dirty="0"/>
              <a:t>работы и повышению знаний в сфере ЗОЖ.</a:t>
            </a: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1646239"/>
              </p:ext>
            </p:extLst>
          </p:nvPr>
        </p:nvGraphicFramePr>
        <p:xfrm>
          <a:off x="143768" y="1467123"/>
          <a:ext cx="9793089" cy="2870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lang="ru-RU" dirty="0"/>
                        <a:t>Покупка рекламы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5000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Собственные</a:t>
                      </a:r>
                      <a:r>
                        <a:rPr lang="ru-RU" baseline="0" dirty="0"/>
                        <a:t> средства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dirty="0"/>
                        <a:t>Штатив</a:t>
                      </a:r>
                      <a:r>
                        <a:rPr lang="ru-RU" baseline="0" dirty="0"/>
                        <a:t> или монопод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1500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Собственные средства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152678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dirty="0"/>
                        <a:t>Оплата интернета (в месяц)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420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Собственные средства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70815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1800" spc="-5" dirty="0">
                          <a:latin typeface="+mn-lt"/>
                          <a:cs typeface="Calibri"/>
                        </a:rPr>
                        <a:t>Покупка</a:t>
                      </a:r>
                      <a:r>
                        <a:rPr lang="ru-RU" sz="1800" spc="17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1800" spc="5" dirty="0">
                          <a:latin typeface="+mn-lt"/>
                          <a:cs typeface="Calibri"/>
                        </a:rPr>
                        <a:t>аккаунта </a:t>
                      </a:r>
                      <a:r>
                        <a:rPr lang="ru-RU" sz="1800" spc="-47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1800" dirty="0">
                          <a:latin typeface="+mn-lt"/>
                          <a:cs typeface="Calibri"/>
                        </a:rPr>
                        <a:t>разработчика</a:t>
                      </a:r>
                      <a:r>
                        <a:rPr lang="ru-RU" sz="1800" spc="19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1800" spc="10" dirty="0">
                          <a:latin typeface="+mn-lt"/>
                          <a:cs typeface="Calibri"/>
                        </a:rPr>
                        <a:t>в</a:t>
                      </a:r>
                      <a:r>
                        <a:rPr lang="ru-RU" sz="1800" spc="4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1800" dirty="0">
                          <a:latin typeface="+mn-lt"/>
                          <a:cs typeface="Calibri"/>
                        </a:rPr>
                        <a:t>Play</a:t>
                      </a:r>
                      <a:r>
                        <a:rPr lang="ru-RU" sz="1800" spc="3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1800" spc="-10" dirty="0">
                          <a:latin typeface="+mn-lt"/>
                          <a:cs typeface="Calibri"/>
                        </a:rPr>
                        <a:t>Market</a:t>
                      </a:r>
                      <a:endParaRPr lang="ru-RU" dirty="0"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Собственные средства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112579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8920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14995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78500" lnSpcReduction="10000"/>
          </a:bodyPr>
          <a:lstStyle/>
          <a:p>
            <a:r>
              <a:rPr lang="ru-RU" sz="3200" i="1" dirty="0">
                <a:ea typeface="MS Gothic" pitchFamily="49" charset="-128"/>
              </a:rPr>
              <a:t>Организационно-правовая форма: </a:t>
            </a:r>
            <a:r>
              <a:rPr lang="ru-RU" sz="3200" i="1" dirty="0" err="1">
                <a:ea typeface="MS Gothic" pitchFamily="49" charset="-128"/>
              </a:rPr>
              <a:t>самозанятость</a:t>
            </a:r>
            <a:r>
              <a:rPr lang="ru-RU" sz="3200" i="1" dirty="0">
                <a:ea typeface="MS Gothic" pitchFamily="49" charset="-128"/>
              </a:rPr>
              <a:t>, потому что налоговая нагрузка меньше, чем у наёмных работников и ИП.</a:t>
            </a:r>
            <a:endParaRPr lang="ru-RU" sz="3200" dirty="0"/>
          </a:p>
          <a:p>
            <a:endParaRPr lang="ru-RU" sz="3200" dirty="0"/>
          </a:p>
          <a:p>
            <a:r>
              <a:rPr lang="ru-RU" sz="3200" dirty="0" err="1"/>
              <a:t>Самозанятые</a:t>
            </a:r>
            <a:r>
              <a:rPr lang="ru-RU" sz="3200" dirty="0"/>
              <a:t> платят единый налог. Они могут сотрудничать с обычными гражданами, с организациями и ИП. При работе с гражданами налог </a:t>
            </a:r>
            <a:r>
              <a:rPr lang="ru-RU" sz="3200" b="1" dirty="0"/>
              <a:t>4% от дохода.</a:t>
            </a:r>
            <a:endParaRPr lang="ru-RU" sz="3200" dirty="0"/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9596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929591"/>
              </p:ext>
            </p:extLst>
          </p:nvPr>
        </p:nvGraphicFramePr>
        <p:xfrm>
          <a:off x="2664052" y="982800"/>
          <a:ext cx="5400596" cy="4435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431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1743426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255661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197224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197224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197224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197224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197224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197224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197224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197224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197224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197224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197224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197224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686390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228292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282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28292">
                <a:tc gridSpan="16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22829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22829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2829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22829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22829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2829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22829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926052"/>
                  </a:ext>
                </a:extLst>
              </a:tr>
              <a:tr h="22829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33256"/>
                  </a:ext>
                </a:extLst>
              </a:tr>
              <a:tr h="22829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22829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22829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228292">
                <a:tc gridSpan="16"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22829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350551"/>
              </p:ext>
            </p:extLst>
          </p:nvPr>
        </p:nvGraphicFramePr>
        <p:xfrm>
          <a:off x="106811" y="982804"/>
          <a:ext cx="9882726" cy="44355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5434">
                  <a:extLst>
                    <a:ext uri="{9D8B030D-6E8A-4147-A177-3AD203B41FA5}">
                      <a16:colId xmlns:a16="http://schemas.microsoft.com/office/drawing/2014/main" val="4261119509"/>
                    </a:ext>
                  </a:extLst>
                </a:gridCol>
                <a:gridCol w="3969191">
                  <a:extLst>
                    <a:ext uri="{9D8B030D-6E8A-4147-A177-3AD203B41FA5}">
                      <a16:colId xmlns:a16="http://schemas.microsoft.com/office/drawing/2014/main" val="4228621109"/>
                    </a:ext>
                  </a:extLst>
                </a:gridCol>
                <a:gridCol w="1508292">
                  <a:extLst>
                    <a:ext uri="{9D8B030D-6E8A-4147-A177-3AD203B41FA5}">
                      <a16:colId xmlns:a16="http://schemas.microsoft.com/office/drawing/2014/main" val="4277318866"/>
                    </a:ext>
                  </a:extLst>
                </a:gridCol>
                <a:gridCol w="952606">
                  <a:extLst>
                    <a:ext uri="{9D8B030D-6E8A-4147-A177-3AD203B41FA5}">
                      <a16:colId xmlns:a16="http://schemas.microsoft.com/office/drawing/2014/main" val="3077048412"/>
                    </a:ext>
                  </a:extLst>
                </a:gridCol>
                <a:gridCol w="952606">
                  <a:extLst>
                    <a:ext uri="{9D8B030D-6E8A-4147-A177-3AD203B41FA5}">
                      <a16:colId xmlns:a16="http://schemas.microsoft.com/office/drawing/2014/main" val="293762569"/>
                    </a:ext>
                  </a:extLst>
                </a:gridCol>
                <a:gridCol w="714455">
                  <a:extLst>
                    <a:ext uri="{9D8B030D-6E8A-4147-A177-3AD203B41FA5}">
                      <a16:colId xmlns:a16="http://schemas.microsoft.com/office/drawing/2014/main" val="1873115559"/>
                    </a:ext>
                  </a:extLst>
                </a:gridCol>
                <a:gridCol w="1270142">
                  <a:extLst>
                    <a:ext uri="{9D8B030D-6E8A-4147-A177-3AD203B41FA5}">
                      <a16:colId xmlns:a16="http://schemas.microsoft.com/office/drawing/2014/main" val="2815420422"/>
                    </a:ext>
                  </a:extLst>
                </a:gridCol>
              </a:tblGrid>
              <a:tr h="348169">
                <a:tc>
                  <a:txBody>
                    <a:bodyPr/>
                    <a:lstStyle/>
                    <a:p>
                      <a:r>
                        <a:rPr lang="ru-RU" sz="1600" dirty="0"/>
                        <a:t>№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БЮДЖЕТ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Ед. изм.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июнь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июль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…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ИТОГО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046394487"/>
                  </a:ext>
                </a:extLst>
              </a:tr>
              <a:tr h="369352">
                <a:tc gridSpan="7">
                  <a:txBody>
                    <a:bodyPr/>
                    <a:lstStyle/>
                    <a:p>
                      <a:pPr algn="ctr"/>
                      <a:r>
                        <a:rPr lang="ru-RU" sz="1300" dirty="0"/>
                        <a:t>БЮДЖЕТ ОПЕРАЦИОННОЙ</a:t>
                      </a:r>
                      <a:r>
                        <a:rPr lang="ru-RU" sz="1300" baseline="0" dirty="0"/>
                        <a:t> ДЕЯТЕЛЬНОСТИ</a:t>
                      </a:r>
                      <a:endParaRPr lang="ru-RU" sz="1300" dirty="0"/>
                    </a:p>
                  </a:txBody>
                  <a:tcPr marL="100806" marR="100806" marT="37804" marB="37804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027376"/>
                  </a:ext>
                </a:extLst>
              </a:tr>
              <a:tr h="381230">
                <a:tc>
                  <a:txBody>
                    <a:bodyPr/>
                    <a:lstStyle/>
                    <a:p>
                      <a:r>
                        <a:rPr lang="ru-RU" sz="1200" dirty="0"/>
                        <a:t>1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ДОХОДЫ ОТ ОПЕРАЦИОННОЙ</a:t>
                      </a:r>
                      <a:r>
                        <a:rPr lang="ru-RU" sz="1200" baseline="0" dirty="0"/>
                        <a:t> ДЕЯТЕЛЬНОСТИ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2500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2500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30000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680765775"/>
                  </a:ext>
                </a:extLst>
              </a:tr>
              <a:tr h="313928">
                <a:tc>
                  <a:txBody>
                    <a:bodyPr/>
                    <a:lstStyle/>
                    <a:p>
                      <a:r>
                        <a:rPr lang="ru-RU" sz="1200" dirty="0"/>
                        <a:t>2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РАСХОДЫ НА ОПЕРАЦИОННУЮ ДЕЯТЕЛЬНОСТЬ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1960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1960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23520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3483188245"/>
                  </a:ext>
                </a:extLst>
              </a:tr>
              <a:tr h="313928">
                <a:tc>
                  <a:txBody>
                    <a:bodyPr/>
                    <a:lstStyle/>
                    <a:p>
                      <a:r>
                        <a:rPr lang="ru-RU" sz="1200" dirty="0"/>
                        <a:t>3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b="1" dirty="0"/>
                        <a:t>Постоянные</a:t>
                      </a:r>
                      <a:r>
                        <a:rPr lang="ru-RU" sz="1200" b="1" baseline="0" dirty="0"/>
                        <a:t> расходы</a:t>
                      </a:r>
                      <a:endParaRPr lang="ru-RU" sz="1200" b="1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b="1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1860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1860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22320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801284423"/>
                  </a:ext>
                </a:extLst>
              </a:tr>
              <a:tr h="313928">
                <a:tc>
                  <a:txBody>
                    <a:bodyPr/>
                    <a:lstStyle/>
                    <a:p>
                      <a:r>
                        <a:rPr lang="ru-RU" sz="1200" dirty="0"/>
                        <a:t>3.1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Интернет</a:t>
                      </a:r>
                      <a:r>
                        <a:rPr lang="ru-RU" sz="1200" baseline="0" dirty="0"/>
                        <a:t> провайдер</a:t>
                      </a:r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420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420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5040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3485045647"/>
                  </a:ext>
                </a:extLst>
              </a:tr>
              <a:tr h="313928">
                <a:tc>
                  <a:txBody>
                    <a:bodyPr/>
                    <a:lstStyle/>
                    <a:p>
                      <a:r>
                        <a:rPr lang="ru-RU" sz="1200" dirty="0"/>
                        <a:t>3.2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Электроэнергия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600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600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7200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3203940284"/>
                  </a:ext>
                </a:extLst>
              </a:tr>
              <a:tr h="313928">
                <a:tc>
                  <a:txBody>
                    <a:bodyPr/>
                    <a:lstStyle/>
                    <a:p>
                      <a:r>
                        <a:rPr lang="ru-RU" sz="1200" dirty="0"/>
                        <a:t>3.3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Амортизация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840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840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10080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1927257558"/>
                  </a:ext>
                </a:extLst>
              </a:tr>
              <a:tr h="313928">
                <a:tc>
                  <a:txBody>
                    <a:bodyPr/>
                    <a:lstStyle/>
                    <a:p>
                      <a:r>
                        <a:rPr lang="ru-RU" sz="1200" dirty="0"/>
                        <a:t>4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b="1" dirty="0"/>
                        <a:t>Переменные расходы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b="1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1200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2344087252"/>
                  </a:ext>
                </a:extLst>
              </a:tr>
              <a:tr h="313928"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4.2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Налог 4%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1200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2527049124"/>
                  </a:ext>
                </a:extLst>
              </a:tr>
              <a:tr h="346129">
                <a:tc>
                  <a:txBody>
                    <a:bodyPr/>
                    <a:lstStyle/>
                    <a:p>
                      <a:r>
                        <a:rPr lang="ru-RU" sz="1200" b="0" dirty="0"/>
                        <a:t>5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b="1" dirty="0"/>
                        <a:t>ПРИБЫЛЬ /чистая прибыль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540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540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6480</a:t>
                      </a:r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410094804"/>
                  </a:ext>
                </a:extLst>
              </a:tr>
              <a:tr h="369352">
                <a:tc gridSpan="7"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БЮДЖЕТ ИНВЕСТИЦИОННОЙ</a:t>
                      </a:r>
                      <a:r>
                        <a:rPr lang="ru-RU" sz="1200" b="0" baseline="0" dirty="0"/>
                        <a:t> ДЕЯТЕЛЬНОСТИ</a:t>
                      </a:r>
                      <a:endParaRPr lang="ru-RU" sz="1200" b="0" dirty="0"/>
                    </a:p>
                  </a:txBody>
                  <a:tcPr marL="100806" marR="100806" marT="37804" marB="37804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547393"/>
                  </a:ext>
                </a:extLst>
              </a:tr>
              <a:tr h="423835">
                <a:tc>
                  <a:txBody>
                    <a:bodyPr/>
                    <a:lstStyle/>
                    <a:p>
                      <a:r>
                        <a:rPr lang="ru-RU" sz="1200" b="0" dirty="0"/>
                        <a:t>6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b="0" dirty="0"/>
                        <a:t>Стартовые инвестиции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b="1" dirty="0"/>
                        <a:t>Руб.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8920</a:t>
                      </a: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00806" marR="100806" marT="37804" marB="37804"/>
                </a:tc>
                <a:extLst>
                  <a:ext uri="{0D108BD9-81ED-4DB2-BD59-A6C34878D82A}">
                    <a16:rowId xmlns:a16="http://schemas.microsoft.com/office/drawing/2014/main" val="91617447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398997" y="0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(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период с начала работы за 19 месяцев, с июня 2023 по декабрь 2024)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586954"/>
              </p:ext>
            </p:extLst>
          </p:nvPr>
        </p:nvGraphicFramePr>
        <p:xfrm>
          <a:off x="273538" y="747044"/>
          <a:ext cx="9591311" cy="44464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3490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1874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273497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02450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2370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989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Количество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 (1 курс)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2218468"/>
                  </a:ext>
                </a:extLst>
              </a:tr>
              <a:tr h="5957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5957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23520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89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6480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24445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0382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23250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24445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989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5957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989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27,6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3" t="16456" r="9868" b="9924"/>
          <a:stretch/>
        </p:blipFill>
        <p:spPr>
          <a:xfrm>
            <a:off x="-1" y="-189061"/>
            <a:ext cx="10080625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t="6296" b="5749"/>
          <a:stretch/>
        </p:blipFill>
        <p:spPr>
          <a:xfrm>
            <a:off x="863849" y="1107084"/>
            <a:ext cx="2304256" cy="27166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6176" y="982801"/>
            <a:ext cx="4392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Юля Попова</a:t>
            </a:r>
          </a:p>
          <a:p>
            <a:r>
              <a:rPr lang="ru-RU" dirty="0"/>
              <a:t>+7(952)-334-22-46</a:t>
            </a:r>
          </a:p>
          <a:p>
            <a:r>
              <a:rPr lang="en-US" dirty="0">
                <a:hlinkClick r:id="rId4"/>
              </a:rPr>
              <a:t>yulya.pop2017@yandex.ru</a:t>
            </a:r>
            <a:endParaRPr lang="ru-RU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560" y="890479"/>
            <a:ext cx="2304256" cy="2497839"/>
          </a:xfrm>
          <a:prstGeom prst="rect">
            <a:avLst/>
          </a:prstGeom>
        </p:spPr>
      </p:pic>
      <p:pic>
        <p:nvPicPr>
          <p:cNvPr id="6" name="Рисунок 5" descr="https://sun9-69.userapi.com/impg/lmChzTA3GXhrV_s-rtP0ISGJcL9bNII8TzwVlA/4Mzt5AWTvIo.jpg?size=1448x1448&amp;quality=95&amp;sign=311092eb9959136f560a66339e760cc7&amp;type=album">
            <a:extLst>
              <a:ext uri="{FF2B5EF4-FFF2-40B4-BE49-F238E27FC236}">
                <a16:creationId xmlns:a16="http://schemas.microsoft.com/office/drawing/2014/main" id="{0320A969-C3F6-5E75-C114-0901052719B2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754" y="3411339"/>
            <a:ext cx="2270094" cy="217479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2F57D27-A422-64D9-F154-92B0DF87A798}"/>
              </a:ext>
            </a:extLst>
          </p:cNvPr>
          <p:cNvSpPr txBox="1"/>
          <p:nvPr/>
        </p:nvSpPr>
        <p:spPr>
          <a:xfrm>
            <a:off x="2521040" y="2676385"/>
            <a:ext cx="496754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800" dirty="0"/>
              <a:t>Коробейникова Дарья Сергеевна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800" b="1" dirty="0"/>
              <a:t>+79199106873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8458</TotalTime>
  <Words>1011</Words>
  <Application>Microsoft Office PowerPoint</Application>
  <PresentationFormat>Произвольный</PresentationFormat>
  <Paragraphs>260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MS Gothic</vt:lpstr>
      <vt:lpstr>Arial</vt:lpstr>
      <vt:lpstr>Calibri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( период с начала работы за 19 месяцев, с июня 2023 по декабрь 2024)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Александр Семенов</cp:lastModifiedBy>
  <cp:revision>74</cp:revision>
  <dcterms:created xsi:type="dcterms:W3CDTF">2022-10-14T10:42:52Z</dcterms:created>
  <dcterms:modified xsi:type="dcterms:W3CDTF">2023-08-11T11:04:03Z</dcterms:modified>
  <dc:language>ru-RU</dc:language>
</cp:coreProperties>
</file>