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22"/>
  </p:notesMasterIdLst>
  <p:sldIdLst>
    <p:sldId id="256" r:id="rId3"/>
    <p:sldId id="257" r:id="rId4"/>
    <p:sldId id="258" r:id="rId5"/>
    <p:sldId id="269" r:id="rId6"/>
    <p:sldId id="276" r:id="rId7"/>
    <p:sldId id="278" r:id="rId8"/>
    <p:sldId id="279" r:id="rId9"/>
    <p:sldId id="284" r:id="rId10"/>
    <p:sldId id="259" r:id="rId11"/>
    <p:sldId id="260" r:id="rId12"/>
    <p:sldId id="261" r:id="rId13"/>
    <p:sldId id="281" r:id="rId14"/>
    <p:sldId id="282" r:id="rId15"/>
    <p:sldId id="264" r:id="rId16"/>
    <p:sldId id="285" r:id="rId17"/>
    <p:sldId id="265" r:id="rId18"/>
    <p:sldId id="267" r:id="rId19"/>
    <p:sldId id="266" r:id="rId20"/>
    <p:sldId id="268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2F2D"/>
    <a:srgbClr val="ADDAE3"/>
    <a:srgbClr val="FCAF17"/>
    <a:srgbClr val="FFFFFF"/>
    <a:srgbClr val="FDDB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A9EB75D-0084-4CC4-AA96-6664266ADF23}">
  <a:tblStyle styleId="{7A9EB75D-0084-4CC4-AA96-6664266ADF2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2" autoAdjust="0"/>
    <p:restoredTop sz="94000" autoAdjust="0"/>
  </p:normalViewPr>
  <p:slideViewPr>
    <p:cSldViewPr snapToGrid="0">
      <p:cViewPr varScale="1">
        <p:scale>
          <a:sx n="117" d="100"/>
          <a:sy n="117" d="100"/>
        </p:scale>
        <p:origin x="403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876251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1266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55247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2758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77045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12239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9" name="Google Shape;17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44894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7" name="Google Shape;1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69291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62515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3" name="Google Shape;21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08986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2184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805952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3401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98855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>
            <a:spLocks noGrp="1"/>
          </p:cNvSpPr>
          <p:nvPr>
            <p:ph type="body" idx="1"/>
          </p:nvPr>
        </p:nvSpPr>
        <p:spPr>
          <a:xfrm>
            <a:off x="401726" y="1581625"/>
            <a:ext cx="4574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31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Арктический пикник</a:t>
            </a:r>
            <a:r>
              <a:rPr lang="ru" sz="2200"/>
              <a:t> </a:t>
            </a:r>
            <a:endParaRPr sz="2200"/>
          </a:p>
        </p:txBody>
      </p:sp>
      <p:pic>
        <p:nvPicPr>
          <p:cNvPr id="105" name="Google Shape;105;p25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845677" y="2089536"/>
            <a:ext cx="2451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Наборы блюд для пикника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6"/>
          <p:cNvSpPr txBox="1">
            <a:spLocks noGrp="1"/>
          </p:cNvSpPr>
          <p:nvPr>
            <p:ph type="body" idx="1"/>
          </p:nvPr>
        </p:nvSpPr>
        <p:spPr>
          <a:xfrm>
            <a:off x="540575" y="2516005"/>
            <a:ext cx="5826368" cy="189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19200" lvl="0" indent="-394969">
              <a:lnSpc>
                <a:spcPct val="150000"/>
              </a:lnSpc>
              <a:buClr>
                <a:srgbClr val="8F00FF"/>
              </a:buClr>
              <a:buSzPts val="1420"/>
              <a:buFont typeface="Raleway"/>
              <a:buChar char="●"/>
            </a:pPr>
            <a:r>
              <a:rPr lang="ru" sz="1600" dirty="0">
                <a:solidFill>
                  <a:srgbClr val="000000"/>
                </a:solidFill>
                <a:sym typeface="Raleway"/>
              </a:rPr>
              <a:t>туристический спрос (</a:t>
            </a:r>
            <a:r>
              <a:rPr lang="ru-RU" sz="1600" dirty="0">
                <a:solidFill>
                  <a:srgbClr val="000000"/>
                </a:solidFill>
              </a:rPr>
              <a:t>турпоток в Мурманскую область в 2022 году составил почти 540 тысяч человек – Комитет по туризму Мурманской области)</a:t>
            </a:r>
            <a:r>
              <a:rPr lang="ru" sz="1600" dirty="0">
                <a:solidFill>
                  <a:srgbClr val="000000"/>
                </a:solidFill>
                <a:sym typeface="Raleway"/>
              </a:rPr>
              <a:t>;</a:t>
            </a:r>
          </a:p>
          <a:p>
            <a:pPr marL="1219200" marR="0" lvl="0" indent="-39496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20"/>
              <a:buFont typeface="Raleway"/>
              <a:buChar char="●"/>
            </a:pPr>
            <a:r>
              <a:rPr lang="ru-RU" sz="1600" dirty="0">
                <a:solidFill>
                  <a:srgbClr val="000000"/>
                </a:solidFill>
                <a:sym typeface="Raleway"/>
              </a:rPr>
              <a:t>разнообразие досуга жителей города.</a:t>
            </a:r>
            <a:endParaRPr sz="1600" dirty="0">
              <a:solidFill>
                <a:srgbClr val="000000"/>
              </a:solidFill>
              <a:sym typeface="Raleway"/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/>
          <p:nvPr/>
        </p:nvSpPr>
        <p:spPr>
          <a:xfrm>
            <a:off x="7229232" y="321818"/>
            <a:ext cx="265500" cy="48216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540575" y="88470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9" name="Google Shape;129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0" name="Google Shape;130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216872" y="1541404"/>
            <a:ext cx="2113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Raleway SemiBold"/>
                <a:ea typeface="Raleway SemiBold"/>
                <a:cs typeface="Raleway SemiBold"/>
              </a:rPr>
              <a:t>ВЫСОКАЯ</a:t>
            </a:r>
            <a:endParaRPr lang="ru-RU" sz="300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Raleway SemiBold"/>
              <a:ea typeface="Raleway SemiBold"/>
              <a:cs typeface="Raleway Semi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3224" y="2040873"/>
            <a:ext cx="1334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Почему же?</a:t>
            </a:r>
          </a:p>
        </p:txBody>
      </p:sp>
      <p:sp>
        <p:nvSpPr>
          <p:cNvPr id="4" name="Google Shape;141;p27">
            <a:extLst>
              <a:ext uri="{FF2B5EF4-FFF2-40B4-BE49-F238E27FC236}">
                <a16:creationId xmlns="" xmlns:a16="http://schemas.microsoft.com/office/drawing/2014/main" id="{96D8F4BD-424C-CBD8-15AA-7E3CBD125BB6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142;p27">
            <a:extLst>
              <a:ext uri="{FF2B5EF4-FFF2-40B4-BE49-F238E27FC236}">
                <a16:creationId xmlns="" xmlns:a16="http://schemas.microsoft.com/office/drawing/2014/main" id="{BC97DF8E-33C4-72C0-2BFE-FBA03BC13817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>
            <a:spLocks noGrp="1"/>
          </p:cNvSpPr>
          <p:nvPr>
            <p:ph type="title"/>
          </p:nvPr>
        </p:nvSpPr>
        <p:spPr>
          <a:xfrm>
            <a:off x="1373006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1" name="Google Shape;141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8" name="Google Shape;14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Равнобедренный треугольник 11"/>
          <p:cNvSpPr/>
          <p:nvPr/>
        </p:nvSpPr>
        <p:spPr>
          <a:xfrm>
            <a:off x="1530096" y="1226259"/>
            <a:ext cx="5636079" cy="3547745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4" name="Надпись 7"/>
          <p:cNvSpPr txBox="1"/>
          <p:nvPr/>
        </p:nvSpPr>
        <p:spPr>
          <a:xfrm>
            <a:off x="3449003" y="1931305"/>
            <a:ext cx="1798264" cy="50292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Гурманы-путешественники</a:t>
            </a:r>
            <a:endParaRPr lang="ru-RU" sz="1200" dirty="0">
              <a:solidFill>
                <a:srgbClr val="002060"/>
              </a:solidFill>
              <a:effectLst/>
              <a:latin typeface="Raleway Semi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Надпись 8"/>
          <p:cNvSpPr txBox="1"/>
          <p:nvPr/>
        </p:nvSpPr>
        <p:spPr>
          <a:xfrm>
            <a:off x="3642539" y="2758379"/>
            <a:ext cx="1411191" cy="35424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Пикничисты</a:t>
            </a:r>
            <a:endParaRPr lang="ru-RU" sz="1200" dirty="0">
              <a:solidFill>
                <a:srgbClr val="002060"/>
              </a:solidFill>
              <a:effectLst/>
              <a:latin typeface="Raleway SemiBold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6" name="Надпись 9"/>
          <p:cNvSpPr txBox="1"/>
          <p:nvPr/>
        </p:nvSpPr>
        <p:spPr>
          <a:xfrm>
            <a:off x="3528060" y="3530727"/>
            <a:ext cx="1661160" cy="44005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Собиратели</a:t>
            </a:r>
            <a:endParaRPr lang="ru-RU" sz="1200" dirty="0">
              <a:solidFill>
                <a:srgbClr val="002060"/>
              </a:solidFill>
              <a:effectLst/>
              <a:latin typeface="Raleway Semi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Надпись 10"/>
          <p:cNvSpPr txBox="1"/>
          <p:nvPr/>
        </p:nvSpPr>
        <p:spPr>
          <a:xfrm>
            <a:off x="3785316" y="4260754"/>
            <a:ext cx="1146647" cy="3048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Домоседы</a:t>
            </a:r>
            <a:endParaRPr lang="ru-RU" sz="1200" dirty="0">
              <a:solidFill>
                <a:srgbClr val="002060"/>
              </a:solidFill>
              <a:effectLst/>
              <a:latin typeface="Raleway SemiBold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dirty="0">
              <a:solidFill>
                <a:srgbClr val="002060"/>
              </a:solidFill>
              <a:effectLst/>
              <a:latin typeface="Raleway Semi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2118360" y="4052304"/>
            <a:ext cx="4480560" cy="0"/>
          </a:xfrm>
          <a:prstGeom prst="line">
            <a:avLst/>
          </a:prstGeom>
          <a:ln w="19050"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672080" y="3348788"/>
            <a:ext cx="3356626" cy="0"/>
          </a:xfrm>
          <a:prstGeom prst="line">
            <a:avLst/>
          </a:prstGeom>
          <a:ln w="19050"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3329940" y="2519658"/>
            <a:ext cx="2042160" cy="2562"/>
          </a:xfrm>
          <a:prstGeom prst="line">
            <a:avLst/>
          </a:prstGeom>
          <a:ln w="19050"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ятиугольник 30"/>
          <p:cNvSpPr/>
          <p:nvPr/>
        </p:nvSpPr>
        <p:spPr>
          <a:xfrm rot="10800000">
            <a:off x="4587619" y="3376641"/>
            <a:ext cx="1495697" cy="1140242"/>
          </a:xfrm>
          <a:prstGeom prst="homePlate">
            <a:avLst>
              <a:gd name="adj" fmla="val 8185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ятиугольник 29"/>
          <p:cNvSpPr/>
          <p:nvPr/>
        </p:nvSpPr>
        <p:spPr>
          <a:xfrm rot="10800000">
            <a:off x="342420" y="3347645"/>
            <a:ext cx="1495697" cy="1140242"/>
          </a:xfrm>
          <a:prstGeom prst="homePlate">
            <a:avLst>
              <a:gd name="adj" fmla="val 8185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ятиугольник 26"/>
          <p:cNvSpPr/>
          <p:nvPr/>
        </p:nvSpPr>
        <p:spPr>
          <a:xfrm rot="10800000">
            <a:off x="4585409" y="1444069"/>
            <a:ext cx="1495697" cy="1140242"/>
          </a:xfrm>
          <a:prstGeom prst="homePlate">
            <a:avLst>
              <a:gd name="adj" fmla="val 8185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ятиугольник 25"/>
          <p:cNvSpPr/>
          <p:nvPr/>
        </p:nvSpPr>
        <p:spPr>
          <a:xfrm rot="10800000">
            <a:off x="342421" y="1434279"/>
            <a:ext cx="1495697" cy="1140242"/>
          </a:xfrm>
          <a:prstGeom prst="homePlate">
            <a:avLst>
              <a:gd name="adj" fmla="val 8185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270102" y="2817125"/>
            <a:ext cx="1305165" cy="2930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012624" y="2806875"/>
            <a:ext cx="1305165" cy="2930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216329" y="875081"/>
            <a:ext cx="1305165" cy="2930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98091" y="898653"/>
            <a:ext cx="1305165" cy="2930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81418" y="1168105"/>
            <a:ext cx="3529853" cy="1477029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99656" y="1168105"/>
            <a:ext cx="3529853" cy="1477029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038449" y="3108487"/>
            <a:ext cx="3529853" cy="1451683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81418" y="3099899"/>
            <a:ext cx="3529853" cy="1460271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332" y="445031"/>
            <a:ext cx="7976100" cy="600134"/>
          </a:xfrm>
        </p:spPr>
        <p:txBody>
          <a:bodyPr/>
          <a:lstStyle/>
          <a:p>
            <a:r>
              <a:rPr lang="ru-RU" dirty="0"/>
              <a:t>ГИПОТЕЗЫ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87901" y="1323681"/>
            <a:ext cx="3300855" cy="1244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/>
              <a:t>Мы верим, что если мы сделаем вкусные наборы для пикника, то мы сможем привлечь к отдыху на природе вместе с ними людей-домоседов.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56373" y="1300479"/>
            <a:ext cx="3500846" cy="1244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/>
              <a:t>Мы предполагаем, что эта группа аудитории приобрела бы нашу продукцию, потому что стремится к простоте в подготовке к поездкам за дарами природы.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34658" y="3306326"/>
            <a:ext cx="3407340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/>
              <a:t>Мы предполагаем, что наша продукция поднимет настроение и сделает отдых незабываемым благодаря разнообразию наших блюд.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80105" y="3174495"/>
            <a:ext cx="3477114" cy="1278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200" dirty="0"/>
              <a:t>Мы верим, что наши наборы для пикника привлекут внимание гостей нашего края и вдохновят их на проведение досуга вне города, а также помогут не только открыть новый вкус, но и понять, что он рожден колоритом северной природы.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06106" y="886733"/>
            <a:ext cx="130516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b="1" dirty="0"/>
              <a:t>ГИПОТЕЗА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8091" y="2800710"/>
            <a:ext cx="130516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b="1" dirty="0"/>
              <a:t>ГИПОТЕЗА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57065" y="2801110"/>
            <a:ext cx="130516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b="1" dirty="0"/>
              <a:t>ГИПОТЕЗА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70102" y="863351"/>
            <a:ext cx="13051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ГИПОТЕЗА 2</a:t>
            </a:r>
          </a:p>
        </p:txBody>
      </p:sp>
      <p:sp>
        <p:nvSpPr>
          <p:cNvPr id="21" name="Надпись 10"/>
          <p:cNvSpPr txBox="1"/>
          <p:nvPr/>
        </p:nvSpPr>
        <p:spPr>
          <a:xfrm rot="16200000">
            <a:off x="85595" y="1851771"/>
            <a:ext cx="1018653" cy="3048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Домоседы</a:t>
            </a:r>
            <a:endParaRPr lang="ru-RU" sz="1100" dirty="0">
              <a:solidFill>
                <a:srgbClr val="002060"/>
              </a:solidFill>
              <a:effectLst/>
              <a:latin typeface="Raleway SemiBold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solidFill>
                <a:srgbClr val="002060"/>
              </a:solidFill>
              <a:effectLst/>
              <a:latin typeface="Raleway Semi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Надпись 9"/>
          <p:cNvSpPr txBox="1"/>
          <p:nvPr/>
        </p:nvSpPr>
        <p:spPr>
          <a:xfrm rot="16200000">
            <a:off x="4073715" y="1784145"/>
            <a:ext cx="1661160" cy="44005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«Собиратели»</a:t>
            </a:r>
            <a:endParaRPr lang="ru-RU" sz="1100" dirty="0">
              <a:solidFill>
                <a:srgbClr val="002060"/>
              </a:solidFill>
              <a:effectLst/>
              <a:latin typeface="Raleway Semi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Надпись 8"/>
          <p:cNvSpPr txBox="1"/>
          <p:nvPr/>
        </p:nvSpPr>
        <p:spPr>
          <a:xfrm rot="16200000">
            <a:off x="-41572" y="3740642"/>
            <a:ext cx="1348740" cy="35424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200" dirty="0" err="1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Пикничисты</a:t>
            </a:r>
            <a:r>
              <a:rPr lang="ru-RU" sz="1200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100" dirty="0">
              <a:solidFill>
                <a:srgbClr val="002060"/>
              </a:solidFill>
              <a:effectLst/>
              <a:latin typeface="Raleway SemiBold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4" name="Надпись 7"/>
          <p:cNvSpPr txBox="1"/>
          <p:nvPr/>
        </p:nvSpPr>
        <p:spPr>
          <a:xfrm rot="16200000">
            <a:off x="4311070" y="3792583"/>
            <a:ext cx="1106060" cy="34254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«Гурманы»</a:t>
            </a:r>
            <a:endParaRPr lang="ru-RU" sz="1100" dirty="0">
              <a:solidFill>
                <a:srgbClr val="002060"/>
              </a:solidFill>
              <a:effectLst/>
              <a:latin typeface="Raleway Semi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Google Shape;141;p27">
            <a:extLst>
              <a:ext uri="{FF2B5EF4-FFF2-40B4-BE49-F238E27FC236}">
                <a16:creationId xmlns="" xmlns:a16="http://schemas.microsoft.com/office/drawing/2014/main" id="{01DD589E-D0E3-84EC-1E02-DD358BECA12B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Google Shape;142;p27">
            <a:extLst>
              <a:ext uri="{FF2B5EF4-FFF2-40B4-BE49-F238E27FC236}">
                <a16:creationId xmlns="" xmlns:a16="http://schemas.microsoft.com/office/drawing/2014/main" id="{BD445A78-9C7A-BB93-63F0-92EBBEB8A23A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6392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934" t="2562" r="21114"/>
          <a:stretch/>
        </p:blipFill>
        <p:spPr>
          <a:xfrm>
            <a:off x="11962" y="2452314"/>
            <a:ext cx="4246077" cy="240546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34594" y="241471"/>
            <a:ext cx="1018903" cy="346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6D86D4F0-EEC1-A7EC-DF2E-BDB50C536217}"/>
              </a:ext>
            </a:extLst>
          </p:cNvPr>
          <p:cNvGrpSpPr/>
          <p:nvPr/>
        </p:nvGrpSpPr>
        <p:grpSpPr>
          <a:xfrm>
            <a:off x="4315254" y="2607482"/>
            <a:ext cx="4787396" cy="2447747"/>
            <a:chOff x="4263128" y="2695753"/>
            <a:chExt cx="4787396" cy="2447747"/>
          </a:xfrm>
        </p:grpSpPr>
        <p:pic>
          <p:nvPicPr>
            <p:cNvPr id="7" name="Рисунок 6">
              <a:extLst>
                <a:ext uri="{FF2B5EF4-FFF2-40B4-BE49-F238E27FC236}">
                  <a16:creationId xmlns="" xmlns:a16="http://schemas.microsoft.com/office/drawing/2014/main" id="{1A01B3FF-7C3B-0316-543C-86059BE69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63128" y="2738033"/>
              <a:ext cx="4761439" cy="2405467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DF4225FB-0F39-817D-4E87-177A4FD72635}"/>
                </a:ext>
              </a:extLst>
            </p:cNvPr>
            <p:cNvSpPr/>
            <p:nvPr/>
          </p:nvSpPr>
          <p:spPr>
            <a:xfrm>
              <a:off x="8031621" y="2695753"/>
              <a:ext cx="1018903" cy="3463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45B94570-6CEF-4135-398C-98DBC0978671}"/>
              </a:ext>
            </a:extLst>
          </p:cNvPr>
          <p:cNvGrpSpPr/>
          <p:nvPr/>
        </p:nvGrpSpPr>
        <p:grpSpPr>
          <a:xfrm>
            <a:off x="0" y="116694"/>
            <a:ext cx="4924682" cy="2071549"/>
            <a:chOff x="7485" y="29861"/>
            <a:chExt cx="4924682" cy="2071549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85" y="29861"/>
              <a:ext cx="4663440" cy="2071549"/>
            </a:xfrm>
            <a:prstGeom prst="rect">
              <a:avLst/>
            </a:prstGeom>
          </p:spPr>
        </p:pic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21FD1B3A-5BFF-5FE6-1090-A6BC87C73D81}"/>
                </a:ext>
              </a:extLst>
            </p:cNvPr>
            <p:cNvSpPr/>
            <p:nvPr/>
          </p:nvSpPr>
          <p:spPr>
            <a:xfrm>
              <a:off x="3799717" y="68292"/>
              <a:ext cx="1132450" cy="3463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9" name="Picture 4">
            <a:extLst>
              <a:ext uri="{FF2B5EF4-FFF2-40B4-BE49-F238E27FC236}">
                <a16:creationId xmlns="" xmlns:a16="http://schemas.microsoft.com/office/drawing/2014/main" id="{7C6FFA5F-0FD1-BB37-8C71-BD8EE0C6D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039" y="340940"/>
            <a:ext cx="4897924" cy="210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141;p27">
            <a:extLst>
              <a:ext uri="{FF2B5EF4-FFF2-40B4-BE49-F238E27FC236}">
                <a16:creationId xmlns="" xmlns:a16="http://schemas.microsoft.com/office/drawing/2014/main" id="{F082CD70-5053-6BC8-EF85-D303BCCD1450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Google Shape;142;p27">
            <a:extLst>
              <a:ext uri="{FF2B5EF4-FFF2-40B4-BE49-F238E27FC236}">
                <a16:creationId xmlns="" xmlns:a16="http://schemas.microsoft.com/office/drawing/2014/main" id="{3398770D-48D4-2CC4-B08F-A1A82831126E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4514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219" y="264222"/>
            <a:ext cx="6410325" cy="430464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36382" y="385023"/>
            <a:ext cx="1018903" cy="346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oogle Shape;141;p27">
            <a:extLst>
              <a:ext uri="{FF2B5EF4-FFF2-40B4-BE49-F238E27FC236}">
                <a16:creationId xmlns="" xmlns:a16="http://schemas.microsoft.com/office/drawing/2014/main" id="{782314DC-167B-706F-506B-E9178114F6A2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Google Shape;142;p27">
            <a:extLst>
              <a:ext uri="{FF2B5EF4-FFF2-40B4-BE49-F238E27FC236}">
                <a16:creationId xmlns="" xmlns:a16="http://schemas.microsoft.com/office/drawing/2014/main" id="{A6C4C760-D830-F09F-FBF6-62EBF5325DD4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0712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87" y="2560198"/>
            <a:ext cx="5256439" cy="2715645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3466678A-41BA-D7A3-E287-6299B9E17C38}"/>
              </a:ext>
            </a:extLst>
          </p:cNvPr>
          <p:cNvGrpSpPr/>
          <p:nvPr/>
        </p:nvGrpSpPr>
        <p:grpSpPr>
          <a:xfrm>
            <a:off x="311668" y="-84924"/>
            <a:ext cx="5256440" cy="2461525"/>
            <a:chOff x="311668" y="-84924"/>
            <a:chExt cx="5256440" cy="2461525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668" y="-84924"/>
              <a:ext cx="5256439" cy="2461525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>
              <a:off x="4695724" y="18174"/>
              <a:ext cx="872384" cy="3463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5922575" y="2387019"/>
            <a:ext cx="1018903" cy="346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06E90FF-D903-3DA6-87D3-D1D6CE9ED5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7945"/>
          <a:stretch/>
        </p:blipFill>
        <p:spPr>
          <a:xfrm>
            <a:off x="4748928" y="742630"/>
            <a:ext cx="4478683" cy="2819870"/>
          </a:xfrm>
          <a:prstGeom prst="rect">
            <a:avLst/>
          </a:prstGeom>
        </p:spPr>
      </p:pic>
      <p:sp>
        <p:nvSpPr>
          <p:cNvPr id="9" name="Google Shape;141;p27">
            <a:extLst>
              <a:ext uri="{FF2B5EF4-FFF2-40B4-BE49-F238E27FC236}">
                <a16:creationId xmlns="" xmlns:a16="http://schemas.microsoft.com/office/drawing/2014/main" id="{8E1B5D84-4776-8BA4-8EEE-54E3E9C1B222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142;p27">
            <a:extLst>
              <a:ext uri="{FF2B5EF4-FFF2-40B4-BE49-F238E27FC236}">
                <a16:creationId xmlns="" xmlns:a16="http://schemas.microsoft.com/office/drawing/2014/main" id="{7C3B9183-104E-344E-509E-D91C252A26D9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9928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ятиугольник 30"/>
          <p:cNvSpPr/>
          <p:nvPr/>
        </p:nvSpPr>
        <p:spPr>
          <a:xfrm rot="10800000">
            <a:off x="4587619" y="3376641"/>
            <a:ext cx="1495697" cy="1140242"/>
          </a:xfrm>
          <a:prstGeom prst="homePlate">
            <a:avLst>
              <a:gd name="adj" fmla="val 8185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ятиугольник 29"/>
          <p:cNvSpPr/>
          <p:nvPr/>
        </p:nvSpPr>
        <p:spPr>
          <a:xfrm rot="10800000">
            <a:off x="342420" y="3347645"/>
            <a:ext cx="1495697" cy="1140242"/>
          </a:xfrm>
          <a:prstGeom prst="homePlate">
            <a:avLst>
              <a:gd name="adj" fmla="val 8185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ятиугольник 26"/>
          <p:cNvSpPr/>
          <p:nvPr/>
        </p:nvSpPr>
        <p:spPr>
          <a:xfrm rot="10800000">
            <a:off x="4585409" y="1444069"/>
            <a:ext cx="1495697" cy="1140242"/>
          </a:xfrm>
          <a:prstGeom prst="homePlate">
            <a:avLst>
              <a:gd name="adj" fmla="val 8185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ятиугольник 25"/>
          <p:cNvSpPr/>
          <p:nvPr/>
        </p:nvSpPr>
        <p:spPr>
          <a:xfrm rot="10800000">
            <a:off x="342421" y="1434279"/>
            <a:ext cx="1495697" cy="1140242"/>
          </a:xfrm>
          <a:prstGeom prst="homePlate">
            <a:avLst>
              <a:gd name="adj" fmla="val 8185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270102" y="2817125"/>
            <a:ext cx="1305165" cy="2930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012624" y="2806875"/>
            <a:ext cx="1305165" cy="2930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216329" y="875081"/>
            <a:ext cx="1305165" cy="2930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98091" y="898653"/>
            <a:ext cx="1305165" cy="2930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81418" y="1168105"/>
            <a:ext cx="3529853" cy="1477029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99656" y="1168105"/>
            <a:ext cx="3529853" cy="1477029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038449" y="3108487"/>
            <a:ext cx="3529853" cy="1451683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81418" y="3099899"/>
            <a:ext cx="3529853" cy="1460271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332" y="445031"/>
            <a:ext cx="7976100" cy="600134"/>
          </a:xfrm>
        </p:spPr>
        <p:txBody>
          <a:bodyPr/>
          <a:lstStyle/>
          <a:p>
            <a:r>
              <a:rPr lang="ru-RU" dirty="0"/>
              <a:t>ГИПОТЕЗЫ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87901" y="1323681"/>
            <a:ext cx="3300855" cy="1244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/>
              <a:t>Мы верим, что если мы сделаем вкусные наборы для пикника, то мы сможем привлечь к отдыху на природе вместе с ними людей-домоседов.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56373" y="1300479"/>
            <a:ext cx="3500846" cy="1244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/>
              <a:t>Мы предполагаем, что эта группа аудитории приобрела бы нашу продукцию, потому что стремится к простоте в подготовке к поездкам за дарами природы.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34658" y="3306326"/>
            <a:ext cx="3407340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/>
              <a:t>Мы предполагаем, что наша продукция поднимет настроение и сделает отдых незабываемым благодаря разнообразию наших блюд.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80105" y="3174495"/>
            <a:ext cx="3477114" cy="1278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200" dirty="0"/>
              <a:t>Мы верим, что наши наборы для пикника привлекут внимание гостей нашего края и вдохновят их на проведение досуга вне города, а также помогут не только открыть новый вкус, но и понять, что он рожден колоритом северной природы.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06106" y="886733"/>
            <a:ext cx="130516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b="1" dirty="0"/>
              <a:t>ГИПОТЕЗА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8091" y="2800710"/>
            <a:ext cx="130516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b="1" dirty="0"/>
              <a:t>ГИПОТЕЗА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57065" y="2801110"/>
            <a:ext cx="130516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b="1" dirty="0"/>
              <a:t>ГИПОТЕЗА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70102" y="863351"/>
            <a:ext cx="13051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ГИПОТЕЗА 2</a:t>
            </a:r>
          </a:p>
        </p:txBody>
      </p:sp>
      <p:sp>
        <p:nvSpPr>
          <p:cNvPr id="21" name="Надпись 10"/>
          <p:cNvSpPr txBox="1"/>
          <p:nvPr/>
        </p:nvSpPr>
        <p:spPr>
          <a:xfrm rot="16200000">
            <a:off x="131239" y="1848549"/>
            <a:ext cx="923544" cy="3048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Домоседы</a:t>
            </a:r>
            <a:endParaRPr lang="ru-RU" sz="1100" dirty="0">
              <a:solidFill>
                <a:srgbClr val="002060"/>
              </a:solidFill>
              <a:effectLst/>
              <a:latin typeface="Raleway SemiBold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solidFill>
                <a:srgbClr val="002060"/>
              </a:solidFill>
              <a:effectLst/>
              <a:latin typeface="Raleway Semi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Надпись 9"/>
          <p:cNvSpPr txBox="1"/>
          <p:nvPr/>
        </p:nvSpPr>
        <p:spPr>
          <a:xfrm rot="16200000">
            <a:off x="4073715" y="1784145"/>
            <a:ext cx="1661160" cy="44005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«Собиратели»</a:t>
            </a:r>
            <a:endParaRPr lang="ru-RU" sz="1100" dirty="0">
              <a:solidFill>
                <a:srgbClr val="002060"/>
              </a:solidFill>
              <a:effectLst/>
              <a:latin typeface="Raleway Semi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Надпись 8"/>
          <p:cNvSpPr txBox="1"/>
          <p:nvPr/>
        </p:nvSpPr>
        <p:spPr>
          <a:xfrm rot="16200000">
            <a:off x="-41572" y="3740642"/>
            <a:ext cx="1348740" cy="35424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200" dirty="0" err="1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Пикничисты</a:t>
            </a:r>
            <a:r>
              <a:rPr lang="ru-RU" sz="1200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100" dirty="0">
              <a:solidFill>
                <a:srgbClr val="002060"/>
              </a:solidFill>
              <a:effectLst/>
              <a:latin typeface="Raleway SemiBold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4" name="Надпись 7"/>
          <p:cNvSpPr txBox="1"/>
          <p:nvPr/>
        </p:nvSpPr>
        <p:spPr>
          <a:xfrm rot="16200000">
            <a:off x="4311070" y="3792583"/>
            <a:ext cx="1106060" cy="34254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2060"/>
                </a:solidFill>
                <a:effectLst/>
                <a:latin typeface="Raleway SemiBold"/>
                <a:ea typeface="Calibri" panose="020F0502020204030204" pitchFamily="34" charset="0"/>
                <a:cs typeface="Times New Roman" panose="02020603050405020304" pitchFamily="18" charset="0"/>
              </a:rPr>
              <a:t>«Гурманы»</a:t>
            </a:r>
            <a:endParaRPr lang="ru-RU" sz="1100" dirty="0">
              <a:solidFill>
                <a:srgbClr val="002060"/>
              </a:solidFill>
              <a:effectLst/>
              <a:latin typeface="Raleway Semi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0B0EDAD8-7E35-C058-CA7F-27EDD7872383}"/>
              </a:ext>
            </a:extLst>
          </p:cNvPr>
          <p:cNvSpPr/>
          <p:nvPr/>
        </p:nvSpPr>
        <p:spPr>
          <a:xfrm>
            <a:off x="2592261" y="2350948"/>
            <a:ext cx="1730305" cy="373202"/>
          </a:xfrm>
          <a:prstGeom prst="rect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95000"/>
                    <a:lumOff val="5000"/>
                  </a:schemeClr>
                </a:solidFill>
              </a:rPr>
              <a:t>ПОДТВЕРЖДЕНО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B5D0DDB2-3485-6549-C02F-F7232D7D81B2}"/>
              </a:ext>
            </a:extLst>
          </p:cNvPr>
          <p:cNvSpPr/>
          <p:nvPr/>
        </p:nvSpPr>
        <p:spPr>
          <a:xfrm>
            <a:off x="6769492" y="2350948"/>
            <a:ext cx="1760018" cy="373202"/>
          </a:xfrm>
          <a:prstGeom prst="rect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95000"/>
                    <a:lumOff val="5000"/>
                  </a:schemeClr>
                </a:solidFill>
              </a:rPr>
              <a:t>ПОДТВЕРЖДЕНО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5C473787-3D98-D456-2FF9-FADBE98C2059}"/>
              </a:ext>
            </a:extLst>
          </p:cNvPr>
          <p:cNvSpPr/>
          <p:nvPr/>
        </p:nvSpPr>
        <p:spPr>
          <a:xfrm>
            <a:off x="6810494" y="4452537"/>
            <a:ext cx="1776327" cy="373202"/>
          </a:xfrm>
          <a:prstGeom prst="rect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95000"/>
                    <a:lumOff val="5000"/>
                  </a:schemeClr>
                </a:solidFill>
              </a:rPr>
              <a:t>ПОДТВЕРЖДЕНО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9B7BCFE8-85EC-399A-3E53-529D3C444BEB}"/>
              </a:ext>
            </a:extLst>
          </p:cNvPr>
          <p:cNvSpPr/>
          <p:nvPr/>
        </p:nvSpPr>
        <p:spPr>
          <a:xfrm>
            <a:off x="2598937" y="4452537"/>
            <a:ext cx="1730304" cy="373202"/>
          </a:xfrm>
          <a:prstGeom prst="rect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95000"/>
                    <a:lumOff val="5000"/>
                  </a:schemeClr>
                </a:solidFill>
              </a:rPr>
              <a:t>ПОДТВЕРЖДЕНО</a:t>
            </a:r>
          </a:p>
        </p:txBody>
      </p:sp>
      <p:sp>
        <p:nvSpPr>
          <p:cNvPr id="29" name="Google Shape;141;p27">
            <a:extLst>
              <a:ext uri="{FF2B5EF4-FFF2-40B4-BE49-F238E27FC236}">
                <a16:creationId xmlns="" xmlns:a16="http://schemas.microsoft.com/office/drawing/2014/main" id="{01D29062-F3C0-A7B9-E80B-B1C430148117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" name="Google Shape;142;p27">
            <a:extLst>
              <a:ext uri="{FF2B5EF4-FFF2-40B4-BE49-F238E27FC236}">
                <a16:creationId xmlns="" xmlns:a16="http://schemas.microsoft.com/office/drawing/2014/main" id="{9855866D-C09A-6E8B-49F9-AA2A4B331A7D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7290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>
            <a:spLocks noGrp="1"/>
          </p:cNvSpPr>
          <p:nvPr>
            <p:ph type="body" idx="1"/>
          </p:nvPr>
        </p:nvSpPr>
        <p:spPr>
          <a:xfrm>
            <a:off x="655335" y="1641331"/>
            <a:ext cx="6568200" cy="377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953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arenR"/>
            </a:pPr>
            <a:r>
              <a:rPr lang="ru-RU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Готовиться к отдыху на природе – это долго, проблематично, и хочется, чтобы кто-то сделал все за нас.</a:t>
            </a:r>
          </a:p>
          <a:p>
            <a:pPr marL="4953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arenR"/>
            </a:pPr>
            <a:r>
              <a:rPr lang="ru-RU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Отсутствие у многих жителей города «экипировки», обеспечивающей условия комфорта для выезда на природу.</a:t>
            </a:r>
          </a:p>
          <a:p>
            <a:pPr marL="4953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arenR"/>
            </a:pPr>
            <a:r>
              <a:rPr lang="ru-RU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Туристы, выезжающие на природу, вынуждены искать возможности питания для путешествия.</a:t>
            </a: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8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dirty="0">
              <a:solidFill>
                <a:srgbClr val="132C40"/>
              </a:solidFill>
            </a:endParaRPr>
          </a:p>
        </p:txBody>
      </p:sp>
      <p:sp>
        <p:nvSpPr>
          <p:cNvPr id="155" name="Google Shape;155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9;p27"/>
          <p:cNvSpPr txBox="1">
            <a:spLocks/>
          </p:cNvSpPr>
          <p:nvPr/>
        </p:nvSpPr>
        <p:spPr>
          <a:xfrm>
            <a:off x="1373006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>
              <a:buSzPts val="2800"/>
            </a:pPr>
            <a:r>
              <a:rPr lang="ru-RU" sz="3000" dirty="0">
                <a:solidFill>
                  <a:schemeClr val="dk1"/>
                </a:solidFill>
              </a:rPr>
              <a:t>ПРОБЛЕМА</a:t>
            </a:r>
          </a:p>
        </p:txBody>
      </p:sp>
      <p:sp>
        <p:nvSpPr>
          <p:cNvPr id="2" name="Google Shape;141;p27">
            <a:extLst>
              <a:ext uri="{FF2B5EF4-FFF2-40B4-BE49-F238E27FC236}">
                <a16:creationId xmlns="" xmlns:a16="http://schemas.microsoft.com/office/drawing/2014/main" id="{94E08F07-F56D-DAC3-F0A1-317A696A4512}"/>
              </a:ext>
            </a:extLst>
          </p:cNvPr>
          <p:cNvSpPr/>
          <p:nvPr/>
        </p:nvSpPr>
        <p:spPr>
          <a:xfrm>
            <a:off x="147316" y="49264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Google Shape;142;p27">
            <a:extLst>
              <a:ext uri="{FF2B5EF4-FFF2-40B4-BE49-F238E27FC236}">
                <a16:creationId xmlns="" xmlns:a16="http://schemas.microsoft.com/office/drawing/2014/main" id="{8E0D0227-D404-1BB0-D386-D6329B51F113}"/>
              </a:ext>
            </a:extLst>
          </p:cNvPr>
          <p:cNvSpPr txBox="1"/>
          <p:nvPr/>
        </p:nvSpPr>
        <p:spPr>
          <a:xfrm>
            <a:off x="147319" y="50417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body" idx="1"/>
          </p:nvPr>
        </p:nvSpPr>
        <p:spPr>
          <a:xfrm>
            <a:off x="456818" y="1552506"/>
            <a:ext cx="7993200" cy="1710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2DBFC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NTI: Персонализированное и специализированное питание</a:t>
            </a:r>
            <a:endParaRPr sz="2000" dirty="0">
              <a:solidFill>
                <a:srgbClr val="2DBFC8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Start-up предлагает идею создания наборов для пикника, включающих блюда из продуктов, характерных для арктического региона (оленины, рыбы, ягод и т.д.)</a:t>
            </a:r>
            <a:r>
              <a:rPr lang="ru" sz="1600" dirty="0">
                <a:solidFill>
                  <a:srgbClr val="132C40"/>
                </a:solidFill>
              </a:rPr>
              <a:t>. 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169" name="Google Shape;169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6" name="Google Shape;176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9;p27"/>
          <p:cNvSpPr txBox="1">
            <a:spLocks/>
          </p:cNvSpPr>
          <p:nvPr/>
        </p:nvSpPr>
        <p:spPr>
          <a:xfrm>
            <a:off x="1373006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>
              <a:buSzPts val="2800"/>
            </a:pPr>
            <a:r>
              <a:rPr lang="ru-RU" sz="3000" dirty="0">
                <a:solidFill>
                  <a:schemeClr val="dk1"/>
                </a:solidFill>
              </a:rPr>
              <a:t>РЕШЕНИЕ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2" name="Google Shape;182;p30"/>
          <p:cNvSpPr txBox="1"/>
          <p:nvPr/>
        </p:nvSpPr>
        <p:spPr>
          <a:xfrm>
            <a:off x="432332" y="1654920"/>
            <a:ext cx="8062307" cy="3373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Арктический пикник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жителям и туристам нашего города 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ситуации,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когда они хотят провести время в контакте с заполярной природой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600" dirty="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, связанную с нехваткой времени или сил на подготовку к отдыху на природе, </a:t>
            </a:r>
            <a:r>
              <a:rPr lang="ru-RU" sz="1600" dirty="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готовых решений о разогреве блюд и удобстве пребывания на природе,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организации «</a:t>
            </a:r>
            <a:r>
              <a:rPr 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арктических пикников»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</a:t>
            </a:r>
            <a:r>
              <a:rPr lang="ru" sz="16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</a:t>
            </a: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ть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приятные эмоции и воспоминания о проведенном времени на Севере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" name="Google Shape;141;p27">
            <a:extLst>
              <a:ext uri="{FF2B5EF4-FFF2-40B4-BE49-F238E27FC236}">
                <a16:creationId xmlns="" xmlns:a16="http://schemas.microsoft.com/office/drawing/2014/main" id="{C173E1A8-B035-52CD-A878-B016129363AB}"/>
              </a:ext>
            </a:extLst>
          </p:cNvPr>
          <p:cNvSpPr/>
          <p:nvPr/>
        </p:nvSpPr>
        <p:spPr>
          <a:xfrm>
            <a:off x="0" y="4763400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Google Shape;142;p27">
            <a:extLst>
              <a:ext uri="{FF2B5EF4-FFF2-40B4-BE49-F238E27FC236}">
                <a16:creationId xmlns="" xmlns:a16="http://schemas.microsoft.com/office/drawing/2014/main" id="{67214CBF-057D-7D57-28B4-1E823762DABC}"/>
              </a:ext>
            </a:extLst>
          </p:cNvPr>
          <p:cNvSpPr txBox="1"/>
          <p:nvPr/>
        </p:nvSpPr>
        <p:spPr>
          <a:xfrm>
            <a:off x="3" y="4878721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/>
          <p:nvPr/>
        </p:nvSpPr>
        <p:spPr>
          <a:xfrm>
            <a:off x="401716" y="295246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 txBox="1">
            <a:spLocks noGrp="1"/>
          </p:cNvSpPr>
          <p:nvPr>
            <p:ph type="title"/>
          </p:nvPr>
        </p:nvSpPr>
        <p:spPr>
          <a:xfrm>
            <a:off x="401716" y="22624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76772" y="1039641"/>
            <a:ext cx="3459365" cy="3459365"/>
            <a:chOff x="1109383" y="874846"/>
            <a:chExt cx="3815043" cy="3815043"/>
          </a:xfrm>
        </p:grpSpPr>
        <p:sp>
          <p:nvSpPr>
            <p:cNvPr id="3" name="Овал 2"/>
            <p:cNvSpPr/>
            <p:nvPr/>
          </p:nvSpPr>
          <p:spPr>
            <a:xfrm>
              <a:off x="1109383" y="874846"/>
              <a:ext cx="3815043" cy="3815043"/>
            </a:xfrm>
            <a:prstGeom prst="ellipse">
              <a:avLst/>
            </a:prstGeom>
            <a:solidFill>
              <a:srgbClr val="8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1495641" y="1647364"/>
              <a:ext cx="3042525" cy="3042525"/>
            </a:xfrm>
            <a:prstGeom prst="ellipse">
              <a:avLst/>
            </a:prstGeom>
            <a:solidFill>
              <a:srgbClr val="ADD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1862417" y="2328661"/>
              <a:ext cx="2361227" cy="2361227"/>
            </a:xfrm>
            <a:prstGeom prst="ellipse">
              <a:avLst/>
            </a:prstGeom>
            <a:solidFill>
              <a:srgbClr val="FCAF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2186272" y="2996036"/>
              <a:ext cx="1672770" cy="1672770"/>
            </a:xfrm>
            <a:prstGeom prst="ellipse">
              <a:avLst/>
            </a:prstGeom>
            <a:solidFill>
              <a:srgbClr val="FF2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231859" y="1116699"/>
              <a:ext cx="8515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lt1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PAM</a:t>
              </a:r>
              <a:endParaRPr lang="ru-RU" sz="2400" dirty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223844" y="1808268"/>
              <a:ext cx="8338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lt1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TAM</a:t>
              </a:r>
              <a:endParaRPr lang="ru-RU" sz="2400" dirty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18934" y="2509776"/>
              <a:ext cx="8515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lt1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SAM</a:t>
              </a:r>
              <a:endParaRPr lang="ru-RU" sz="2400" dirty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198195" y="3575157"/>
              <a:ext cx="8851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lt1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SOM</a:t>
              </a:r>
              <a:endParaRPr lang="ru-RU" sz="2400" dirty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2000640" y="805846"/>
            <a:ext cx="4318468" cy="38840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2018997" y="1786877"/>
            <a:ext cx="3739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Население Мурманска и туристы, посещающие Мурманск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44748" y="2426512"/>
            <a:ext cx="3739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Население Мурманска и туристы, посещающие Мурманск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8997" y="1130855"/>
            <a:ext cx="3739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Все взрослое население Мурманска и все туристы, посещающие Мурманск за год*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44748" y="3592935"/>
            <a:ext cx="3739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Жители города Мурманска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17832" y="4645156"/>
            <a:ext cx="61083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*</a:t>
            </a:r>
            <a:r>
              <a:rPr lang="ru-RU" sz="1100" b="1" dirty="0"/>
              <a:t>Туристический поток в Мурманскую область</a:t>
            </a:r>
            <a:r>
              <a:rPr lang="ru-RU" sz="1100" dirty="0"/>
              <a:t> за 2022 год: </a:t>
            </a:r>
            <a:r>
              <a:rPr lang="ru-RU" sz="1100" b="1" dirty="0"/>
              <a:t>539,4 тыс. человек</a:t>
            </a:r>
            <a:r>
              <a:rPr lang="ru-RU" sz="1100" dirty="0"/>
              <a:t>, в том числе 18,4 тыс. человек иностранные туристы – Комитет по туризму Мурманской области</a:t>
            </a:r>
          </a:p>
        </p:txBody>
      </p:sp>
      <p:cxnSp>
        <p:nvCxnSpPr>
          <p:cNvPr id="9" name="Прямая соединительная линия 8"/>
          <p:cNvCxnSpPr>
            <a:cxnSpLocks/>
          </p:cNvCxnSpPr>
          <p:nvPr/>
        </p:nvCxnSpPr>
        <p:spPr>
          <a:xfrm>
            <a:off x="2000640" y="1039641"/>
            <a:ext cx="0" cy="3459364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34365" y="3636778"/>
            <a:ext cx="3355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28 тыс. чел. </a:t>
            </a:r>
            <a:r>
              <a:rPr lang="en-US" dirty="0"/>
              <a:t>* 800</a:t>
            </a:r>
            <a:r>
              <a:rPr lang="ru-RU" dirty="0"/>
              <a:t> руб.</a:t>
            </a:r>
            <a:r>
              <a:rPr lang="en-US" dirty="0"/>
              <a:t> =  </a:t>
            </a:r>
            <a:r>
              <a:rPr lang="ru-RU" dirty="0"/>
              <a:t>22,8</a:t>
            </a:r>
            <a:r>
              <a:rPr lang="en-US" b="1" dirty="0"/>
              <a:t> </a:t>
            </a:r>
            <a:r>
              <a:rPr lang="ru-RU" b="1" dirty="0"/>
              <a:t>млн. 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34365" y="1169890"/>
            <a:ext cx="3153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256 тыс. + 333 тыс.= 589 тыс. чел.</a:t>
            </a:r>
          </a:p>
          <a:p>
            <a:r>
              <a:rPr lang="ru-RU" sz="1200" dirty="0"/>
              <a:t>589 тыс. чел * 800 руб. = </a:t>
            </a:r>
            <a:r>
              <a:rPr lang="ru-RU" sz="1200" b="1" dirty="0"/>
              <a:t>471,2 млн. руб.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F77EC1F-B13A-5148-5F8E-A7F33CC2099C}"/>
              </a:ext>
            </a:extLst>
          </p:cNvPr>
          <p:cNvSpPr txBox="1"/>
          <p:nvPr/>
        </p:nvSpPr>
        <p:spPr>
          <a:xfrm>
            <a:off x="5649650" y="2543844"/>
            <a:ext cx="3203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306 тыс. чел. * 800 руб. = </a:t>
            </a:r>
          </a:p>
          <a:p>
            <a:r>
              <a:rPr lang="ru-RU" dirty="0"/>
              <a:t>		</a:t>
            </a:r>
            <a:r>
              <a:rPr lang="ru-RU" b="1" dirty="0"/>
              <a:t>245 млн. руб.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FA25A7CC-3F0D-B276-FBCF-0251B86DAF29}"/>
              </a:ext>
            </a:extLst>
          </p:cNvPr>
          <p:cNvSpPr txBox="1"/>
          <p:nvPr/>
        </p:nvSpPr>
        <p:spPr>
          <a:xfrm>
            <a:off x="5649650" y="1863333"/>
            <a:ext cx="3153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256 тыс. + 333 тыс.= 589 тыс. чел.</a:t>
            </a:r>
          </a:p>
          <a:p>
            <a:r>
              <a:rPr lang="ru-RU" sz="1200" dirty="0"/>
              <a:t>589 тыс. чел * 800 руб. = </a:t>
            </a:r>
            <a:r>
              <a:rPr lang="ru-RU" sz="1200" b="1" dirty="0"/>
              <a:t>471,2 млн. руб.</a:t>
            </a:r>
          </a:p>
        </p:txBody>
      </p:sp>
      <p:sp>
        <p:nvSpPr>
          <p:cNvPr id="10" name="Google Shape;141;p27">
            <a:extLst>
              <a:ext uri="{FF2B5EF4-FFF2-40B4-BE49-F238E27FC236}">
                <a16:creationId xmlns="" xmlns:a16="http://schemas.microsoft.com/office/drawing/2014/main" id="{B4A7679B-C7DA-D1B9-10C8-F9BF07F096E4}"/>
              </a:ext>
            </a:extLst>
          </p:cNvPr>
          <p:cNvSpPr/>
          <p:nvPr/>
        </p:nvSpPr>
        <p:spPr>
          <a:xfrm>
            <a:off x="0" y="4763400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Google Shape;142;p27">
            <a:extLst>
              <a:ext uri="{FF2B5EF4-FFF2-40B4-BE49-F238E27FC236}">
                <a16:creationId xmlns="" xmlns:a16="http://schemas.microsoft.com/office/drawing/2014/main" id="{F38944A9-02F3-48F1-3611-D123E743E166}"/>
              </a:ext>
            </a:extLst>
          </p:cNvPr>
          <p:cNvSpPr txBox="1"/>
          <p:nvPr/>
        </p:nvSpPr>
        <p:spPr>
          <a:xfrm>
            <a:off x="3" y="4878721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="" xmlns:a16="http://schemas.microsoft.com/office/drawing/2014/main" id="{B1675E67-7348-A3C5-DDB5-1269F580DC3B}"/>
              </a:ext>
            </a:extLst>
          </p:cNvPr>
          <p:cNvCxnSpPr/>
          <p:nvPr/>
        </p:nvCxnSpPr>
        <p:spPr>
          <a:xfrm flipH="1">
            <a:off x="5661227" y="1035036"/>
            <a:ext cx="13063" cy="3469409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847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 smtClean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2"/>
          <p:cNvSpPr/>
          <p:nvPr/>
        </p:nvSpPr>
        <p:spPr>
          <a:xfrm>
            <a:off x="401716" y="290436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2"/>
          <p:cNvSpPr txBox="1"/>
          <p:nvPr/>
        </p:nvSpPr>
        <p:spPr>
          <a:xfrm>
            <a:off x="2626303" y="3463108"/>
            <a:ext cx="3533300" cy="167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-RU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1 – рестораны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-RU" sz="1200" b="0" i="0" u="none" strike="noStrike" cap="none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2 – готовые закуски/порции из супермаркетов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-RU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3 – фаст-фуд (пицца, </a:t>
            </a:r>
            <a:r>
              <a:rPr lang="ru-RU" sz="1200" dirty="0" err="1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шаурма</a:t>
            </a:r>
            <a:r>
              <a:rPr lang="ru-RU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 и т.д.)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-RU" sz="1200" b="0" i="0" u="none" strike="noStrike" cap="none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4 – доставка полуфабрикатов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-RU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5 – предприятия общественного питания, создающие бизнес-ланчи</a:t>
            </a:r>
            <a:endParaRPr sz="1200" b="0" i="0" u="none" strike="noStrike" cap="none" dirty="0">
              <a:solidFill>
                <a:srgbClr val="132C40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  <p:sp>
        <p:nvSpPr>
          <p:cNvPr id="206" name="Google Shape;206;p32"/>
          <p:cNvSpPr txBox="1">
            <a:spLocks noGrp="1"/>
          </p:cNvSpPr>
          <p:nvPr>
            <p:ph type="title"/>
          </p:nvPr>
        </p:nvSpPr>
        <p:spPr>
          <a:xfrm>
            <a:off x="401715" y="255936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45F18C78-54CB-5E04-2674-FB5D103C68A1}"/>
              </a:ext>
            </a:extLst>
          </p:cNvPr>
          <p:cNvGrpSpPr/>
          <p:nvPr/>
        </p:nvGrpSpPr>
        <p:grpSpPr>
          <a:xfrm>
            <a:off x="53698" y="801635"/>
            <a:ext cx="4068971" cy="3727817"/>
            <a:chOff x="3602957" y="359724"/>
            <a:chExt cx="5743913" cy="4727728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4674875" y="995520"/>
              <a:ext cx="3383280" cy="3468917"/>
              <a:chOff x="4468255" y="841632"/>
              <a:chExt cx="3383280" cy="3468917"/>
            </a:xfrm>
          </p:grpSpPr>
          <p:cxnSp>
            <p:nvCxnSpPr>
              <p:cNvPr id="3" name="Прямая соединительная линия 2"/>
              <p:cNvCxnSpPr/>
              <p:nvPr/>
            </p:nvCxnSpPr>
            <p:spPr>
              <a:xfrm>
                <a:off x="6169504" y="841632"/>
                <a:ext cx="0" cy="3468917"/>
              </a:xfrm>
              <a:prstGeom prst="line">
                <a:avLst/>
              </a:prstGeom>
              <a:ln w="19050">
                <a:solidFill>
                  <a:schemeClr val="tx2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Прямая соединительная линия 4"/>
              <p:cNvCxnSpPr/>
              <p:nvPr/>
            </p:nvCxnSpPr>
            <p:spPr>
              <a:xfrm flipV="1">
                <a:off x="4468255" y="2576090"/>
                <a:ext cx="3383280" cy="1"/>
              </a:xfrm>
              <a:prstGeom prst="line">
                <a:avLst/>
              </a:prstGeom>
              <a:ln w="19050">
                <a:solidFill>
                  <a:schemeClr val="tx2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8053626" y="2372929"/>
              <a:ext cx="1293244" cy="66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Высокая цена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602957" y="2372929"/>
              <a:ext cx="1159930" cy="66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Низкая цена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664719" y="359724"/>
              <a:ext cx="1523308" cy="66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Высокое качество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647508" y="4423889"/>
              <a:ext cx="1457234" cy="66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Низкое качество</a:t>
              </a:r>
            </a:p>
          </p:txBody>
        </p:sp>
        <p:sp>
          <p:nvSpPr>
            <p:cNvPr id="17" name="Овал 16"/>
            <p:cNvSpPr/>
            <p:nvPr/>
          </p:nvSpPr>
          <p:spPr>
            <a:xfrm>
              <a:off x="7522464" y="1365504"/>
              <a:ext cx="73152" cy="7315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559040" y="1119250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1</a:t>
              </a:r>
            </a:p>
          </p:txBody>
        </p:sp>
        <p:sp>
          <p:nvSpPr>
            <p:cNvPr id="32" name="Овал 31"/>
            <p:cNvSpPr/>
            <p:nvPr/>
          </p:nvSpPr>
          <p:spPr>
            <a:xfrm>
              <a:off x="5478791" y="2589081"/>
              <a:ext cx="73152" cy="7315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512319" y="2319646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2</a:t>
              </a:r>
            </a:p>
          </p:txBody>
        </p:sp>
        <p:sp>
          <p:nvSpPr>
            <p:cNvPr id="34" name="Овал 33"/>
            <p:cNvSpPr/>
            <p:nvPr/>
          </p:nvSpPr>
          <p:spPr>
            <a:xfrm>
              <a:off x="6094195" y="1945598"/>
              <a:ext cx="73152" cy="7315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110329" y="1689155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3</a:t>
              </a:r>
            </a:p>
          </p:txBody>
        </p:sp>
        <p:sp>
          <p:nvSpPr>
            <p:cNvPr id="36" name="Овал 35"/>
            <p:cNvSpPr/>
            <p:nvPr/>
          </p:nvSpPr>
          <p:spPr>
            <a:xfrm>
              <a:off x="7031147" y="1586074"/>
              <a:ext cx="112767" cy="103078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0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375152" y="1628229"/>
              <a:ext cx="2074971" cy="9367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rgbClr val="FF0000"/>
                  </a:solidFill>
                </a:rPr>
                <a:t>Мы</a:t>
              </a:r>
            </a:p>
            <a:p>
              <a:pPr algn="ctr"/>
              <a:r>
                <a:rPr lang="ru-RU" dirty="0">
                  <a:solidFill>
                    <a:srgbClr val="FF0000"/>
                  </a:solidFill>
                </a:rPr>
                <a:t>(Арктический пикник)</a:t>
              </a:r>
            </a:p>
          </p:txBody>
        </p:sp>
        <p:sp>
          <p:nvSpPr>
            <p:cNvPr id="26" name="Овал 25"/>
            <p:cNvSpPr/>
            <p:nvPr/>
          </p:nvSpPr>
          <p:spPr>
            <a:xfrm>
              <a:off x="5938761" y="2259127"/>
              <a:ext cx="73152" cy="7315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958901" y="1980627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5</a:t>
              </a:r>
            </a:p>
          </p:txBody>
        </p:sp>
        <p:sp>
          <p:nvSpPr>
            <p:cNvPr id="28" name="Овал 27"/>
            <p:cNvSpPr/>
            <p:nvPr/>
          </p:nvSpPr>
          <p:spPr>
            <a:xfrm>
              <a:off x="6113377" y="2867564"/>
              <a:ext cx="73152" cy="7315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130771" y="2882604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4</a:t>
              </a: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="" xmlns:a16="http://schemas.microsoft.com/office/drawing/2014/main" id="{9B94FFC0-4242-C879-EB4F-3C5D3C8CB447}"/>
              </a:ext>
            </a:extLst>
          </p:cNvPr>
          <p:cNvGrpSpPr/>
          <p:nvPr/>
        </p:nvGrpSpPr>
        <p:grpSpPr>
          <a:xfrm>
            <a:off x="4572000" y="533561"/>
            <a:ext cx="4068971" cy="4001907"/>
            <a:chOff x="3602957" y="19746"/>
            <a:chExt cx="5743913" cy="5075336"/>
          </a:xfrm>
        </p:grpSpPr>
        <p:grpSp>
          <p:nvGrpSpPr>
            <p:cNvPr id="37" name="Группа 36">
              <a:extLst>
                <a:ext uri="{FF2B5EF4-FFF2-40B4-BE49-F238E27FC236}">
                  <a16:creationId xmlns="" xmlns:a16="http://schemas.microsoft.com/office/drawing/2014/main" id="{8D494AB8-1488-91A1-277E-200E27D94542}"/>
                </a:ext>
              </a:extLst>
            </p:cNvPr>
            <p:cNvGrpSpPr/>
            <p:nvPr/>
          </p:nvGrpSpPr>
          <p:grpSpPr>
            <a:xfrm>
              <a:off x="4674875" y="995520"/>
              <a:ext cx="3383280" cy="3468917"/>
              <a:chOff x="4468255" y="841632"/>
              <a:chExt cx="3383280" cy="3468917"/>
            </a:xfrm>
          </p:grpSpPr>
          <p:cxnSp>
            <p:nvCxnSpPr>
              <p:cNvPr id="55" name="Прямая соединительная линия 54">
                <a:extLst>
                  <a:ext uri="{FF2B5EF4-FFF2-40B4-BE49-F238E27FC236}">
                    <a16:creationId xmlns="" xmlns:a16="http://schemas.microsoft.com/office/drawing/2014/main" id="{2B3FEA52-442E-B8F7-606C-247E7857DC55}"/>
                  </a:ext>
                </a:extLst>
              </p:cNvPr>
              <p:cNvCxnSpPr/>
              <p:nvPr/>
            </p:nvCxnSpPr>
            <p:spPr>
              <a:xfrm>
                <a:off x="6169504" y="841632"/>
                <a:ext cx="0" cy="3468917"/>
              </a:xfrm>
              <a:prstGeom prst="line">
                <a:avLst/>
              </a:prstGeom>
              <a:ln w="19050">
                <a:solidFill>
                  <a:schemeClr val="tx2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>
                <a:extLst>
                  <a:ext uri="{FF2B5EF4-FFF2-40B4-BE49-F238E27FC236}">
                    <a16:creationId xmlns="" xmlns:a16="http://schemas.microsoft.com/office/drawing/2014/main" id="{21EF8EAC-0EBE-DD69-1067-3D2AE40CB2A5}"/>
                  </a:ext>
                </a:extLst>
              </p:cNvPr>
              <p:cNvCxnSpPr/>
              <p:nvPr/>
            </p:nvCxnSpPr>
            <p:spPr>
              <a:xfrm flipV="1">
                <a:off x="4468255" y="2576090"/>
                <a:ext cx="3383280" cy="1"/>
              </a:xfrm>
              <a:prstGeom prst="line">
                <a:avLst/>
              </a:prstGeom>
              <a:ln w="19050">
                <a:solidFill>
                  <a:schemeClr val="tx2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311E0F12-1370-A110-0F8D-C1324F322ECA}"/>
                </a:ext>
              </a:extLst>
            </p:cNvPr>
            <p:cNvSpPr txBox="1"/>
            <p:nvPr/>
          </p:nvSpPr>
          <p:spPr>
            <a:xfrm>
              <a:off x="8053626" y="2372929"/>
              <a:ext cx="1293244" cy="66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Высокая цена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D4F1709C-E180-3295-65D1-FE763424B547}"/>
                </a:ext>
              </a:extLst>
            </p:cNvPr>
            <p:cNvSpPr txBox="1"/>
            <p:nvPr/>
          </p:nvSpPr>
          <p:spPr>
            <a:xfrm>
              <a:off x="3602957" y="2372929"/>
              <a:ext cx="1159930" cy="66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Низкая цена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DD7D75F0-2AC8-E4AE-40A2-EB02ED991468}"/>
                </a:ext>
              </a:extLst>
            </p:cNvPr>
            <p:cNvSpPr txBox="1"/>
            <p:nvPr/>
          </p:nvSpPr>
          <p:spPr>
            <a:xfrm>
              <a:off x="5162959" y="19746"/>
              <a:ext cx="2505303" cy="936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Специализация на северной продукции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A22CAC66-D1F5-E081-4C5B-AE83CA950A9E}"/>
                </a:ext>
              </a:extLst>
            </p:cNvPr>
            <p:cNvSpPr txBox="1"/>
            <p:nvPr/>
          </p:nvSpPr>
          <p:spPr>
            <a:xfrm>
              <a:off x="5325981" y="4431519"/>
              <a:ext cx="2100288" cy="66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Отсутствие специализации</a:t>
              </a:r>
            </a:p>
          </p:txBody>
        </p:sp>
        <p:sp>
          <p:nvSpPr>
            <p:cNvPr id="43" name="Овал 42">
              <a:extLst>
                <a:ext uri="{FF2B5EF4-FFF2-40B4-BE49-F238E27FC236}">
                  <a16:creationId xmlns="" xmlns:a16="http://schemas.microsoft.com/office/drawing/2014/main" id="{D4AEBCF3-335E-91B1-C466-B1EC766A9D85}"/>
                </a:ext>
              </a:extLst>
            </p:cNvPr>
            <p:cNvSpPr/>
            <p:nvPr/>
          </p:nvSpPr>
          <p:spPr>
            <a:xfrm>
              <a:off x="7670231" y="1491773"/>
              <a:ext cx="73152" cy="7315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19CD2E86-293E-5A98-B8A0-A401555BDE83}"/>
                </a:ext>
              </a:extLst>
            </p:cNvPr>
            <p:cNvSpPr txBox="1"/>
            <p:nvPr/>
          </p:nvSpPr>
          <p:spPr>
            <a:xfrm>
              <a:off x="7706808" y="1245520"/>
              <a:ext cx="15240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1</a:t>
              </a:r>
            </a:p>
          </p:txBody>
        </p:sp>
        <p:sp>
          <p:nvSpPr>
            <p:cNvPr id="45" name="Овал 44">
              <a:extLst>
                <a:ext uri="{FF2B5EF4-FFF2-40B4-BE49-F238E27FC236}">
                  <a16:creationId xmlns="" xmlns:a16="http://schemas.microsoft.com/office/drawing/2014/main" id="{728B3B35-0D79-5E67-E494-21012A255D26}"/>
                </a:ext>
              </a:extLst>
            </p:cNvPr>
            <p:cNvSpPr/>
            <p:nvPr/>
          </p:nvSpPr>
          <p:spPr>
            <a:xfrm>
              <a:off x="5478791" y="2589081"/>
              <a:ext cx="73152" cy="7315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EB66DB20-4F30-DA9E-6BBB-CA62B458A53F}"/>
                </a:ext>
              </a:extLst>
            </p:cNvPr>
            <p:cNvSpPr txBox="1"/>
            <p:nvPr/>
          </p:nvSpPr>
          <p:spPr>
            <a:xfrm>
              <a:off x="5512319" y="2319646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2</a:t>
              </a:r>
            </a:p>
          </p:txBody>
        </p:sp>
        <p:sp>
          <p:nvSpPr>
            <p:cNvPr id="47" name="Овал 46">
              <a:extLst>
                <a:ext uri="{FF2B5EF4-FFF2-40B4-BE49-F238E27FC236}">
                  <a16:creationId xmlns="" xmlns:a16="http://schemas.microsoft.com/office/drawing/2014/main" id="{05833C92-AC26-B456-A87C-AAE2726FE1B1}"/>
                </a:ext>
              </a:extLst>
            </p:cNvPr>
            <p:cNvSpPr/>
            <p:nvPr/>
          </p:nvSpPr>
          <p:spPr>
            <a:xfrm>
              <a:off x="6095136" y="2173074"/>
              <a:ext cx="73152" cy="7315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FCE5324D-99F7-8935-CFFA-FAFB45DA6B64}"/>
                </a:ext>
              </a:extLst>
            </p:cNvPr>
            <p:cNvSpPr txBox="1"/>
            <p:nvPr/>
          </p:nvSpPr>
          <p:spPr>
            <a:xfrm>
              <a:off x="6111269" y="1916630"/>
              <a:ext cx="15240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3</a:t>
              </a:r>
            </a:p>
          </p:txBody>
        </p:sp>
        <p:sp>
          <p:nvSpPr>
            <p:cNvPr id="49" name="Овал 48">
              <a:extLst>
                <a:ext uri="{FF2B5EF4-FFF2-40B4-BE49-F238E27FC236}">
                  <a16:creationId xmlns="" xmlns:a16="http://schemas.microsoft.com/office/drawing/2014/main" id="{C5AB3130-DD7E-9F2B-007D-02C55A44188C}"/>
                </a:ext>
              </a:extLst>
            </p:cNvPr>
            <p:cNvSpPr/>
            <p:nvPr/>
          </p:nvSpPr>
          <p:spPr>
            <a:xfrm>
              <a:off x="7007450" y="1600005"/>
              <a:ext cx="116656" cy="108304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>
              <a:extLst>
                <a:ext uri="{FF2B5EF4-FFF2-40B4-BE49-F238E27FC236}">
                  <a16:creationId xmlns="" xmlns:a16="http://schemas.microsoft.com/office/drawing/2014/main" id="{1D0ADCB1-3923-2D76-C014-6128DF3825D2}"/>
                </a:ext>
              </a:extLst>
            </p:cNvPr>
            <p:cNvSpPr txBox="1"/>
            <p:nvPr/>
          </p:nvSpPr>
          <p:spPr>
            <a:xfrm>
              <a:off x="6345003" y="1629964"/>
              <a:ext cx="2074971" cy="936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rgbClr val="FF0000"/>
                  </a:solidFill>
                </a:rPr>
                <a:t>Мы</a:t>
              </a:r>
            </a:p>
            <a:p>
              <a:pPr algn="ctr"/>
              <a:r>
                <a:rPr lang="ru-RU" dirty="0">
                  <a:solidFill>
                    <a:srgbClr val="FF0000"/>
                  </a:solidFill>
                </a:rPr>
                <a:t>(Арктический пикник)</a:t>
              </a:r>
            </a:p>
          </p:txBody>
        </p:sp>
        <p:sp>
          <p:nvSpPr>
            <p:cNvPr id="51" name="Овал 50">
              <a:extLst>
                <a:ext uri="{FF2B5EF4-FFF2-40B4-BE49-F238E27FC236}">
                  <a16:creationId xmlns="" xmlns:a16="http://schemas.microsoft.com/office/drawing/2014/main" id="{8DBDB9B0-4614-33B7-5250-F9F4C8B67D57}"/>
                </a:ext>
              </a:extLst>
            </p:cNvPr>
            <p:cNvSpPr/>
            <p:nvPr/>
          </p:nvSpPr>
          <p:spPr>
            <a:xfrm>
              <a:off x="5694408" y="3197044"/>
              <a:ext cx="73152" cy="7315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TextBox 51">
              <a:extLst>
                <a:ext uri="{FF2B5EF4-FFF2-40B4-BE49-F238E27FC236}">
                  <a16:creationId xmlns="" xmlns:a16="http://schemas.microsoft.com/office/drawing/2014/main" id="{3DB7E6FB-BEFC-6E44-7C16-4AF5877B9FB8}"/>
                </a:ext>
              </a:extLst>
            </p:cNvPr>
            <p:cNvSpPr txBox="1"/>
            <p:nvPr/>
          </p:nvSpPr>
          <p:spPr>
            <a:xfrm>
              <a:off x="5714548" y="2918544"/>
              <a:ext cx="15240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5</a:t>
              </a:r>
            </a:p>
          </p:txBody>
        </p:sp>
        <p:sp>
          <p:nvSpPr>
            <p:cNvPr id="53" name="Овал 52">
              <a:extLst>
                <a:ext uri="{FF2B5EF4-FFF2-40B4-BE49-F238E27FC236}">
                  <a16:creationId xmlns="" xmlns:a16="http://schemas.microsoft.com/office/drawing/2014/main" id="{FE8B85C2-868D-7A3B-5AAD-69AE8D71B1B5}"/>
                </a:ext>
              </a:extLst>
            </p:cNvPr>
            <p:cNvSpPr/>
            <p:nvPr/>
          </p:nvSpPr>
          <p:spPr>
            <a:xfrm>
              <a:off x="5997553" y="3528289"/>
              <a:ext cx="73152" cy="7315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A0730D91-14B9-1CE7-3DD5-1DD95666F731}"/>
                </a:ext>
              </a:extLst>
            </p:cNvPr>
            <p:cNvSpPr txBox="1"/>
            <p:nvPr/>
          </p:nvSpPr>
          <p:spPr>
            <a:xfrm>
              <a:off x="6014948" y="3543329"/>
              <a:ext cx="15240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0063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401716" y="256964"/>
            <a:ext cx="3497547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3"/>
          <p:cNvSpPr txBox="1">
            <a:spLocks noGrp="1"/>
          </p:cNvSpPr>
          <p:nvPr>
            <p:ph type="title"/>
          </p:nvPr>
        </p:nvSpPr>
        <p:spPr>
          <a:xfrm>
            <a:off x="401716" y="244689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5003" y="1024683"/>
            <a:ext cx="1574074" cy="2880360"/>
          </a:xfrm>
          <a:prstGeom prst="rect">
            <a:avLst/>
          </a:prstGeom>
          <a:solidFill>
            <a:srgbClr val="FDDBE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Службы доставки еды, поставщики сырья</a:t>
            </a:r>
            <a:br>
              <a:rPr lang="ru-RU" sz="11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</a:br>
            <a:endParaRPr lang="ru-RU" sz="11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55608" y="1024683"/>
            <a:ext cx="1695628" cy="1568293"/>
          </a:xfrm>
          <a:prstGeom prst="rect">
            <a:avLst/>
          </a:prstGeom>
          <a:solidFill>
            <a:srgbClr val="FDDBE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64299" y="1024683"/>
            <a:ext cx="1574074" cy="2881112"/>
          </a:xfrm>
          <a:prstGeom prst="rect">
            <a:avLst/>
          </a:prstGeom>
          <a:solidFill>
            <a:srgbClr val="FDDBE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938573" y="1024684"/>
            <a:ext cx="1528352" cy="2881110"/>
          </a:xfrm>
          <a:prstGeom prst="rect">
            <a:avLst/>
          </a:prstGeom>
          <a:solidFill>
            <a:srgbClr val="FDDBE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Жители региона;</a:t>
            </a:r>
          </a:p>
          <a:p>
            <a:pPr algn="ctr"/>
            <a:r>
              <a:rPr lang="ru-RU" sz="11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туристы, гости Мурманской области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062139" y="2539747"/>
            <a:ext cx="1695628" cy="1357470"/>
          </a:xfrm>
          <a:prstGeom prst="rect">
            <a:avLst/>
          </a:prstGeom>
          <a:solidFill>
            <a:srgbClr val="FDDBE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351436" y="1024683"/>
            <a:ext cx="1574074" cy="1786019"/>
          </a:xfrm>
          <a:prstGeom prst="rect">
            <a:avLst/>
          </a:prstGeom>
          <a:solidFill>
            <a:srgbClr val="FDDBE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2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351436" y="2812635"/>
            <a:ext cx="1574074" cy="1091226"/>
          </a:xfrm>
          <a:prstGeom prst="rect">
            <a:avLst/>
          </a:prstGeom>
          <a:solidFill>
            <a:srgbClr val="FDDBE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2114" y="3911686"/>
            <a:ext cx="4046563" cy="983532"/>
          </a:xfrm>
          <a:prstGeom prst="rect">
            <a:avLst/>
          </a:prstGeom>
          <a:solidFill>
            <a:srgbClr val="FDDBE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100" dirty="0">
              <a:solidFill>
                <a:schemeClr val="tx2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535006" y="3911137"/>
            <a:ext cx="3931919" cy="983532"/>
          </a:xfrm>
          <a:prstGeom prst="rect">
            <a:avLst/>
          </a:prstGeom>
          <a:solidFill>
            <a:srgbClr val="FDDBE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62676" y="1031504"/>
            <a:ext cx="1571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Ключевые партнеры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70536" y="1070648"/>
            <a:ext cx="1687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Ключевые виды деятельности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66600" y="2525831"/>
            <a:ext cx="16872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Ключевые ресурсы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69610" y="1026676"/>
            <a:ext cx="1571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Предоставленная ценность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36686" y="1068094"/>
            <a:ext cx="160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Взаимоотношения с клиентами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15301" y="1133793"/>
            <a:ext cx="1571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Клиенты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60390" y="2810702"/>
            <a:ext cx="1571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Каналы сбыта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8979" y="3921016"/>
            <a:ext cx="1571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Издержки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35006" y="3921016"/>
            <a:ext cx="1571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Доходы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28576" y="1535102"/>
            <a:ext cx="1606731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Коммуникации с клиентом при заказе им пищевого набора и в течение изготовления набора, при выдаче готовой продукции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79502" y="1590344"/>
            <a:ext cx="17006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Создание пищевых наборов с блюдами, характерными для нашего региона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57967" y="2996720"/>
            <a:ext cx="15479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Сайт и приложение для телефона с конструктором «пикника», службы доставки еды, ярмарки, фестивали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35386" y="1516871"/>
            <a:ext cx="1635525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Уникальное решение о питании на природе. Наличие сопутствующих товаров для создания комфорта во время пикника – аренда газовых горелок, одеял для пикника (летнее время), столов и стульев.</a:t>
            </a:r>
          </a:p>
          <a:p>
            <a:pPr algn="ctr"/>
            <a:r>
              <a:rPr lang="ru-RU" sz="11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Наличие бизнес-</a:t>
            </a:r>
            <a:r>
              <a:rPr lang="ru-RU" sz="11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ланчей</a:t>
            </a:r>
            <a:endParaRPr lang="ru-RU" sz="11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8566" y="2864131"/>
            <a:ext cx="164485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Пищевое сырье, персонал (повара)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5003" y="4084502"/>
            <a:ext cx="409968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Издержки на стоимость сырья для изготовления пищевой продукции и упаковку товара.</a:t>
            </a:r>
          </a:p>
          <a:p>
            <a:r>
              <a:rPr lang="ru-RU" sz="11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Издержки на аренду цехов для изготовления пищевой продукции.</a:t>
            </a:r>
          </a:p>
          <a:p>
            <a:endParaRPr lang="ru-RU" sz="11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527867" y="4173218"/>
            <a:ext cx="39390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Доходы от реализации пищевой продукции и сдачи в аренду сопутствующих товаров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1B94A9-2046-71A1-B5E8-D2363B0CB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955C781-0BF2-EC8D-C677-7E35FE642A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" t="4063" r="6357" b="17460"/>
          <a:stretch/>
        </p:blipFill>
        <p:spPr>
          <a:xfrm>
            <a:off x="167885" y="369161"/>
            <a:ext cx="8664447" cy="419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220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>
            <a:spLocks noGrp="1"/>
          </p:cNvSpPr>
          <p:nvPr>
            <p:ph type="title"/>
          </p:nvPr>
        </p:nvSpPr>
        <p:spPr>
          <a:xfrm>
            <a:off x="401716" y="58215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34"/>
          <p:cNvSpPr txBox="1">
            <a:spLocks noGrp="1"/>
          </p:cNvSpPr>
          <p:nvPr>
            <p:ph type="body" idx="1"/>
          </p:nvPr>
        </p:nvSpPr>
        <p:spPr>
          <a:xfrm>
            <a:off x="325567" y="1182451"/>
            <a:ext cx="7993200" cy="5022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" sz="1600" dirty="0"/>
              <a:t>создание команды (1 день);</a:t>
            </a:r>
            <a:endParaRPr sz="1600" dirty="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" sz="1600" dirty="0"/>
              <a:t>разработка идеи (5 дней);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-RU" sz="1600" dirty="0"/>
              <a:t>с</a:t>
            </a:r>
            <a:r>
              <a:rPr lang="ru" sz="1600" dirty="0"/>
              <a:t>оздание пирамиды аудитории (6 дней);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-RU" sz="1600" dirty="0"/>
              <a:t>в</a:t>
            </a:r>
            <a:r>
              <a:rPr lang="ru" sz="1600" dirty="0"/>
              <a:t>ыдвижение гипотез (2 дня);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-RU" sz="1600" dirty="0"/>
              <a:t>с</a:t>
            </a:r>
            <a:r>
              <a:rPr lang="ru" sz="1600" dirty="0"/>
              <a:t>оздание опроса для выявления корректности выдвинутых гипотез (4 дня);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-RU" sz="1600" dirty="0"/>
              <a:t>о</a:t>
            </a:r>
            <a:r>
              <a:rPr lang="ru" sz="1600" dirty="0"/>
              <a:t>бработка результатов опроса и подтверждение гипотез (3 дня);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-RU" sz="1600" dirty="0"/>
              <a:t>в</a:t>
            </a:r>
            <a:r>
              <a:rPr lang="ru" sz="1600" dirty="0"/>
              <a:t>ыявление проблем аудитории и ценностного предложения продукта (2 дня);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-RU" sz="1600" dirty="0"/>
              <a:t>р</a:t>
            </a:r>
            <a:r>
              <a:rPr lang="ru" sz="1600" dirty="0"/>
              <a:t>азделение рынка (4 дня);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-RU" sz="1600" dirty="0"/>
              <a:t>а</a:t>
            </a:r>
            <a:r>
              <a:rPr lang="ru" sz="1600" dirty="0"/>
              <a:t>нализ конкурентов (3 дня);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-RU" sz="1600" dirty="0"/>
              <a:t>р</a:t>
            </a:r>
            <a:r>
              <a:rPr lang="ru" sz="1600" dirty="0"/>
              <a:t>азработка бизнес-модели (3 дня);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-RU" sz="1600" dirty="0"/>
              <a:t>с</a:t>
            </a:r>
            <a:r>
              <a:rPr lang="ru" sz="1600" dirty="0"/>
              <a:t>оздание дизайна упаковки (2 дня).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endParaRPr lang="ru" sz="1600" dirty="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endParaRPr lang="ru" sz="1600" dirty="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endParaRPr sz="16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sz="1600" dirty="0"/>
          </a:p>
        </p:txBody>
      </p:sp>
      <p:sp>
        <p:nvSpPr>
          <p:cNvPr id="231" name="Google Shape;231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243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Google Shape;244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000" b="0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sz="1000" b="0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4" name="Google Shape;254;p36"/>
          <p:cNvSpPr txBox="1">
            <a:spLocks noGrp="1"/>
          </p:cNvSpPr>
          <p:nvPr>
            <p:ph type="body" idx="1"/>
          </p:nvPr>
        </p:nvSpPr>
        <p:spPr>
          <a:xfrm>
            <a:off x="456818" y="1302088"/>
            <a:ext cx="7973700" cy="1439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300" dirty="0">
              <a:solidFill>
                <a:srgbClr val="132C40"/>
              </a:solidFill>
            </a:endParaRPr>
          </a:p>
          <a:p>
            <a:pPr marL="946150" lvl="1" indent="-342900">
              <a:buClr>
                <a:srgbClr val="132C40"/>
              </a:buClr>
              <a:buSzPts val="1300"/>
              <a:buFont typeface="+mj-lt"/>
              <a:buAutoNum type="arabicPeriod"/>
            </a:pPr>
            <a:r>
              <a:rPr lang="ru" sz="1300" dirty="0">
                <a:solidFill>
                  <a:srgbClr val="132C40"/>
                </a:solidFill>
              </a:rPr>
              <a:t>создание прототипа и его тестирование, работа над ошибками;</a:t>
            </a:r>
          </a:p>
          <a:p>
            <a:pPr marL="946150" lvl="1" indent="-342900">
              <a:buClr>
                <a:srgbClr val="132C40"/>
              </a:buClr>
              <a:buSzPts val="1300"/>
              <a:buFont typeface="+mj-lt"/>
              <a:buAutoNum type="arabicPeriod"/>
            </a:pPr>
            <a:r>
              <a:rPr lang="ru-RU" sz="1300" dirty="0">
                <a:solidFill>
                  <a:srgbClr val="132C40"/>
                </a:solidFill>
              </a:rPr>
              <a:t>с</a:t>
            </a:r>
            <a:r>
              <a:rPr lang="ru" sz="1300" dirty="0">
                <a:solidFill>
                  <a:srgbClr val="132C40"/>
                </a:solidFill>
              </a:rPr>
              <a:t>оздание публичной бета-версии, опрос первых клиентов и работа над ошибками;</a:t>
            </a:r>
          </a:p>
          <a:p>
            <a:pPr marL="946150" lvl="1" indent="-342900">
              <a:buClr>
                <a:srgbClr val="132C40"/>
              </a:buClr>
              <a:buSzPts val="1300"/>
              <a:buFont typeface="+mj-lt"/>
              <a:buAutoNum type="arabicPeriod"/>
            </a:pPr>
            <a:r>
              <a:rPr lang="ru" sz="1300" dirty="0">
                <a:solidFill>
                  <a:srgbClr val="132C40"/>
                </a:solidFill>
              </a:rPr>
              <a:t>запуск проекта и его регистрация</a:t>
            </a:r>
          </a:p>
          <a:p>
            <a:pPr marL="946150" lvl="1" indent="-342900">
              <a:buClr>
                <a:srgbClr val="132C40"/>
              </a:buClr>
              <a:buSzPts val="1300"/>
              <a:buFont typeface="+mj-lt"/>
              <a:buAutoNum type="arabicPeriod"/>
            </a:pPr>
            <a:r>
              <a:rPr lang="ru-RU" sz="1300" dirty="0">
                <a:solidFill>
                  <a:srgbClr val="132C40"/>
                </a:solidFill>
              </a:rPr>
              <a:t>п</a:t>
            </a:r>
            <a:r>
              <a:rPr lang="ru" sz="1300" dirty="0">
                <a:solidFill>
                  <a:srgbClr val="132C40"/>
                </a:solidFill>
              </a:rPr>
              <a:t>оиск инвесторов</a:t>
            </a:r>
          </a:p>
          <a:p>
            <a:pPr marL="946150" lvl="1" indent="-342900">
              <a:buClr>
                <a:srgbClr val="132C40"/>
              </a:buClr>
              <a:buSzPts val="1300"/>
              <a:buFont typeface="+mj-lt"/>
              <a:buAutoNum type="arabicPeriod"/>
            </a:pPr>
            <a:r>
              <a:rPr lang="ru-RU" sz="1300" dirty="0">
                <a:solidFill>
                  <a:srgbClr val="132C40"/>
                </a:solidFill>
              </a:rPr>
              <a:t>с</a:t>
            </a:r>
            <a:r>
              <a:rPr lang="ru" sz="1300" dirty="0">
                <a:solidFill>
                  <a:srgbClr val="132C40"/>
                </a:solidFill>
              </a:rPr>
              <a:t>оздание условий для реализации проекта: аренда цеха, поиск работников и т.д.</a:t>
            </a:r>
            <a:endParaRPr lang="en-US" sz="1300" dirty="0">
              <a:solidFill>
                <a:srgbClr val="132C40"/>
              </a:solidFill>
            </a:endParaRPr>
          </a:p>
          <a:p>
            <a:pPr marL="946150" lvl="1" indent="-342900">
              <a:buClr>
                <a:srgbClr val="132C40"/>
              </a:buClr>
              <a:buSzPts val="1300"/>
              <a:buFont typeface="+mj-lt"/>
              <a:buAutoNum type="arabicPeriod"/>
            </a:pPr>
            <a:r>
              <a:rPr lang="ru-RU" sz="1300" dirty="0">
                <a:solidFill>
                  <a:srgbClr val="132C40"/>
                </a:solidFill>
              </a:rPr>
              <a:t>первые продажи</a:t>
            </a:r>
            <a:endParaRPr lang="ru" sz="1300" dirty="0">
              <a:solidFill>
                <a:srgbClr val="132C40"/>
              </a:solidFill>
            </a:endParaRPr>
          </a:p>
          <a:p>
            <a:pPr marL="48895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Font typeface="+mj-lt"/>
              <a:buAutoNum type="arabicPeriod"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55" name="Google Shape;255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ru-RU" sz="1000" dirty="0">
                <a:solidFill>
                  <a:schemeClr val="bg2"/>
                </a:solidFill>
                <a:sym typeface="Helvetica Neue"/>
              </a:rPr>
              <a:t>16</a:t>
            </a:r>
            <a:endParaRPr sz="1000" dirty="0">
              <a:solidFill>
                <a:schemeClr val="bg2"/>
              </a:solidFill>
              <a:sym typeface="Helvetica Neue"/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3" name="Google Shape;263;p36"/>
          <p:cNvGraphicFramePr/>
          <p:nvPr>
            <p:extLst>
              <p:ext uri="{D42A27DB-BD31-4B8C-83A1-F6EECF244321}">
                <p14:modId xmlns:p14="http://schemas.microsoft.com/office/powerpoint/2010/main" val="3903369882"/>
              </p:ext>
            </p:extLst>
          </p:nvPr>
        </p:nvGraphicFramePr>
        <p:xfrm>
          <a:off x="615952" y="3309756"/>
          <a:ext cx="7532025" cy="18394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0385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934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b="0" i="0" u="none" strike="noStrike" cap="none" dirty="0">
                          <a:solidFill>
                            <a:srgbClr val="132C40"/>
                          </a:solidFill>
                          <a:latin typeface="Raleway"/>
                          <a:sym typeface="Raleway"/>
                        </a:rPr>
                        <a:t>создание прототипа и его тестирование</a:t>
                      </a:r>
                      <a:endParaRPr sz="1300" b="0" i="0" u="none" strike="noStrike" cap="none" dirty="0">
                        <a:solidFill>
                          <a:srgbClr val="132C40"/>
                        </a:solidFill>
                        <a:latin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4-5 дней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b="0" i="0" u="none" strike="noStrike" cap="none" dirty="0">
                          <a:solidFill>
                            <a:srgbClr val="132C40"/>
                          </a:solidFill>
                          <a:latin typeface="Raleway"/>
                          <a:ea typeface="+mn-ea"/>
                          <a:cs typeface="+mn-cs"/>
                          <a:sym typeface="Arial"/>
                        </a:rPr>
                        <a:t>а</a:t>
                      </a:r>
                      <a:r>
                        <a:rPr lang="ru" sz="1300" b="0" i="0" u="none" strike="noStrike" cap="none" dirty="0">
                          <a:solidFill>
                            <a:srgbClr val="132C40"/>
                          </a:solidFill>
                          <a:latin typeface="Raleway"/>
                          <a:ea typeface="+mn-ea"/>
                          <a:cs typeface="+mn-cs"/>
                          <a:sym typeface="Arial"/>
                        </a:rPr>
                        <a:t>нализ прототипа, исправление возможных ошибок</a:t>
                      </a:r>
                      <a:endParaRPr sz="1300" b="0" i="0" u="none" strike="noStrike" cap="none" dirty="0">
                        <a:solidFill>
                          <a:srgbClr val="132C40"/>
                        </a:solidFill>
                        <a:latin typeface="Raleway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5-6 дней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b="0" i="0" u="none" strike="noStrike" cap="none" dirty="0">
                          <a:solidFill>
                            <a:srgbClr val="132C40"/>
                          </a:solidFill>
                          <a:latin typeface="Raleway"/>
                          <a:ea typeface="+mn-ea"/>
                          <a:cs typeface="+mn-cs"/>
                          <a:sym typeface="Arial"/>
                        </a:rPr>
                        <a:t>с</a:t>
                      </a:r>
                      <a:r>
                        <a:rPr lang="ru" sz="1300" b="0" i="0" u="none" strike="noStrike" cap="none" dirty="0">
                          <a:solidFill>
                            <a:srgbClr val="132C40"/>
                          </a:solidFill>
                          <a:latin typeface="Raleway"/>
                          <a:ea typeface="+mn-ea"/>
                          <a:cs typeface="+mn-cs"/>
                          <a:sym typeface="Raleway"/>
                        </a:rPr>
                        <a:t>оздание публичной бета-версии и связь с первыми клиентами</a:t>
                      </a:r>
                      <a:endParaRPr sz="1300" b="0" i="0" u="none" strike="noStrike" cap="none" dirty="0">
                        <a:solidFill>
                          <a:srgbClr val="132C40"/>
                        </a:solidFill>
                        <a:latin typeface="Raleway"/>
                        <a:ea typeface="+mn-ea"/>
                        <a:cs typeface="+mn-cs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4" name="Google Shape;264;p36"/>
          <p:cNvSpPr txBox="1"/>
          <p:nvPr/>
        </p:nvSpPr>
        <p:spPr>
          <a:xfrm>
            <a:off x="456818" y="298307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dk1"/>
                </a:solidFill>
              </a:rPr>
              <a:t>КОМАНДА СТАРТАПА</a:t>
            </a:r>
            <a:endParaRPr sz="3000" dirty="0">
              <a:solidFill>
                <a:schemeClr val="dk1"/>
              </a:solidFill>
            </a:endParaRPr>
          </a:p>
        </p:txBody>
      </p:sp>
      <p:graphicFrame>
        <p:nvGraphicFramePr>
          <p:cNvPr id="240" name="Google Shape;240;p35"/>
          <p:cNvGraphicFramePr/>
          <p:nvPr>
            <p:extLst>
              <p:ext uri="{D42A27DB-BD31-4B8C-83A1-F6EECF244321}">
                <p14:modId xmlns:p14="http://schemas.microsoft.com/office/powerpoint/2010/main" val="3699598071"/>
              </p:ext>
            </p:extLst>
          </p:nvPr>
        </p:nvGraphicFramePr>
        <p:xfrm>
          <a:off x="456810" y="921625"/>
          <a:ext cx="7547503" cy="1773273"/>
        </p:xfrm>
        <a:graphic>
          <a:graphicData uri="http://schemas.openxmlformats.org/drawingml/2006/table">
            <a:tbl>
              <a:tblPr>
                <a:noFill/>
                <a:tableStyleId>{7A9EB75D-0084-4CC4-AA96-6664266ADF23}</a:tableStyleId>
              </a:tblPr>
              <a:tblGrid>
                <a:gridCol w="41222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015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37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292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dirty="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Даронда Анастасия Эдуардовна</a:t>
                      </a:r>
                      <a:r>
                        <a:rPr lang="ru" sz="1500" dirty="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dirty="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Никифоров Артем Андреевич</a:t>
                      </a:r>
                      <a:endParaRPr sz="1200" dirty="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dirty="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Подгаец Алесия Дмитриевна</a:t>
                      </a:r>
                      <a:endParaRPr sz="1200" dirty="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3" name="Google Shape;243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Google Shape;141;p27">
            <a:extLst>
              <a:ext uri="{FF2B5EF4-FFF2-40B4-BE49-F238E27FC236}">
                <a16:creationId xmlns="" xmlns:a16="http://schemas.microsoft.com/office/drawing/2014/main" id="{F3A0712C-61B7-9514-22C3-58F5CFB08DCA}"/>
              </a:ext>
            </a:extLst>
          </p:cNvPr>
          <p:cNvSpPr/>
          <p:nvPr/>
        </p:nvSpPr>
        <p:spPr>
          <a:xfrm>
            <a:off x="0" y="4763400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Google Shape;142;p27">
            <a:extLst>
              <a:ext uri="{FF2B5EF4-FFF2-40B4-BE49-F238E27FC236}">
                <a16:creationId xmlns="" xmlns:a16="http://schemas.microsoft.com/office/drawing/2014/main" id="{5D770C9F-AE5E-CC58-7EBC-ADE4F5D6E84A}"/>
              </a:ext>
            </a:extLst>
          </p:cNvPr>
          <p:cNvSpPr txBox="1"/>
          <p:nvPr/>
        </p:nvSpPr>
        <p:spPr>
          <a:xfrm>
            <a:off x="3" y="4878721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7"/>
          <p:cNvSpPr txBox="1">
            <a:spLocks noGrp="1"/>
          </p:cNvSpPr>
          <p:nvPr>
            <p:ph type="title"/>
          </p:nvPr>
        </p:nvSpPr>
        <p:spPr>
          <a:xfrm>
            <a:off x="1218626" y="647927"/>
            <a:ext cx="4655700" cy="613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70" name="Google Shape;270;p37"/>
          <p:cNvSpPr txBox="1">
            <a:spLocks noGrp="1"/>
          </p:cNvSpPr>
          <p:nvPr>
            <p:ph type="body" idx="1"/>
          </p:nvPr>
        </p:nvSpPr>
        <p:spPr>
          <a:xfrm>
            <a:off x="165296" y="1964557"/>
            <a:ext cx="3831818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Даронда</a:t>
            </a:r>
            <a:r>
              <a:rPr lang="ru-RU" sz="18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Анастасия Эдуардовна</a:t>
            </a: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1" name="Google Shape;271;p37"/>
          <p:cNvSpPr txBox="1">
            <a:spLocks noGrp="1"/>
          </p:cNvSpPr>
          <p:nvPr>
            <p:ph type="body" idx="1"/>
          </p:nvPr>
        </p:nvSpPr>
        <p:spPr>
          <a:xfrm>
            <a:off x="3933931" y="1964557"/>
            <a:ext cx="4493622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indent="-203200">
              <a:buSzPts val="1400"/>
              <a:buNone/>
            </a:pPr>
            <a:r>
              <a:rPr lang="ru-RU" sz="16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Мобильный телефон: +7(911)060-12-30</a:t>
            </a:r>
          </a:p>
          <a:p>
            <a:pPr marL="406400" indent="-203200">
              <a:buSzPts val="1400"/>
              <a:buNone/>
            </a:pPr>
            <a:r>
              <a:rPr lang="ru-RU" sz="16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Электронная почта: 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l.lyudmilova1@mail.ru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CAFC83A-F9A2-0CF9-C4F0-D5BCA7CD83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462" t="35966" r="18740" b="31761"/>
          <a:stretch/>
        </p:blipFill>
        <p:spPr>
          <a:xfrm>
            <a:off x="6458961" y="2842619"/>
            <a:ext cx="1709926" cy="165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2474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2918</TotalTime>
  <Words>853</Words>
  <Application>Microsoft Office PowerPoint</Application>
  <PresentationFormat>Экран (16:9)</PresentationFormat>
  <Paragraphs>196</Paragraphs>
  <Slides>19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Calibri</vt:lpstr>
      <vt:lpstr>Century Gothic</vt:lpstr>
      <vt:lpstr>Helvetica Neue</vt:lpstr>
      <vt:lpstr>Raleway</vt:lpstr>
      <vt:lpstr>Raleway SemiBold</vt:lpstr>
      <vt:lpstr>Times New Roman</vt:lpstr>
      <vt:lpstr>Simple Light</vt:lpstr>
      <vt:lpstr>Simple Light</vt:lpstr>
      <vt:lpstr>Презентация PowerPoint</vt:lpstr>
      <vt:lpstr>Презентация PowerPoint</vt:lpstr>
      <vt:lpstr>ЦЕЛЕВАЯ АУДИТОРИЯ</vt:lpstr>
      <vt:lpstr>ГИПОТЕЗЫ</vt:lpstr>
      <vt:lpstr>Презентация PowerPoint</vt:lpstr>
      <vt:lpstr>Презентация PowerPoint</vt:lpstr>
      <vt:lpstr>Презентация PowerPoint</vt:lpstr>
      <vt:lpstr>ГИПОТЕЗЫ</vt:lpstr>
      <vt:lpstr>Презентация PowerPoint</vt:lpstr>
      <vt:lpstr>Презентация PowerPoint</vt:lpstr>
      <vt:lpstr>ЦЕННОСТЬ, ЦЕННОСТНОЕ ПРЕДЛОЖЕНИЕ</vt:lpstr>
      <vt:lpstr>РЫНОК</vt:lpstr>
      <vt:lpstr>КОНКУРЕНТЫ</vt:lpstr>
      <vt:lpstr>БИЗНЕС-МОДЕЛЬ</vt:lpstr>
      <vt:lpstr>Презентация PowerPoint</vt:lpstr>
      <vt:lpstr>ТЕКУЩИЕ РЕЗУЛЬТАТЫ</vt:lpstr>
      <vt:lpstr>ПЛАНЫ РАЗВИТИЯ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Asya</cp:lastModifiedBy>
  <cp:revision>93</cp:revision>
  <dcterms:modified xsi:type="dcterms:W3CDTF">2023-12-05T19:58:04Z</dcterms:modified>
</cp:coreProperties>
</file>