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  <p:sldMasterId id="2147483726" r:id="rId4"/>
  </p:sldMasterIdLst>
  <p:notesMasterIdLst>
    <p:notesMasterId r:id="rId23"/>
  </p:notesMasterIdLst>
  <p:sldIdLst>
    <p:sldId id="256" r:id="rId5"/>
    <p:sldId id="297" r:id="rId6"/>
    <p:sldId id="285" r:id="rId7"/>
    <p:sldId id="288" r:id="rId8"/>
    <p:sldId id="303" r:id="rId9"/>
    <p:sldId id="263" r:id="rId10"/>
    <p:sldId id="287" r:id="rId11"/>
    <p:sldId id="299" r:id="rId12"/>
    <p:sldId id="304" r:id="rId13"/>
    <p:sldId id="309" r:id="rId14"/>
    <p:sldId id="300" r:id="rId15"/>
    <p:sldId id="310" r:id="rId16"/>
    <p:sldId id="308" r:id="rId17"/>
    <p:sldId id="311" r:id="rId18"/>
    <p:sldId id="291" r:id="rId19"/>
    <p:sldId id="302" r:id="rId20"/>
    <p:sldId id="312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269" autoAdjust="0"/>
  </p:normalViewPr>
  <p:slideViewPr>
    <p:cSldViewPr>
      <p:cViewPr varScale="1">
        <p:scale>
          <a:sx n="112" d="100"/>
          <a:sy n="112" d="100"/>
        </p:scale>
        <p:origin x="365" y="9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Садоводы</a:t>
          </a:r>
        </a:p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Организации дошкольного образования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Отсутствуют условия для выращивания рассады цветов для облагораживания территории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Другие сорта цветов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/>
            <a:t>Рассада выращена в домашних условиях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1804B1D-5124-4262-8091-9C44C85AFB2C}">
      <dgm:prSet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Цветочные магазины</a:t>
          </a:r>
        </a:p>
      </dgm:t>
    </dgm:pt>
    <dgm:pt modelId="{011D8DA1-2875-4BFE-9D46-3DEF054689C6}" type="parTrans" cxnId="{2AEBC00D-CFBA-4FCF-8941-6A289532A927}">
      <dgm:prSet/>
      <dgm:spPr/>
      <dgm:t>
        <a:bodyPr/>
        <a:lstStyle/>
        <a:p>
          <a:endParaRPr lang="ru-RU"/>
        </a:p>
      </dgm:t>
    </dgm:pt>
    <dgm:pt modelId="{EAC322FF-A5A8-4B8D-81DE-CD40A692A274}" type="sibTrans" cxnId="{2AEBC00D-CFBA-4FCF-8941-6A289532A927}">
      <dgm:prSet/>
      <dgm:spPr/>
      <dgm:t>
        <a:bodyPr/>
        <a:lstStyle/>
        <a:p>
          <a:endParaRPr lang="ru-RU"/>
        </a:p>
      </dgm:t>
    </dgm:pt>
    <dgm:pt modelId="{661ACBAD-76BC-4740-80D0-4B7B1D648224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/>
            <a:t>Дешевле</a:t>
          </a:r>
        </a:p>
      </dgm:t>
    </dgm:pt>
    <dgm:pt modelId="{B27219B0-35FD-42BE-96EF-EFD86F2A2B07}" type="parTrans" cxnId="{2CB4E6EF-A83D-4F48-90BD-6A629735D535}">
      <dgm:prSet/>
      <dgm:spPr/>
      <dgm:t>
        <a:bodyPr/>
        <a:lstStyle/>
        <a:p>
          <a:endParaRPr lang="ru-RU"/>
        </a:p>
      </dgm:t>
    </dgm:pt>
    <dgm:pt modelId="{FB55A81C-D3FE-41FF-9722-596E5DC0E34F}" type="sibTrans" cxnId="{2CB4E6EF-A83D-4F48-90BD-6A629735D535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2AEBC00D-CFBA-4FCF-8941-6A289532A927}" srcId="{FD45624C-83CF-47B9-8EDE-C4DE60E9F279}" destId="{71804B1D-5124-4262-8091-9C44C85AFB2C}" srcOrd="0" destOrd="0" parTransId="{011D8DA1-2875-4BFE-9D46-3DEF054689C6}" sibTransId="{EAC322FF-A5A8-4B8D-81DE-CD40A692A274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0FFEAB8B-7CE9-49C1-B2C7-2CA110C6714D}" type="presOf" srcId="{661ACBAD-76BC-4740-80D0-4B7B1D648224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62373B9C-A1A7-4224-B3E0-490631B51579}" type="presOf" srcId="{71804B1D-5124-4262-8091-9C44C85AFB2C}" destId="{400F4E5D-F016-41EA-97FB-BF5BA36522C2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2CB4E6EF-A83D-4F48-90BD-6A629735D535}" srcId="{C1DCF8D2-41C8-416E-B988-A9BFE3AC37E6}" destId="{661ACBAD-76BC-4740-80D0-4B7B1D648224}" srcOrd="1" destOrd="0" parTransId="{B27219B0-35FD-42BE-96EF-EFD86F2A2B07}" sibTransId="{FB55A81C-D3FE-41FF-9722-596E5DC0E34F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Отсутствуют условия для выращивания рассады цветов для облагораживания территории</a:t>
          </a: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Садоводы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Организации дошкольного образования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950273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3137" y="950273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817028"/>
          <a:ext cx="3059169" cy="1962675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Другие сорта цветов</a:t>
          </a:r>
        </a:p>
      </dsp:txBody>
      <dsp:txXfrm>
        <a:off x="0" y="1817028"/>
        <a:ext cx="3059169" cy="1962675"/>
      </dsp:txXfrm>
    </dsp:sp>
    <dsp:sp modelId="{34E68AF3-FEED-4A3D-869A-6E2B7BBFBA4D}">
      <dsp:nvSpPr>
        <dsp:cNvPr id="0" name=""/>
        <dsp:cNvSpPr/>
      </dsp:nvSpPr>
      <dsp:spPr>
        <a:xfrm>
          <a:off x="3490590" y="950273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Фирмы конкуренты</a:t>
          </a:r>
        </a:p>
      </dsp:txBody>
      <dsp:txXfrm>
        <a:off x="3490590" y="950273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847470"/>
          <a:ext cx="3059169" cy="196267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Цветочные магазины</a:t>
          </a:r>
        </a:p>
      </dsp:txBody>
      <dsp:txXfrm>
        <a:off x="3490590" y="1847470"/>
        <a:ext cx="3059169" cy="1962675"/>
      </dsp:txXfrm>
    </dsp:sp>
    <dsp:sp modelId="{869E6585-1C72-4E82-914E-39E2C4E28665}">
      <dsp:nvSpPr>
        <dsp:cNvPr id="0" name=""/>
        <dsp:cNvSpPr/>
      </dsp:nvSpPr>
      <dsp:spPr>
        <a:xfrm>
          <a:off x="6981180" y="942845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Наши преимущества</a:t>
          </a:r>
        </a:p>
      </dsp:txBody>
      <dsp:txXfrm>
        <a:off x="6981180" y="942845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847470"/>
          <a:ext cx="3059169" cy="196267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Рассада выращена в домашних условиях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Дешевле</a:t>
          </a:r>
        </a:p>
      </dsp:txBody>
      <dsp:txXfrm>
        <a:off x="6978043" y="1847470"/>
        <a:ext cx="3059169" cy="1962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942CA-5176-4850-B197-E015E6788184}" type="datetimeFigureOut">
              <a:rPr lang="ru-RU" smtClean="0"/>
              <a:t>14.07.2023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E1103-F759-42E1-92B0-C17C126A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4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E1103-F759-42E1-92B0-C17C126AE1A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275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7" name="Google Shape;29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2" name="Google Shape;3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3.jpe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Relationship Id="rId9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215776" y="1685634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5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Петуний дворик</a:t>
            </a:r>
            <a:endParaRPr lang="ru-RU" sz="54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5" name="Google Shape;165;p40"/>
          <p:cNvPicPr preferRelativeResize="0"/>
          <p:nvPr/>
        </p:nvPicPr>
        <p:blipFill rotWithShape="1">
          <a:blip r:embed="rId3">
            <a:alphaModFix/>
          </a:blip>
          <a:srcRect l="2982" t="32255" r="76741" b="36977"/>
          <a:stretch/>
        </p:blipFill>
        <p:spPr>
          <a:xfrm>
            <a:off x="2664048" y="3267323"/>
            <a:ext cx="1598294" cy="1748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2463" y="3156827"/>
            <a:ext cx="2618262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190500">
              <a:lnSpc>
                <a:spcPct val="80000"/>
              </a:lnSpc>
              <a:buClr>
                <a:schemeClr val="dk1"/>
              </a:buClr>
              <a:buSzPct val="96000"/>
            </a:pPr>
            <a:r>
              <a:rPr lang="ru-RU" sz="1600" b="1" dirty="0" err="1">
                <a:solidFill>
                  <a:srgbClr val="1B1464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Колпакова</a:t>
            </a:r>
            <a:r>
              <a:rPr lang="ru-RU" sz="1600" b="1" dirty="0">
                <a:solidFill>
                  <a:srgbClr val="1B1464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Анна</a:t>
            </a:r>
          </a:p>
          <a:p>
            <a:pPr marL="342900" lvl="0" indent="-190500">
              <a:lnSpc>
                <a:spcPct val="80000"/>
              </a:lnSpc>
              <a:buClr>
                <a:schemeClr val="dk1"/>
              </a:buClr>
              <a:buSzPct val="96000"/>
            </a:pPr>
            <a:endParaRPr lang="ru-RU" sz="1600" b="1" dirty="0">
              <a:solidFill>
                <a:srgbClr val="1B1464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marL="152400" lvl="0">
              <a:lnSpc>
                <a:spcPct val="80000"/>
              </a:lnSpc>
              <a:buClr>
                <a:schemeClr val="dk1"/>
              </a:buClr>
              <a:buSzPct val="96000"/>
            </a:pPr>
            <a:r>
              <a:rPr lang="ru-RU" sz="1600" b="1" dirty="0">
                <a:solidFill>
                  <a:srgbClr val="1B1464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Навыки: ответственность, наличие финансовых навыков , наличие знаний семеноводства </a:t>
            </a:r>
          </a:p>
          <a:p>
            <a:pPr marL="342900" lvl="0" indent="-190500">
              <a:lnSpc>
                <a:spcPct val="80000"/>
              </a:lnSpc>
              <a:buClr>
                <a:schemeClr val="dk1"/>
              </a:buClr>
              <a:buSzPct val="96000"/>
            </a:pPr>
            <a:endParaRPr lang="ru-RU" sz="1600" b="1" dirty="0">
              <a:solidFill>
                <a:srgbClr val="1B1464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marL="152400" lvl="0">
              <a:lnSpc>
                <a:spcPct val="80000"/>
              </a:lnSpc>
              <a:buClr>
                <a:schemeClr val="dk1"/>
              </a:buClr>
              <a:buSzPct val="96000"/>
            </a:pPr>
            <a:r>
              <a:rPr lang="ru-RU" sz="1600" b="1" dirty="0">
                <a:solidFill>
                  <a:srgbClr val="1B1464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Роль в команде: закупка материалов,  создание продукта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28143" y="3132061"/>
            <a:ext cx="2665393" cy="2239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0000"/>
              </a:lnSpc>
              <a:buClr>
                <a:srgbClr val="1B1464"/>
              </a:buClr>
              <a:buSzPts val="2600"/>
            </a:pPr>
            <a:r>
              <a:rPr lang="ru-RU" sz="1600" b="1" dirty="0">
                <a:solidFill>
                  <a:srgbClr val="1B1464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Колупаев Никита</a:t>
            </a:r>
          </a:p>
          <a:p>
            <a:pPr lvl="0">
              <a:lnSpc>
                <a:spcPct val="110000"/>
              </a:lnSpc>
              <a:buClr>
                <a:srgbClr val="1B1464"/>
              </a:buClr>
              <a:buSzPts val="2600"/>
            </a:pPr>
            <a:endParaRPr lang="ru-RU" sz="1600" b="1" dirty="0">
              <a:solidFill>
                <a:srgbClr val="1B1464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lvl="0">
              <a:lnSpc>
                <a:spcPct val="110000"/>
              </a:lnSpc>
              <a:buClr>
                <a:srgbClr val="1B1464"/>
              </a:buClr>
              <a:buSzPts val="2600"/>
            </a:pPr>
            <a:r>
              <a:rPr lang="ru-RU" sz="1600" b="1" dirty="0">
                <a:solidFill>
                  <a:srgbClr val="1B1464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Навыки: креатив, умение заинтересовать, наличие знаний в химии</a:t>
            </a:r>
            <a:br>
              <a:rPr lang="ru-RU" sz="1600" b="1" dirty="0">
                <a:solidFill>
                  <a:srgbClr val="1B1464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</a:br>
            <a:endParaRPr lang="ru-RU" sz="1600" b="1" dirty="0">
              <a:solidFill>
                <a:srgbClr val="1B1464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lvl="0">
              <a:lnSpc>
                <a:spcPct val="110000"/>
              </a:lnSpc>
              <a:buClr>
                <a:srgbClr val="1B1464"/>
              </a:buClr>
              <a:buSzPts val="2600"/>
            </a:pPr>
            <a:r>
              <a:rPr lang="ru-RU" sz="1600" b="1" dirty="0">
                <a:solidFill>
                  <a:srgbClr val="1B1464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Роль в команде: продажа товара, создание продукта</a:t>
            </a:r>
            <a:r>
              <a:rPr lang="ru-RU" sz="1600" dirty="0">
                <a:solidFill>
                  <a:srgbClr val="1B1464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52480" y="3003964"/>
            <a:ext cx="3168352" cy="256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481"/>
              </a:spcBef>
              <a:buClr>
                <a:schemeClr val="dk1"/>
              </a:buClr>
              <a:buSzPts val="2600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Лаптева Дарья</a:t>
            </a:r>
          </a:p>
          <a:p>
            <a:pPr lvl="0">
              <a:spcBef>
                <a:spcPts val="481"/>
              </a:spcBef>
              <a:buClr>
                <a:schemeClr val="dk1"/>
              </a:buClr>
              <a:buSzPts val="2600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Навыки:</a:t>
            </a:r>
          </a:p>
          <a:p>
            <a:pPr lvl="0">
              <a:spcBef>
                <a:spcPts val="481"/>
              </a:spcBef>
              <a:buClr>
                <a:schemeClr val="dk1"/>
              </a:buClr>
              <a:buSzPts val="2600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нестандартное мышление, умение анализировать</a:t>
            </a: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вести блог, наличие знаний в физиологии растений </a:t>
            </a:r>
            <a:endParaRPr lang="ru-RU" sz="16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lvl="0">
              <a:spcBef>
                <a:spcPts val="481"/>
              </a:spcBef>
              <a:buClr>
                <a:schemeClr val="dk1"/>
              </a:buClr>
              <a:buSzPts val="2600"/>
            </a:pPr>
            <a:endParaRPr lang="ru-RU" sz="1600" b="1" dirty="0">
              <a:solidFill>
                <a:schemeClr val="dk1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lvl="0">
              <a:spcBef>
                <a:spcPts val="481"/>
              </a:spcBef>
              <a:buClr>
                <a:schemeClr val="dk1"/>
              </a:buClr>
              <a:buSzPts val="2600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Роль в </a:t>
            </a:r>
            <a:r>
              <a:rPr lang="ru-RU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комнада</a:t>
            </a: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: реклама, создание продукта </a:t>
            </a:r>
          </a:p>
        </p:txBody>
      </p:sp>
      <p:pic>
        <p:nvPicPr>
          <p:cNvPr id="16" name="Google Shape;177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057" y="984687"/>
            <a:ext cx="1515951" cy="182628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AutoShape 2" descr="https://sun9-59.userapi.com/impg/Xb4nHKNJyvIJjXPn792VC2KBx7TCXxtTjB7DJA/cUrkq8mVGX0.jpg?size=961x1280&amp;quality=95&amp;sign=f49b91b44ff1f15a292137ca89767474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sun9-59.userapi.com/impg/Xb4nHKNJyvIJjXPn792VC2KBx7TCXxtTjB7DJA/cUrkq8mVGX0.jpg?size=961x1280&amp;quality=95&amp;sign=f49b91b44ff1f15a292137ca8976747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922" y="909349"/>
            <a:ext cx="1478726" cy="19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71.userapi.com/impg/qTZvGjQquKiNzBDE6xNaeBGFvaYdf4fMOh6CpA/LJDZldgXQOE.jpg?size=640x640&amp;quality=95&amp;sign=865e959d0ab7e8a0acda108189204c94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143" y="962176"/>
            <a:ext cx="1848791" cy="184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Какую проблему Вашей целевой аудитории вы решаете?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Продажа</a:t>
            </a:r>
            <a:r>
              <a:rPr kumimoji="0" lang="ru-RU" sz="26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 саженцев однолетних цветов сортов Петуньи, выращенных в домашних условиях 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4676522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49636" y="1251099"/>
            <a:ext cx="4696685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2400" kern="0" dirty="0">
                <a:solidFill>
                  <a:srgbClr val="666666"/>
                </a:solidFill>
              </a:rPr>
              <a:t>На данный момент у нас выращены и готовы к продаже различные сорта петуний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2" name="AutoShape 2" descr="Маленькие цветущие розовые цветы петунии в горшке или цветы сурфинии саженцы  цветка петунии | Премиум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Маленькие цветущие розовые цветы петунии в горшке или цветы сурфинии саженцы  цветка петунии | Премиум Фот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Маленькие цветущие розовые цветы петунии в горшке или цветы сурфинии саженцы  цветка петунии | Премиум Фото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https://sun9-72.userapi.com/impg/5CUkZ1JKGscOm9uX-AF8LpZkwZKER-QDD0EBxg/zJey1RLHMBI.jpg?size=626x417&amp;quality=96&amp;sign=020933a2de75dc9096797dcaf5b7d49e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352" y="1514640"/>
            <a:ext cx="4065618" cy="270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854703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dirty="0"/>
                        <a:t>                   не 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60" y="355535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755" y="3836528"/>
            <a:ext cx="330037" cy="24222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946" y="3267323"/>
            <a:ext cx="144016" cy="12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431800" y="1539131"/>
            <a:ext cx="40370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дошкольного образования</a:t>
            </a:r>
            <a:endParaRPr lang="ru-RU" sz="24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9465" y="3699371"/>
            <a:ext cx="38155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Согласно опросу, проведенному в социальных сетях, количество потенциальных потребителей составило 5 организаций</a:t>
            </a:r>
          </a:p>
        </p:txBody>
      </p:sp>
      <p:pic>
        <p:nvPicPr>
          <p:cNvPr id="3074" name="Picture 2" descr="https://sun9-24.userapi.com/impg/SEwqFhYGPLn0dbReO6FoXRLib_Apy4TZWqtmcw/bPZO2HJqn3c.jpg?size=323x156&amp;quality=96&amp;sign=0bc003d4e7c7bb47b3b656acfa8717a7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892" y="1933275"/>
            <a:ext cx="4471320" cy="215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5184328" y="1585776"/>
            <a:ext cx="4176464" cy="34294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/>
              <a:t>PAM (Potential Available Market) – 1200000  </a:t>
            </a:r>
            <a:r>
              <a:rPr lang="en-US" sz="1200" dirty="0" err="1"/>
              <a:t>рублей</a:t>
            </a:r>
            <a:r>
              <a:rPr lang="en-US" sz="1200" dirty="0"/>
              <a:t> к 202</a:t>
            </a:r>
            <a:r>
              <a:rPr lang="ru-RU" sz="1200" dirty="0"/>
              <a:t>5</a:t>
            </a:r>
            <a:r>
              <a:rPr lang="en-US" sz="1200" dirty="0"/>
              <a:t> </a:t>
            </a:r>
            <a:r>
              <a:rPr lang="en-US" sz="1200" dirty="0" err="1"/>
              <a:t>году</a:t>
            </a:r>
            <a:r>
              <a:rPr lang="en-US" sz="1200" dirty="0"/>
              <a:t> </a:t>
            </a:r>
            <a:r>
              <a:rPr lang="en-US" sz="1200" dirty="0" err="1"/>
              <a:t>согласно</a:t>
            </a:r>
            <a:r>
              <a:rPr lang="en-US" sz="1200" dirty="0"/>
              <a:t> The Business Research</a:t>
            </a:r>
            <a:endParaRPr lang="ru-RU" sz="1200" dirty="0"/>
          </a:p>
          <a:p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en-US" sz="1200" dirty="0"/>
              <a:t>TAM (Total Addressable Market) – 680000 </a:t>
            </a:r>
            <a:r>
              <a:rPr lang="ru-RU" sz="1200" dirty="0"/>
              <a:t> рублей к 2025 году</a:t>
            </a:r>
          </a:p>
          <a:p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en-US" sz="1200" dirty="0"/>
              <a:t>SAM (Serviceable Available Market) – 320000 </a:t>
            </a:r>
            <a:r>
              <a:rPr lang="ru-RU" sz="1200" dirty="0"/>
              <a:t> рублей к 2025 год</a:t>
            </a:r>
          </a:p>
          <a:p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en-US" sz="1200" dirty="0"/>
              <a:t>SOM (Serviceable &amp; Obtainable Market) – 240000 </a:t>
            </a:r>
            <a:r>
              <a:rPr lang="ru-RU" sz="1200" dirty="0"/>
              <a:t> рублей к 2025 году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0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806167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Нишевой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Многопрофильные платформы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Эксклюзивность</a:t>
            </a:r>
          </a:p>
          <a:p>
            <a:r>
              <a:rPr lang="ru-RU" sz="1200" i="1" dirty="0" err="1">
                <a:solidFill>
                  <a:schemeClr val="bg1">
                    <a:lumMod val="50000"/>
                  </a:schemeClr>
                </a:solidFill>
              </a:rPr>
              <a:t>Экологичность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(продажи через интернет)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 сообщества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347443"/>
            <a:ext cx="5040314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Продажа продукта / актива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789820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Выращивание петуний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Продажа в социальных сетях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Посредники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Поставщики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Коммунальные услуги и Интернет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Семена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Грунт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Минеральные добавки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Удобрения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Стаканчики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indent="-232199" algn="ctr">
              <a:buClr>
                <a:srgbClr val="000000"/>
              </a:buClr>
              <a:buSzPts val="1440"/>
              <a:buFont typeface="Noto Sans Symbols"/>
              <a:buNone/>
            </a:pPr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6"/>
          <p:cNvSpPr txBox="1">
            <a:spLocks noGrp="1"/>
          </p:cNvSpPr>
          <p:nvPr>
            <p:ph type="title"/>
          </p:nvPr>
        </p:nvSpPr>
        <p:spPr>
          <a:xfrm>
            <a:off x="863848" y="666047"/>
            <a:ext cx="77049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Процесс производства товара </a:t>
            </a:r>
            <a:endParaRPr sz="4400"/>
          </a:p>
        </p:txBody>
      </p:sp>
      <p:grpSp>
        <p:nvGrpSpPr>
          <p:cNvPr id="229" name="Google Shape;229;p46"/>
          <p:cNvGrpSpPr/>
          <p:nvPr/>
        </p:nvGrpSpPr>
        <p:grpSpPr>
          <a:xfrm>
            <a:off x="2751944" y="1350900"/>
            <a:ext cx="4849221" cy="4255788"/>
            <a:chOff x="2404568" y="2501"/>
            <a:chExt cx="4263426" cy="3684665"/>
          </a:xfrm>
        </p:grpSpPr>
        <p:sp>
          <p:nvSpPr>
            <p:cNvPr id="230" name="Google Shape;230;p46"/>
            <p:cNvSpPr/>
            <p:nvPr/>
          </p:nvSpPr>
          <p:spPr>
            <a:xfrm>
              <a:off x="3921624" y="2501"/>
              <a:ext cx="1229314" cy="79905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46"/>
            <p:cNvSpPr txBox="1"/>
            <p:nvPr/>
          </p:nvSpPr>
          <p:spPr>
            <a:xfrm>
              <a:off x="3960631" y="41508"/>
              <a:ext cx="1151300" cy="721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SzPts val="2400"/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46"/>
            <p:cNvSpPr/>
            <p:nvPr/>
          </p:nvSpPr>
          <p:spPr>
            <a:xfrm>
              <a:off x="2941154" y="402028"/>
              <a:ext cx="3190253" cy="319025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303" y="7642"/>
                  </a:moveTo>
                  <a:lnTo>
                    <a:pt x="89303" y="7642"/>
                  </a:lnTo>
                  <a:cubicBezTo>
                    <a:pt x="95465" y="11090"/>
                    <a:pt x="100969" y="15600"/>
                    <a:pt x="105564" y="20962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6"/>
            <p:cNvSpPr/>
            <p:nvPr/>
          </p:nvSpPr>
          <p:spPr>
            <a:xfrm>
              <a:off x="5438680" y="1104706"/>
              <a:ext cx="1229314" cy="79905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6"/>
            <p:cNvSpPr txBox="1"/>
            <p:nvPr/>
          </p:nvSpPr>
          <p:spPr>
            <a:xfrm>
              <a:off x="5477687" y="1143713"/>
              <a:ext cx="1151300" cy="721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SzPts val="2400"/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6"/>
            <p:cNvSpPr/>
            <p:nvPr/>
          </p:nvSpPr>
          <p:spPr>
            <a:xfrm>
              <a:off x="2941154" y="402028"/>
              <a:ext cx="3190253" cy="319025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56" y="64159"/>
                  </a:moveTo>
                  <a:lnTo>
                    <a:pt x="119856" y="64159"/>
                  </a:lnTo>
                  <a:cubicBezTo>
                    <a:pt x="119306" y="72072"/>
                    <a:pt x="117193" y="79797"/>
                    <a:pt x="113638" y="86888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46"/>
            <p:cNvSpPr/>
            <p:nvPr/>
          </p:nvSpPr>
          <p:spPr>
            <a:xfrm>
              <a:off x="4859216" y="2888112"/>
              <a:ext cx="1229314" cy="79905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46"/>
            <p:cNvSpPr txBox="1"/>
            <p:nvPr/>
          </p:nvSpPr>
          <p:spPr>
            <a:xfrm>
              <a:off x="4898223" y="2927119"/>
              <a:ext cx="1151300" cy="721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SzPts val="2400"/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6"/>
            <p:cNvSpPr/>
            <p:nvPr/>
          </p:nvSpPr>
          <p:spPr>
            <a:xfrm>
              <a:off x="2941154" y="402028"/>
              <a:ext cx="3190253" cy="319025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7354" y="119548"/>
                  </a:moveTo>
                  <a:cubicBezTo>
                    <a:pt x="62470" y="120151"/>
                    <a:pt x="57530" y="120151"/>
                    <a:pt x="52646" y="119548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6"/>
            <p:cNvSpPr/>
            <p:nvPr/>
          </p:nvSpPr>
          <p:spPr>
            <a:xfrm>
              <a:off x="2984032" y="2888112"/>
              <a:ext cx="1229314" cy="79905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6"/>
            <p:cNvSpPr txBox="1"/>
            <p:nvPr/>
          </p:nvSpPr>
          <p:spPr>
            <a:xfrm>
              <a:off x="3023039" y="2927119"/>
              <a:ext cx="1151300" cy="721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SzPts val="2400"/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6"/>
            <p:cNvSpPr/>
            <p:nvPr/>
          </p:nvSpPr>
          <p:spPr>
            <a:xfrm>
              <a:off x="2941154" y="402028"/>
              <a:ext cx="3190253" cy="319025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62" y="86888"/>
                  </a:moveTo>
                  <a:cubicBezTo>
                    <a:pt x="2807" y="79797"/>
                    <a:pt x="694" y="72072"/>
                    <a:pt x="144" y="64159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6"/>
            <p:cNvSpPr/>
            <p:nvPr/>
          </p:nvSpPr>
          <p:spPr>
            <a:xfrm>
              <a:off x="2404568" y="1104706"/>
              <a:ext cx="1229314" cy="79905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6"/>
            <p:cNvSpPr txBox="1"/>
            <p:nvPr/>
          </p:nvSpPr>
          <p:spPr>
            <a:xfrm>
              <a:off x="2443575" y="1143713"/>
              <a:ext cx="1151300" cy="721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SzPts val="2400"/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6"/>
            <p:cNvSpPr/>
            <p:nvPr/>
          </p:nvSpPr>
          <p:spPr>
            <a:xfrm>
              <a:off x="2941154" y="402028"/>
              <a:ext cx="3190253" cy="319025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4437" y="20962"/>
                  </a:moveTo>
                  <a:lnTo>
                    <a:pt x="14437" y="20962"/>
                  </a:lnTo>
                  <a:cubicBezTo>
                    <a:pt x="19031" y="15600"/>
                    <a:pt x="24536" y="11091"/>
                    <a:pt x="30698" y="7642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46"/>
          <p:cNvSpPr txBox="1"/>
          <p:nvPr/>
        </p:nvSpPr>
        <p:spPr>
          <a:xfrm>
            <a:off x="4417775" y="2035475"/>
            <a:ext cx="555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6"/>
          <p:cNvSpPr txBox="1"/>
          <p:nvPr/>
        </p:nvSpPr>
        <p:spPr>
          <a:xfrm>
            <a:off x="4363113" y="1350900"/>
            <a:ext cx="16269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Заготовка грунта </a:t>
            </a:r>
            <a:endParaRPr sz="21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6"/>
          <p:cNvSpPr txBox="1"/>
          <p:nvPr/>
        </p:nvSpPr>
        <p:spPr>
          <a:xfrm>
            <a:off x="6231975" y="2641025"/>
            <a:ext cx="1369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Посев семян</a:t>
            </a:r>
            <a:endParaRPr sz="21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6"/>
          <p:cNvSpPr txBox="1"/>
          <p:nvPr/>
        </p:nvSpPr>
        <p:spPr>
          <a:xfrm>
            <a:off x="3231225" y="4743950"/>
            <a:ext cx="1734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Внесение удобрений</a:t>
            </a:r>
            <a:r>
              <a:rPr lang="ru-RU" sz="14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6"/>
          <p:cNvSpPr txBox="1"/>
          <p:nvPr/>
        </p:nvSpPr>
        <p:spPr>
          <a:xfrm>
            <a:off x="5478875" y="4905650"/>
            <a:ext cx="1515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Пикировка</a:t>
            </a:r>
            <a:endParaRPr sz="21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46"/>
          <p:cNvSpPr txBox="1"/>
          <p:nvPr/>
        </p:nvSpPr>
        <p:spPr>
          <a:xfrm>
            <a:off x="2665925" y="2697200"/>
            <a:ext cx="1515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Формирование</a:t>
            </a:r>
            <a:endParaRPr sz="21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0000" y="1467123"/>
            <a:ext cx="73446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  <a:buSzPts val="3200"/>
            </a:pPr>
            <a:r>
              <a:rPr lang="ru-RU" sz="3200" b="1" dirty="0">
                <a:solidFill>
                  <a:schemeClr val="dk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К маю каждого выращивать в домашних условиях и продавать через социальные сети </a:t>
            </a:r>
            <a:r>
              <a:rPr lang="ru-RU" sz="32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</a:t>
            </a:r>
            <a:r>
              <a:rPr lang="ru-RU" sz="3200" b="1" dirty="0">
                <a:solidFill>
                  <a:schemeClr val="dk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саженцев однолетних цветов сортов Петунья 5-ти организациям дошкольного образования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indent="-232199" algn="ctr">
              <a:buClr>
                <a:srgbClr val="000000"/>
              </a:buClr>
              <a:buSzPts val="1440"/>
              <a:buFont typeface="Noto Sans Symbols"/>
              <a:buNone/>
            </a:pPr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50"/>
          <p:cNvSpPr txBox="1">
            <a:spLocks noGrp="1"/>
          </p:cNvSpPr>
          <p:nvPr>
            <p:ph type="title"/>
          </p:nvPr>
        </p:nvSpPr>
        <p:spPr>
          <a:xfrm>
            <a:off x="188642" y="5"/>
            <a:ext cx="72729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Стартовые инвестиции</a:t>
            </a:r>
            <a:endParaRPr sz="4400"/>
          </a:p>
        </p:txBody>
      </p:sp>
      <p:graphicFrame>
        <p:nvGraphicFramePr>
          <p:cNvPr id="287" name="Google Shape;287;p50"/>
          <p:cNvGraphicFramePr/>
          <p:nvPr>
            <p:extLst>
              <p:ext uri="{D42A27DB-BD31-4B8C-83A1-F6EECF244321}">
                <p14:modId xmlns:p14="http://schemas.microsoft.com/office/powerpoint/2010/main" val="3592258153"/>
              </p:ext>
            </p:extLst>
          </p:nvPr>
        </p:nvGraphicFramePr>
        <p:xfrm>
          <a:off x="298681" y="998063"/>
          <a:ext cx="9072600" cy="467607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0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Сумма, руб.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источник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Грунт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272</a:t>
                      </a:r>
                      <a:endParaRPr sz="23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Собственные средства 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Семена</a:t>
                      </a:r>
                      <a:endParaRPr sz="23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11200</a:t>
                      </a:r>
                      <a:endParaRPr sz="23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300" u="none" strike="noStrike" cap="none"/>
                        <a:t>Собственные средства 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Минеральные добавки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512</a:t>
                      </a:r>
                      <a:endParaRPr sz="23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300" u="none" strike="noStrike" cap="none"/>
                        <a:t>Собственные средства 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Удобрения 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608 </a:t>
                      </a:r>
                      <a:endParaRPr sz="23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Собственные средства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Одноразовые стаканчики </a:t>
                      </a:r>
                      <a:endParaRPr sz="23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678</a:t>
                      </a:r>
                      <a:endParaRPr sz="23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300" u="none" strike="noStrike" cap="none"/>
                        <a:t>Собственные средства</a:t>
                      </a:r>
                      <a:endParaRPr sz="2300" u="none" strike="noStrike" cap="none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индивидуальное предпринимательство.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налогообложения-упрощенная система налогообложения.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indent="-232199" algn="ctr">
              <a:buClr>
                <a:srgbClr val="000000"/>
              </a:buClr>
              <a:buSzPts val="1440"/>
              <a:buFont typeface="Noto Sans Symbols"/>
              <a:buNone/>
            </a:pPr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52"/>
          <p:cNvSpPr txBox="1">
            <a:spLocks noGrp="1"/>
          </p:cNvSpPr>
          <p:nvPr>
            <p:ph type="title"/>
          </p:nvPr>
        </p:nvSpPr>
        <p:spPr>
          <a:xfrm>
            <a:off x="719832" y="-261069"/>
            <a:ext cx="7632848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Финансовый план</a:t>
            </a:r>
            <a:endParaRPr sz="4400"/>
          </a:p>
        </p:txBody>
      </p:sp>
      <p:sp>
        <p:nvSpPr>
          <p:cNvPr id="301" name="Google Shape;301;p5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>
              <a:buClr>
                <a:srgbClr val="000000"/>
              </a:buClr>
              <a:buSzPct val="100000"/>
              <a:buFont typeface="Arial"/>
              <a:buNone/>
            </a:pPr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graphicFrame>
        <p:nvGraphicFramePr>
          <p:cNvPr id="302" name="Google Shape;302;p52"/>
          <p:cNvGraphicFramePr/>
          <p:nvPr>
            <p:extLst>
              <p:ext uri="{D42A27DB-BD31-4B8C-83A1-F6EECF244321}">
                <p14:modId xmlns:p14="http://schemas.microsoft.com/office/powerpoint/2010/main" val="2106151179"/>
              </p:ext>
            </p:extLst>
          </p:nvPr>
        </p:nvGraphicFramePr>
        <p:xfrm>
          <a:off x="71760" y="459011"/>
          <a:ext cx="9882725" cy="54917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1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9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4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1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12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35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166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 dirty="0"/>
                        <a:t>№</a:t>
                      </a:r>
                      <a:endParaRPr sz="12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БЮДЖЕТ</a:t>
                      </a:r>
                      <a:endParaRPr sz="2000" u="none" strike="noStrike" cap="none"/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Ед. изм</a:t>
                      </a:r>
                      <a:endParaRPr sz="20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strike="noStrike" cap="none"/>
                        <a:t>март</a:t>
                      </a:r>
                      <a:endParaRPr sz="16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апрель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strike="noStrike" cap="none"/>
                        <a:t>май</a:t>
                      </a:r>
                      <a:endParaRPr sz="16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 dirty="0"/>
                        <a:t>ИТОГО</a:t>
                      </a:r>
                      <a:endParaRPr sz="20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875">
                <a:tc gridSpan="1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/>
                        <a:t>БЮДЖЕТ ОПЕРАЦИОННОЙ ДЕЯТЕЛЬНОСТИ</a:t>
                      </a:r>
                      <a:endParaRPr sz="13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ДОХОДЫ ОТ ОПЕРАЦИОННОЙ ДЕЯТЕЛЬНОСТИ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РУБ.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0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0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48000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48000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РАСХОДЫ НА ОПЕРАЦИОННУЮ ДЕЯТЕЛЬНОСТЬ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РУБ.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13270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0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0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13270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1" u="none" strike="noStrike" cap="none"/>
                        <a:t>Постоянные расходы</a:t>
                      </a:r>
                      <a:endParaRPr sz="2000" b="1" u="none" strike="noStrike" cap="none"/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 dirty="0"/>
                        <a:t>Коммунальные</a:t>
                      </a:r>
                      <a:r>
                        <a:rPr lang="ru-RU" sz="2000" u="none" strike="noStrike" cap="none" baseline="0" dirty="0"/>
                        <a:t> услуги </a:t>
                      </a:r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Руб.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1200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1300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1200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3700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 baseline="0" dirty="0"/>
                        <a:t>Интернет </a:t>
                      </a:r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Руб.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800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800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800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2400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1" u="none" strike="noStrike" cap="none" dirty="0"/>
                        <a:t>Переменные расходы</a:t>
                      </a:r>
                      <a:endParaRPr sz="2000" b="1" u="none" strike="noStrike" cap="none" dirty="0"/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b="1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b="0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0" u="none" strike="noStrike" cap="none" dirty="0">
                          <a:solidFill>
                            <a:schemeClr val="dk1"/>
                          </a:solidFill>
                        </a:rPr>
                        <a:t>Материалы</a:t>
                      </a:r>
                      <a:endParaRPr sz="20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u="none" strike="noStrike" cap="none"/>
                        <a:t>Руб.</a:t>
                      </a:r>
                      <a:endParaRPr sz="1500" b="1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13270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0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0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13270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b="1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0" u="none" strike="noStrike" cap="none">
                          <a:solidFill>
                            <a:schemeClr val="dk1"/>
                          </a:solidFill>
                        </a:rPr>
                        <a:t>Налог</a:t>
                      </a:r>
                      <a:endParaRPr sz="20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Руб.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0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0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6946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6946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b="1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b="1" u="none" strike="noStrike" cap="none"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u="none" strike="noStrike" cap="none"/>
                        <a:t>ПРИБЫЛЬ </a:t>
                      </a:r>
                      <a:endParaRPr sz="1500" b="1" u="none" strike="noStrike" cap="none"/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0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/>
                        <a:t>0</a:t>
                      </a:r>
                      <a:endParaRPr sz="150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27784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27784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8875">
                <a:tc gridSpan="1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u="none" strike="noStrike" cap="none"/>
                        <a:t>БЮДЖЕТ ИНВЕСТИЦИОННОЙ ДЕЯТЕЛЬНОСТИ</a:t>
                      </a:r>
                      <a:endParaRPr sz="1300" b="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8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b="0" u="none" strike="noStrike" cap="none"/>
                    </a:p>
                  </a:txBody>
                  <a:tcPr marL="100800" marR="100800" marT="37800" marB="378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0" u="none" strike="noStrike" cap="none"/>
                        <a:t>Стартовые инвестиции</a:t>
                      </a:r>
                      <a:endParaRPr sz="2000" b="0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u="none" strike="noStrike" cap="none"/>
                        <a:t>Руб.</a:t>
                      </a:r>
                      <a:endParaRPr sz="1500" b="1" u="none" strike="noStrike" cap="none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/>
                        <a:t>26316</a:t>
                      </a:r>
                      <a:endParaRPr sz="1500" u="none" strike="noStrike" cap="none" dirty="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148497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13270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27784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17120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26316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" t="41804" r="47716" b="30469"/>
          <a:stretch/>
        </p:blipFill>
        <p:spPr bwMode="auto">
          <a:xfrm>
            <a:off x="719832" y="1539130"/>
            <a:ext cx="8328372" cy="2738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72160" y="3818309"/>
            <a:ext cx="13559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/>
              <a:t>01.03-02.03</a:t>
            </a:r>
            <a:endParaRPr lang="ru-RU" sz="7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01558" y="3411339"/>
            <a:ext cx="66396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00" dirty="0"/>
              <a:t>02.03-03.03</a:t>
            </a:r>
            <a:endParaRPr lang="ru-RU" sz="7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24288" y="2917960"/>
            <a:ext cx="73770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/>
              <a:t>05.03-01.05</a:t>
            </a:r>
            <a:endParaRPr lang="ru-RU" sz="8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62106" y="2542887"/>
            <a:ext cx="73770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/>
              <a:t>12.03-12.04</a:t>
            </a:r>
            <a:endParaRPr lang="ru-RU" sz="800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08464" y="2115195"/>
            <a:ext cx="73770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/>
              <a:t>01.05-01.06</a:t>
            </a:r>
            <a:endParaRPr lang="ru-RU" sz="800" b="1" i="1" dirty="0"/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indent="-232199" algn="ctr">
              <a:buClr>
                <a:srgbClr val="000000"/>
              </a:buClr>
              <a:buSzPts val="1440"/>
              <a:buFont typeface="Noto Sans Symbols"/>
              <a:buNone/>
            </a:pPr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54"/>
          <p:cNvSpPr txBox="1">
            <a:spLocks noGrp="1"/>
          </p:cNvSpPr>
          <p:nvPr>
            <p:ph type="title"/>
          </p:nvPr>
        </p:nvSpPr>
        <p:spPr>
          <a:xfrm>
            <a:off x="359792" y="355198"/>
            <a:ext cx="7992888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Координаты команды проекта</a:t>
            </a:r>
            <a:endParaRPr sz="4400"/>
          </a:p>
        </p:txBody>
      </p:sp>
      <p:sp>
        <p:nvSpPr>
          <p:cNvPr id="316" name="Google Shape;316;p54"/>
          <p:cNvSpPr txBox="1"/>
          <p:nvPr/>
        </p:nvSpPr>
        <p:spPr>
          <a:xfrm>
            <a:off x="748944" y="3477923"/>
            <a:ext cx="20592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2320"/>
              <a:buFont typeface="Arial"/>
              <a:buNone/>
            </a:pPr>
            <a:r>
              <a:rPr lang="ru-RU" sz="2320" b="1" kern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Колпакова Анна</a:t>
            </a:r>
            <a:endParaRPr sz="2320" b="1" kern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ct val="90000"/>
              </a:lnSpc>
              <a:buClr>
                <a:srgbClr val="000000"/>
              </a:buClr>
              <a:buSzPts val="1820"/>
              <a:buFont typeface="Arial"/>
              <a:buNone/>
            </a:pPr>
            <a:endParaRPr sz="1820" b="1" kern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ct val="90000"/>
              </a:lnSpc>
              <a:buClr>
                <a:srgbClr val="000000"/>
              </a:buClr>
              <a:buSzPts val="1820"/>
              <a:buFont typeface="Arial"/>
              <a:buNone/>
            </a:pPr>
            <a:r>
              <a:rPr lang="ru-RU" sz="1820" b="1" kern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89128788238 </a:t>
            </a:r>
            <a:endParaRPr sz="1820" b="1" kern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ct val="90000"/>
              </a:lnSpc>
              <a:buClr>
                <a:srgbClr val="000000"/>
              </a:buClr>
              <a:buSzPts val="1820"/>
              <a:buFont typeface="Arial"/>
              <a:buNone/>
            </a:pPr>
            <a:endParaRPr sz="1820" b="1" kern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ct val="90000"/>
              </a:lnSpc>
              <a:buClr>
                <a:srgbClr val="000000"/>
              </a:buClr>
              <a:buSzPts val="1820"/>
              <a:buFont typeface="Arial"/>
              <a:buNone/>
            </a:pPr>
            <a:r>
              <a:rPr lang="ru-RU" sz="1820" b="1" kern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annkolpakova284@gmail.com</a:t>
            </a:r>
            <a:endParaRPr sz="182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342900" indent="-190500" algn="ctr">
              <a:lnSpc>
                <a:spcPct val="60000"/>
              </a:lnSpc>
              <a:buClr>
                <a:srgbClr val="000000"/>
              </a:buClr>
              <a:buSzPts val="2220"/>
              <a:buFont typeface="Arial"/>
              <a:buNone/>
            </a:pPr>
            <a:endParaRPr sz="2220" b="1" kern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7" name="Google Shape;317;p54" descr="с праздником | Смешные смайлики, Эмодзи, Смешные открытки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5030" y="1523437"/>
            <a:ext cx="1773128" cy="173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54" descr="Emoticon с сотовым телефоном Иллюстрация вектора - иллюстрации  насчитывающей передвижно, человек: 267744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8821" y="1464369"/>
            <a:ext cx="1788485" cy="148851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54"/>
          <p:cNvSpPr txBox="1"/>
          <p:nvPr/>
        </p:nvSpPr>
        <p:spPr>
          <a:xfrm>
            <a:off x="7199440" y="3522742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ctr">
              <a:lnSpc>
                <a:spcPct val="110000"/>
              </a:lnSpc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b="1" kern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Колупаев Никита</a:t>
            </a:r>
            <a:endParaRPr sz="23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342900" indent="-177800" algn="ctr">
              <a:spcBef>
                <a:spcPts val="520"/>
              </a:spcBef>
              <a:buClr>
                <a:srgbClr val="000000"/>
              </a:buClr>
              <a:buSzPts val="2600"/>
              <a:buFont typeface="Arial"/>
              <a:buNone/>
            </a:pPr>
            <a:r>
              <a:rPr lang="ru-RU" b="1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89501572982</a:t>
            </a:r>
            <a:endParaRPr b="1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342900" indent="-177800" algn="ctr">
              <a:spcBef>
                <a:spcPts val="520"/>
              </a:spcBef>
              <a:buClr>
                <a:srgbClr val="000000"/>
              </a:buClr>
              <a:buSzPts val="2600"/>
              <a:buFont typeface="Arial"/>
              <a:buNone/>
            </a:pPr>
            <a:endParaRPr sz="1683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342900" indent="-177800" algn="ctr">
              <a:spcBef>
                <a:spcPts val="520"/>
              </a:spcBef>
              <a:buClr>
                <a:srgbClr val="000000"/>
              </a:buClr>
              <a:buSzPts val="2600"/>
              <a:buFont typeface="Arial"/>
              <a:buNone/>
            </a:pPr>
            <a:r>
              <a:rPr lang="ru-RU" b="1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kolupaevnikita310@gmai.com</a:t>
            </a:r>
            <a:endParaRPr b="1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54"/>
          <p:cNvSpPr txBox="1"/>
          <p:nvPr/>
        </p:nvSpPr>
        <p:spPr>
          <a:xfrm>
            <a:off x="3932425" y="3477317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algn="ctr">
              <a:lnSpc>
                <a:spcPct val="110000"/>
              </a:lnSpc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b="1" kern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Лаптева Дарья</a:t>
            </a:r>
            <a:endParaRPr sz="2300" b="1" kern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ct val="110000"/>
              </a:lnSpc>
              <a:buClr>
                <a:srgbClr val="000000"/>
              </a:buClr>
              <a:buSzPts val="2300"/>
              <a:buFont typeface="Arial"/>
              <a:buNone/>
            </a:pPr>
            <a:endParaRPr sz="2300" b="1" kern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ct val="110000"/>
              </a:lnSpc>
              <a:buClr>
                <a:srgbClr val="000000"/>
              </a:buClr>
              <a:buSzPts val="1800"/>
              <a:buFont typeface="Arial"/>
              <a:buNone/>
            </a:pPr>
            <a:r>
              <a:rPr lang="ru-RU" b="1" kern="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89508321447</a:t>
            </a:r>
            <a:endParaRPr b="1" kern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indent="-177800" algn="ctr">
              <a:spcBef>
                <a:spcPts val="520"/>
              </a:spcBef>
              <a:buClr>
                <a:srgbClr val="000000"/>
              </a:buClr>
              <a:buSzPts val="2600"/>
              <a:buFont typeface="Arial"/>
              <a:buNone/>
            </a:pPr>
            <a:endParaRPr b="1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342900" indent="-177800" algn="ctr">
              <a:spcBef>
                <a:spcPts val="520"/>
              </a:spcBef>
              <a:buClr>
                <a:srgbClr val="000000"/>
              </a:buClr>
              <a:buSzPts val="2600"/>
              <a:buFont typeface="Arial"/>
              <a:buNone/>
            </a:pPr>
            <a:r>
              <a:rPr lang="ru-RU" b="1" kern="0">
                <a:solidFill>
                  <a:srgbClr val="073763"/>
                </a:solidFill>
                <a:highlight>
                  <a:srgbClr val="FFFFFF"/>
                </a:highlight>
                <a:ea typeface="Arial"/>
                <a:cs typeface="Arial"/>
                <a:sym typeface="Arial"/>
              </a:rPr>
              <a:t>blvkcdef@gmail.com</a:t>
            </a:r>
            <a:endParaRPr b="1" kern="0">
              <a:solidFill>
                <a:srgbClr val="073763"/>
              </a:solidFill>
              <a:highlight>
                <a:srgbClr val="FFFFFF"/>
              </a:highlight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94" y="1523436"/>
            <a:ext cx="1452010" cy="149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5013" y="1255499"/>
            <a:ext cx="1773126" cy="226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54"/>
          <p:cNvPicPr preferRelativeResize="0"/>
          <p:nvPr/>
        </p:nvPicPr>
        <p:blipFill rotWithShape="1">
          <a:blip r:embed="rId8">
            <a:alphaModFix/>
          </a:blip>
          <a:srcRect l="24037" t="49173" r="23861" b="-1005"/>
          <a:stretch/>
        </p:blipFill>
        <p:spPr>
          <a:xfrm>
            <a:off x="4153775" y="1199541"/>
            <a:ext cx="1823825" cy="2419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96250" y="1199550"/>
            <a:ext cx="2422204" cy="2419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8087</TotalTime>
  <Words>642</Words>
  <Application>Microsoft Office PowerPoint</Application>
  <PresentationFormat>Произвольный</PresentationFormat>
  <Paragraphs>265</Paragraphs>
  <Slides>18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18</vt:i4>
      </vt:variant>
    </vt:vector>
  </HeadingPairs>
  <TitlesOfParts>
    <vt:vector size="32" baseType="lpstr">
      <vt:lpstr>MS Gothic</vt:lpstr>
      <vt:lpstr>Arial</vt:lpstr>
      <vt:lpstr>Calibri</vt:lpstr>
      <vt:lpstr>Futura PT</vt:lpstr>
      <vt:lpstr>Noto Sans Symbols</vt:lpstr>
      <vt:lpstr>Poppins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1_Office Theme</vt:lpstr>
      <vt:lpstr>Презентация PowerPoint</vt:lpstr>
      <vt:lpstr>Команда проекта</vt:lpstr>
      <vt:lpstr>Какую проблему Вашей целевой аудитории вы решаете?</vt:lpstr>
      <vt:lpstr>О проекте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49</cp:revision>
  <dcterms:created xsi:type="dcterms:W3CDTF">2022-10-14T10:42:52Z</dcterms:created>
  <dcterms:modified xsi:type="dcterms:W3CDTF">2023-07-14T07:07:14Z</dcterms:modified>
  <dc:language>ru-RU</dc:language>
</cp:coreProperties>
</file>